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Amatic SC"/>
      <p:regular r:id="rId18"/>
      <p:bold r:id="rId19"/>
    </p:embeddedFont>
    <p:embeddedFont>
      <p:font typeface="Lobst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bold.fntdata"/><Relationship Id="rId6" Type="http://schemas.openxmlformats.org/officeDocument/2006/relationships/slide" Target="slides/slide2.xml"/><Relationship Id="rId18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7156442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87156442e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7156442e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87156442e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GB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GB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5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15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5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6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16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16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16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16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759849" y="1831100"/>
            <a:ext cx="8541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8000" u="none" cap="none" strike="noStrike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Looking Back…</a:t>
            </a:r>
            <a:endParaRPr b="1" sz="80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3193450" y="3154400"/>
            <a:ext cx="10938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…as we Move Forward</a:t>
            </a:r>
            <a:endParaRPr b="1" sz="80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1.jpeg" id="262" name="Google Shape;262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276990" y="670692"/>
            <a:ext cx="9353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Time to Write!</a:t>
            </a:r>
            <a:endParaRPr b="1" sz="69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217775" y="1660450"/>
            <a:ext cx="98994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WALT: Look back at our time at Andrews and structure our memories into an engaging piece of recount writing that we can look back on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5851925" y="3230050"/>
            <a:ext cx="6149400" cy="3324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000"/>
              <a:buFont typeface="Lobster"/>
              <a:buChar char="❑"/>
            </a:pPr>
            <a:r>
              <a:rPr lang="en-GB" sz="30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Past Tense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000"/>
              <a:buFont typeface="Lobster"/>
              <a:buChar char="❑"/>
            </a:pPr>
            <a:r>
              <a:rPr lang="en-GB" sz="30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Chronological Order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000"/>
              <a:buFont typeface="Lobster"/>
              <a:buChar char="❑"/>
            </a:pPr>
            <a:r>
              <a:rPr lang="en-GB" sz="30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New short paragraphs (2-4 sentences) for each school year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000"/>
              <a:buFont typeface="Lobster"/>
              <a:buChar char="❑"/>
            </a:pPr>
            <a:r>
              <a:rPr lang="en-GB" sz="30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Take new sentences often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000"/>
              <a:buFont typeface="Lobster"/>
              <a:buChar char="❑"/>
            </a:pPr>
            <a:r>
              <a:rPr lang="en-GB" sz="30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Use a thesaurus to find more expressive words</a:t>
            </a:r>
            <a:endParaRPr sz="3000">
              <a:solidFill>
                <a:srgbClr val="99003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333300" y="2817201"/>
            <a:ext cx="48669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Introductory sentence or two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A short paragraph for each of y</a:t>
            </a: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our 7 years of primary school (2-4 sentences for each short paragraph)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Closing sentence or two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/>
        </p:nvSpPr>
        <p:spPr>
          <a:xfrm>
            <a:off x="127950" y="5646814"/>
            <a:ext cx="117327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A successful “Looking Back” piece will…</a:t>
            </a:r>
            <a:endParaRPr b="1" sz="6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583095" y="265043"/>
            <a:ext cx="9047033" cy="5381771"/>
          </a:xfrm>
          <a:prstGeom prst="cloud">
            <a:avLst/>
          </a:prstGeom>
          <a:solidFill>
            <a:schemeClr val="lt1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 rot="-517939">
            <a:off x="1736034" y="1417983"/>
            <a:ext cx="24118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Be written in the past tense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 rot="1290476">
            <a:off x="6629760" y="885489"/>
            <a:ext cx="24118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Take a new paragraph for each school year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 rot="-601122">
            <a:off x="5901556" y="3364114"/>
            <a:ext cx="24118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Be written in chronological order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 rot="515756">
            <a:off x="1860550" y="3317845"/>
            <a:ext cx="24118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Use a wide vocabulary to retell fond memories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3968959" y="1739849"/>
            <a:ext cx="24118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Display accurate spelling &amp; grammar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8217134" y="2547691"/>
            <a:ext cx="3824889" cy="2623677"/>
          </a:xfrm>
          <a:prstGeom prst="cloudCallout">
            <a:avLst>
              <a:gd fmla="val -62756" name="adj1"/>
              <a:gd fmla="val 69571" name="adj2"/>
            </a:avLst>
          </a:prstGeom>
          <a:solidFill>
            <a:srgbClr val="0070C0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8833239" y="2966954"/>
            <a:ext cx="31082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Were you successful? Give yourself a </a:t>
            </a:r>
            <a:r>
              <a:rPr b="1" lang="en-GB" sz="3300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WWW</a:t>
            </a:r>
            <a:r>
              <a:rPr b="1" lang="en-GB" sz="33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and an </a:t>
            </a:r>
            <a:r>
              <a:rPr b="1" lang="en-GB" sz="3300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EBI</a:t>
            </a:r>
            <a:r>
              <a:rPr b="1" lang="en-GB" sz="33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b="1" sz="33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81" name="Google Shape;281;p29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1.jpeg" id="286" name="Google Shape;286;p3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333290" y="472067"/>
            <a:ext cx="9353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Now for the </a:t>
            </a:r>
            <a:r>
              <a:rPr lang="en-GB" sz="60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Really</a:t>
            </a:r>
            <a:r>
              <a:rPr b="1" lang="en-GB" sz="69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 Important part</a:t>
            </a:r>
            <a:r>
              <a:rPr b="1" lang="en-GB" sz="69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b="1" sz="69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155575" y="1579975"/>
            <a:ext cx="98994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Now that you’ve written your “looking back as we move on” recount of your time at Andrews, share it with us!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155575" y="2691750"/>
            <a:ext cx="113520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Choose </a:t>
            </a:r>
            <a:r>
              <a:rPr b="1" lang="en-GB" sz="3600" u="sng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3-4 memories</a:t>
            </a: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 you particularly like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 u="sng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Video</a:t>
            </a: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 yourself (preferably wearing your new AMPS Leavers hoodie!) telling us the memory (send separate video clip of each memory if possible!)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We will use 1-2 of each pupil’s memories to try to get an even spread of P1-P7 memories from everyone as part of our leavers’ yearbook video.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If you would like us to check over it before you video your memories, feel free to email us a copy and underline the memories you wish to read out on video!</a:t>
            </a:r>
            <a:endParaRPr b="1" sz="18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0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1.jpeg" id="295" name="Google Shape;295;p3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333290" y="472067"/>
            <a:ext cx="9353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Finally...</a:t>
            </a:r>
            <a:endParaRPr b="1" sz="69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155575" y="1579975"/>
            <a:ext cx="96375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We would love you to send us a photograph of yourself at home so we can use it in a P7 montage. ALso, if you have any old, younger photos of you in your uniform, those would be really fun to include in our yearbook video too!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228750" y="3204000"/>
            <a:ext cx="113520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 u="sng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To SUmmarise, we need from you:</a:t>
            </a:r>
            <a:endParaRPr b="1" sz="3600" u="sng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3-4 video clips of you reading out your AMPS memories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A photo of you recently at home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Amatic SC"/>
              <a:buChar char="▪"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Any older photos of you at Andrews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(&amp; Your “Looking Back as we Move On” recount writing if you’d like to share it with us or if you need anything checked over)</a:t>
            </a:r>
            <a:endParaRPr b="1" sz="3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1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110496" y="1083809"/>
            <a:ext cx="928529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You are into your final term of primary school (kind of!)</a:t>
            </a:r>
            <a:endParaRPr b="1" sz="6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135839" y="3416905"/>
            <a:ext cx="54731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You made it!!</a:t>
            </a:r>
            <a:endParaRPr sz="72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7955" y="3262547"/>
            <a:ext cx="3644348" cy="28471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110496" y="4617234"/>
            <a:ext cx="640957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But how much can you remember?</a:t>
            </a:r>
            <a:endParaRPr b="1" sz="63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6706720" y="2650435"/>
            <a:ext cx="5485280" cy="4207565"/>
          </a:xfrm>
          <a:prstGeom prst="cloud">
            <a:avLst/>
          </a:prstGeom>
          <a:solidFill>
            <a:schemeClr val="lt1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7565217" y="3785124"/>
            <a:ext cx="43128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Have a think about </a:t>
            </a:r>
            <a:r>
              <a:rPr b="1" lang="en-GB" sz="3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your funniest or most memorable moment</a:t>
            </a:r>
            <a:r>
              <a:rPr b="1" lang="en-GB" sz="3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 </a:t>
            </a:r>
            <a:r>
              <a:rPr b="1" lang="en-GB" sz="3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from Andrews</a:t>
            </a:r>
            <a:endParaRPr b="1" sz="3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261850" y="523490"/>
            <a:ext cx="64395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990033"/>
                </a:solidFill>
                <a:latin typeface="Lobster"/>
                <a:ea typeface="Lobster"/>
                <a:cs typeface="Lobster"/>
                <a:sym typeface="Lobster"/>
              </a:rPr>
              <a:t>WALT:</a:t>
            </a:r>
            <a:endParaRPr sz="6600">
              <a:solidFill>
                <a:srgbClr val="99003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757391" y="1557786"/>
            <a:ext cx="8804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Look back at our time at Andrews and structure our memories into an engaging and entertaining piece of recount writing</a:t>
            </a:r>
            <a:r>
              <a:rPr lang="en-GB" sz="540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2406376" y="4011325"/>
            <a:ext cx="6858000" cy="2623800"/>
          </a:xfrm>
          <a:prstGeom prst="cloudCallout">
            <a:avLst>
              <a:gd fmla="val -71405" name="adj1"/>
              <a:gd fmla="val -33147" name="adj2"/>
            </a:avLst>
          </a:prstGeom>
          <a:solidFill>
            <a:srgbClr val="0070C0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3614730" y="4482800"/>
            <a:ext cx="45318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Some of you only arrived at AMPS in later years. Don’t worry! Just write your recount of the year(s) you spent at AMPS - it’ll just be a little shorter!</a:t>
            </a:r>
            <a:endParaRPr b="1" sz="26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499012" y="1432623"/>
            <a:ext cx="926784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Some of these pieces of writing will be presented at our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Leavers’ Assembly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(In whichever way/shape/virtual form that may take!)</a:t>
            </a:r>
            <a:endParaRPr b="1" sz="55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so they must be extra fantastic!!</a:t>
            </a:r>
            <a:endParaRPr b="1" sz="55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8613913" y="4664766"/>
            <a:ext cx="3472092" cy="2093796"/>
          </a:xfrm>
          <a:prstGeom prst="cloud">
            <a:avLst/>
          </a:prstGeom>
          <a:solidFill>
            <a:schemeClr val="lt1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9036672" y="5188958"/>
            <a:ext cx="2730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We are writing for an audience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127950" y="5646814"/>
            <a:ext cx="117327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A successful “Looking Back” piece will</a:t>
            </a:r>
            <a:r>
              <a:rPr b="1" lang="en-GB" sz="68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…</a:t>
            </a:r>
            <a:endParaRPr b="1" sz="68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583095" y="265043"/>
            <a:ext cx="9047033" cy="5381771"/>
          </a:xfrm>
          <a:prstGeom prst="cloud">
            <a:avLst/>
          </a:prstGeom>
          <a:solidFill>
            <a:schemeClr val="lt1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 rot="-517939">
            <a:off x="1736034" y="1417983"/>
            <a:ext cx="24118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Be written in the past tense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 rot="1290476">
            <a:off x="6629760" y="885489"/>
            <a:ext cx="24118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Take a new paragraph for each school year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 rot="-601122">
            <a:off x="5901556" y="3364114"/>
            <a:ext cx="24118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Be written in chronological order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 rot="515756">
            <a:off x="1860550" y="3317845"/>
            <a:ext cx="24118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Use a wide vocabulary to retell fond memories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3968959" y="1739849"/>
            <a:ext cx="24118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Display accurate spelling &amp; grammar</a:t>
            </a:r>
            <a:endParaRPr b="1" sz="30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/>
        </p:nvSpPr>
        <p:spPr>
          <a:xfrm>
            <a:off x="5992408" y="561364"/>
            <a:ext cx="9267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Let’s Go Back…</a:t>
            </a:r>
            <a:endParaRPr b="1" sz="62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9241" y="2130666"/>
            <a:ext cx="3406637" cy="45421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 rot="-936286">
            <a:off x="9525107" y="4517442"/>
            <a:ext cx="1836804" cy="1862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P1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 rot="-1069734">
            <a:off x="-82232" y="1011169"/>
            <a:ext cx="254441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Who was your teacher?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 rot="857754">
            <a:off x="2886342" y="1430490"/>
            <a:ext cx="34149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Who/what do you remember playing with?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 rot="-583719">
            <a:off x="66581" y="2431489"/>
            <a:ext cx="339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How did you react to starting school?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 rot="377340">
            <a:off x="3131244" y="3469332"/>
            <a:ext cx="33979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Memories of your first time meeting your classmates?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 rot="589894">
            <a:off x="1926595" y="5439845"/>
            <a:ext cx="3397902" cy="1077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Who were your first friends?</a:t>
            </a:r>
            <a:endParaRPr b="1" sz="38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 rot="-329226">
            <a:off x="157879" y="4039977"/>
            <a:ext cx="3397769" cy="156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Any embarrassing moments</a:t>
            </a: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9165698" y="2452049"/>
            <a:ext cx="2921292" cy="1887300"/>
          </a:xfrm>
          <a:prstGeom prst="cloud">
            <a:avLst/>
          </a:prstGeom>
          <a:solidFill>
            <a:schemeClr val="lt1"/>
          </a:solidFill>
          <a:ln cap="flat" cmpd="sng" w="15875">
            <a:solidFill>
              <a:srgbClr val="1C39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9308450" y="2735125"/>
            <a:ext cx="2502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Whose P1 photo at AMPS could this be?</a:t>
            </a:r>
            <a:endParaRPr b="1" sz="29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4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/>
        </p:nvSpPr>
        <p:spPr>
          <a:xfrm>
            <a:off x="847127" y="146427"/>
            <a:ext cx="183689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P2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 rot="-1069754">
            <a:off x="5664182" y="2150906"/>
            <a:ext cx="2710160" cy="1077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Who were your teachers?</a:t>
            </a:r>
            <a:endParaRPr b="1" sz="36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 rot="-834852">
            <a:off x="5402224" y="4011928"/>
            <a:ext cx="34149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Did you have any funny moments?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 rot="-583719">
            <a:off x="66581" y="2185268"/>
            <a:ext cx="33979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What were your favourite subjects or activities?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 rot="-696380">
            <a:off x="102340" y="4254426"/>
            <a:ext cx="424125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Were there any exciting visitors to school?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 rot="589956">
            <a:off x="3163518" y="5653889"/>
            <a:ext cx="339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Did you go on any school trips?</a:t>
            </a:r>
            <a:endParaRPr b="1" sz="31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3531150" y="133370"/>
            <a:ext cx="183689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P3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6366657" y="133370"/>
            <a:ext cx="183689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P4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 rot="1227315">
            <a:off x="2870245" y="3344788"/>
            <a:ext cx="3414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Nativity play?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descr="image1.jpeg" id="227" name="Google Shape;227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b="676" l="44847" r="10902" t="15234"/>
          <a:stretch/>
        </p:blipFill>
        <p:spPr>
          <a:xfrm rot="772974">
            <a:off x="9170519" y="2446627"/>
            <a:ext cx="1852153" cy="469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/>
        </p:nvSpPr>
        <p:spPr>
          <a:xfrm rot="1285473">
            <a:off x="6168146" y="4449925"/>
            <a:ext cx="2710282" cy="1077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Who were your teachers?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 rot="-555675">
            <a:off x="3065892" y="5178610"/>
            <a:ext cx="3415015" cy="107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Any embarrassing or funny moments?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 rot="-583719">
            <a:off x="139373" y="1808162"/>
            <a:ext cx="33979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Did your favourite subjects change?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 rot="-465486">
            <a:off x="6867603" y="2244865"/>
            <a:ext cx="2626844" cy="107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P6 Residential</a:t>
            </a: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 memories?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1022902" y="117490"/>
            <a:ext cx="183689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P5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3854907" y="142310"/>
            <a:ext cx="183689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P6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 rot="819541">
            <a:off x="7002" y="4826277"/>
            <a:ext cx="3414879" cy="1077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Did you join any after-school clubs?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descr="image1.jpeg" id="241" name="Google Shape;241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 rotWithShape="1">
          <a:blip r:embed="rId3">
            <a:alphaModFix/>
          </a:blip>
          <a:srcRect b="676" l="44847" r="10902" t="15234"/>
          <a:stretch/>
        </p:blipFill>
        <p:spPr>
          <a:xfrm rot="772974">
            <a:off x="9170519" y="2446627"/>
            <a:ext cx="1852153" cy="469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/>
        </p:nvSpPr>
        <p:spPr>
          <a:xfrm rot="-552936">
            <a:off x="1068652" y="3374365"/>
            <a:ext cx="2703090" cy="107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Any whole-school events?</a:t>
            </a:r>
            <a:endParaRPr b="1" sz="35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6604828" y="117490"/>
            <a:ext cx="183689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P7</a:t>
            </a:r>
            <a:endParaRPr sz="115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 rot="-555675">
            <a:off x="3209121" y="4026194"/>
            <a:ext cx="3415015" cy="584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Sports events?</a:t>
            </a:r>
            <a:endParaRPr b="1" sz="37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3840546" y="1924834"/>
            <a:ext cx="33979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Did you have any important roles, e.g. school council?</a:t>
            </a:r>
            <a:endParaRPr b="1" sz="34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7" name="Google Shape;247;p26"/>
          <p:cNvPicPr preferRelativeResize="0"/>
          <p:nvPr/>
        </p:nvPicPr>
        <p:blipFill rotWithShape="1">
          <a:blip r:embed="rId4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1.jpeg" id="252" name="Google Shape;252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307975" y="875956"/>
            <a:ext cx="935313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Let’s put some ideas on paper</a:t>
            </a:r>
            <a:endParaRPr b="1" sz="80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Image result for funny writing gif" id="254" name="Google Shape;2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543" y="2120640"/>
            <a:ext cx="3693093" cy="269936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 txBox="1"/>
          <p:nvPr/>
        </p:nvSpPr>
        <p:spPr>
          <a:xfrm rot="-715058">
            <a:off x="855409" y="2905294"/>
            <a:ext cx="4981473" cy="1569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Use bullet points to gather your memories from each school year in note form</a:t>
            </a:r>
            <a:endParaRPr b="1" sz="3600">
              <a:solidFill>
                <a:srgbClr val="0070C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42839" y="5675968"/>
            <a:ext cx="122352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rgbClr val="990033"/>
                </a:solidFill>
                <a:latin typeface="Amatic SC"/>
                <a:ea typeface="Amatic SC"/>
                <a:cs typeface="Amatic SC"/>
                <a:sym typeface="Amatic SC"/>
              </a:rPr>
              <a:t>WALT: Use bullet points to create clear, concise summaries of our ideas</a:t>
            </a:r>
            <a:endParaRPr b="1" sz="4600">
              <a:solidFill>
                <a:srgbClr val="99003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 rotWithShape="1">
          <a:blip r:embed="rId4">
            <a:alphaModFix/>
          </a:blip>
          <a:srcRect b="0" l="0" r="77798" t="0"/>
          <a:stretch/>
        </p:blipFill>
        <p:spPr>
          <a:xfrm>
            <a:off x="9692878" y="-186525"/>
            <a:ext cx="2379350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