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8" r:id="rId3"/>
    <p:sldId id="257" r:id="rId4"/>
    <p:sldId id="258" r:id="rId5"/>
    <p:sldId id="260" r:id="rId6"/>
    <p:sldId id="261" r:id="rId7"/>
    <p:sldId id="262" r:id="rId8"/>
    <p:sldId id="264" r:id="rId9"/>
    <p:sldId id="263" r:id="rId10"/>
    <p:sldId id="267" r:id="rId11"/>
    <p:sldId id="266"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2CF"/>
    <a:srgbClr val="1BFFF2"/>
    <a:srgbClr val="CC3399"/>
    <a:srgbClr val="FFEC7C"/>
    <a:srgbClr val="E793FF"/>
    <a:srgbClr val="CDF1FF"/>
    <a:srgbClr val="E9FF82"/>
    <a:srgbClr val="B5FFCD"/>
    <a:srgbClr val="875A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37" autoAdjust="0"/>
    <p:restoredTop sz="94660"/>
  </p:normalViewPr>
  <p:slideViewPr>
    <p:cSldViewPr snapToGrid="0" snapToObjects="1">
      <p:cViewPr varScale="1">
        <p:scale>
          <a:sx n="90" d="100"/>
          <a:sy n="90" d="100"/>
        </p:scale>
        <p:origin x="83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930317B1-B36E-D74E-ACE6-A69C610BBE50}"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666C2-1947-B648-94E6-1A58D34346EC}" type="slidenum">
              <a:rPr lang="en-US" smtClean="0"/>
              <a:t>‹#›</a:t>
            </a:fld>
            <a:endParaRPr lang="en-US"/>
          </a:p>
        </p:txBody>
      </p:sp>
    </p:spTree>
    <p:extLst>
      <p:ext uri="{BB962C8B-B14F-4D97-AF65-F5344CB8AC3E}">
        <p14:creationId xmlns:p14="http://schemas.microsoft.com/office/powerpoint/2010/main" val="3190997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930317B1-B36E-D74E-ACE6-A69C610BBE50}"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666C2-1947-B648-94E6-1A58D34346EC}" type="slidenum">
              <a:rPr lang="en-US" smtClean="0"/>
              <a:t>‹#›</a:t>
            </a:fld>
            <a:endParaRPr lang="en-US"/>
          </a:p>
        </p:txBody>
      </p:sp>
    </p:spTree>
    <p:extLst>
      <p:ext uri="{BB962C8B-B14F-4D97-AF65-F5344CB8AC3E}">
        <p14:creationId xmlns:p14="http://schemas.microsoft.com/office/powerpoint/2010/main" val="1558834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930317B1-B36E-D74E-ACE6-A69C610BBE50}"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666C2-1947-B648-94E6-1A58D34346EC}" type="slidenum">
              <a:rPr lang="en-US" smtClean="0"/>
              <a:t>‹#›</a:t>
            </a:fld>
            <a:endParaRPr lang="en-US"/>
          </a:p>
        </p:txBody>
      </p:sp>
    </p:spTree>
    <p:extLst>
      <p:ext uri="{BB962C8B-B14F-4D97-AF65-F5344CB8AC3E}">
        <p14:creationId xmlns:p14="http://schemas.microsoft.com/office/powerpoint/2010/main" val="3627776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930317B1-B36E-D74E-ACE6-A69C610BBE50}"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666C2-1947-B648-94E6-1A58D34346EC}" type="slidenum">
              <a:rPr lang="en-US" smtClean="0"/>
              <a:t>‹#›</a:t>
            </a:fld>
            <a:endParaRPr lang="en-US"/>
          </a:p>
        </p:txBody>
      </p:sp>
    </p:spTree>
    <p:extLst>
      <p:ext uri="{BB962C8B-B14F-4D97-AF65-F5344CB8AC3E}">
        <p14:creationId xmlns:p14="http://schemas.microsoft.com/office/powerpoint/2010/main" val="1631866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930317B1-B36E-D74E-ACE6-A69C610BBE50}"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666C2-1947-B648-94E6-1A58D34346EC}" type="slidenum">
              <a:rPr lang="en-US" smtClean="0"/>
              <a:t>‹#›</a:t>
            </a:fld>
            <a:endParaRPr lang="en-US"/>
          </a:p>
        </p:txBody>
      </p:sp>
    </p:spTree>
    <p:extLst>
      <p:ext uri="{BB962C8B-B14F-4D97-AF65-F5344CB8AC3E}">
        <p14:creationId xmlns:p14="http://schemas.microsoft.com/office/powerpoint/2010/main" val="584887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930317B1-B36E-D74E-ACE6-A69C610BBE50}" type="datetimeFigureOut">
              <a:rPr lang="en-US" smtClean="0"/>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2666C2-1947-B648-94E6-1A58D34346EC}" type="slidenum">
              <a:rPr lang="en-US" smtClean="0"/>
              <a:t>‹#›</a:t>
            </a:fld>
            <a:endParaRPr lang="en-US"/>
          </a:p>
        </p:txBody>
      </p:sp>
    </p:spTree>
    <p:extLst>
      <p:ext uri="{BB962C8B-B14F-4D97-AF65-F5344CB8AC3E}">
        <p14:creationId xmlns:p14="http://schemas.microsoft.com/office/powerpoint/2010/main" val="661019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930317B1-B36E-D74E-ACE6-A69C610BBE50}" type="datetimeFigureOut">
              <a:rPr lang="en-US" smtClean="0"/>
              <a:t>4/17/2020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2666C2-1947-B648-94E6-1A58D34346EC}" type="slidenum">
              <a:rPr lang="en-US" smtClean="0"/>
              <a:t>‹#›</a:t>
            </a:fld>
            <a:endParaRPr lang="en-US"/>
          </a:p>
        </p:txBody>
      </p:sp>
    </p:spTree>
    <p:extLst>
      <p:ext uri="{BB962C8B-B14F-4D97-AF65-F5344CB8AC3E}">
        <p14:creationId xmlns:p14="http://schemas.microsoft.com/office/powerpoint/2010/main" val="821437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930317B1-B36E-D74E-ACE6-A69C610BBE50}" type="datetimeFigureOut">
              <a:rPr lang="en-US" smtClean="0"/>
              <a:t>4/17/2020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2666C2-1947-B648-94E6-1A58D34346EC}" type="slidenum">
              <a:rPr lang="en-US" smtClean="0"/>
              <a:t>‹#›</a:t>
            </a:fld>
            <a:endParaRPr lang="en-US"/>
          </a:p>
        </p:txBody>
      </p:sp>
    </p:spTree>
    <p:extLst>
      <p:ext uri="{BB962C8B-B14F-4D97-AF65-F5344CB8AC3E}">
        <p14:creationId xmlns:p14="http://schemas.microsoft.com/office/powerpoint/2010/main" val="3272237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0317B1-B36E-D74E-ACE6-A69C610BBE50}" type="datetimeFigureOut">
              <a:rPr lang="en-US" smtClean="0"/>
              <a:t>4/17/2020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2666C2-1947-B648-94E6-1A58D34346EC}" type="slidenum">
              <a:rPr lang="en-US" smtClean="0"/>
              <a:t>‹#›</a:t>
            </a:fld>
            <a:endParaRPr lang="en-US"/>
          </a:p>
        </p:txBody>
      </p:sp>
    </p:spTree>
    <p:extLst>
      <p:ext uri="{BB962C8B-B14F-4D97-AF65-F5344CB8AC3E}">
        <p14:creationId xmlns:p14="http://schemas.microsoft.com/office/powerpoint/2010/main" val="242074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930317B1-B36E-D74E-ACE6-A69C610BBE50}" type="datetimeFigureOut">
              <a:rPr lang="en-US" smtClean="0"/>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2666C2-1947-B648-94E6-1A58D34346EC}" type="slidenum">
              <a:rPr lang="en-US" smtClean="0"/>
              <a:t>‹#›</a:t>
            </a:fld>
            <a:endParaRPr lang="en-US"/>
          </a:p>
        </p:txBody>
      </p:sp>
    </p:spTree>
    <p:extLst>
      <p:ext uri="{BB962C8B-B14F-4D97-AF65-F5344CB8AC3E}">
        <p14:creationId xmlns:p14="http://schemas.microsoft.com/office/powerpoint/2010/main" val="597756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930317B1-B36E-D74E-ACE6-A69C610BBE50}" type="datetimeFigureOut">
              <a:rPr lang="en-US" smtClean="0"/>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2666C2-1947-B648-94E6-1A58D34346EC}" type="slidenum">
              <a:rPr lang="en-US" smtClean="0"/>
              <a:t>‹#›</a:t>
            </a:fld>
            <a:endParaRPr lang="en-US"/>
          </a:p>
        </p:txBody>
      </p:sp>
    </p:spTree>
    <p:extLst>
      <p:ext uri="{BB962C8B-B14F-4D97-AF65-F5344CB8AC3E}">
        <p14:creationId xmlns:p14="http://schemas.microsoft.com/office/powerpoint/2010/main" val="2881056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0317B1-B36E-D74E-ACE6-A69C610BBE50}" type="datetimeFigureOut">
              <a:rPr lang="en-US" smtClean="0"/>
              <a:t>4/17/2020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2666C2-1947-B648-94E6-1A58D34346EC}" type="slidenum">
              <a:rPr lang="en-US" smtClean="0"/>
              <a:t>‹#›</a:t>
            </a:fld>
            <a:endParaRPr lang="en-US"/>
          </a:p>
        </p:txBody>
      </p:sp>
    </p:spTree>
    <p:extLst>
      <p:ext uri="{BB962C8B-B14F-4D97-AF65-F5344CB8AC3E}">
        <p14:creationId xmlns:p14="http://schemas.microsoft.com/office/powerpoint/2010/main" val="1477812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42000">
              <a:schemeClr val="bg1"/>
            </a:gs>
            <a:gs pos="100000">
              <a:srgbClr val="1BFFF2"/>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b="1" spc="30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Comic Sans MS"/>
                <a:cs typeface="Comic Sans MS"/>
              </a:rPr>
              <a:t>Handling Data</a:t>
            </a:r>
            <a:endParaRPr lang="en-US" sz="66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Comic Sans MS"/>
              <a:cs typeface="Comic Sans MS"/>
            </a:endParaRPr>
          </a:p>
        </p:txBody>
      </p:sp>
      <p:sp>
        <p:nvSpPr>
          <p:cNvPr id="3" name="Subtitle 2"/>
          <p:cNvSpPr>
            <a:spLocks noGrp="1"/>
          </p:cNvSpPr>
          <p:nvPr>
            <p:ph type="subTitle" idx="1"/>
          </p:nvPr>
        </p:nvSpPr>
        <p:spPr/>
        <p:txBody>
          <a:bodyPr/>
          <a:lstStyle/>
          <a:p>
            <a:r>
              <a:rPr lang="en-US">
                <a:solidFill>
                  <a:srgbClr val="3366FF"/>
                </a:solidFill>
                <a:latin typeface="Comic Sans MS"/>
                <a:cs typeface="Comic Sans MS"/>
              </a:rPr>
              <a:t>Mode, Median, Mean and Range</a:t>
            </a:r>
            <a:endParaRPr lang="en-US" dirty="0">
              <a:solidFill>
                <a:srgbClr val="3366FF"/>
              </a:solidFill>
              <a:latin typeface="Comic Sans MS"/>
              <a:cs typeface="Comic Sans MS"/>
            </a:endParaRPr>
          </a:p>
        </p:txBody>
      </p:sp>
    </p:spTree>
    <p:extLst>
      <p:ext uri="{BB962C8B-B14F-4D97-AF65-F5344CB8AC3E}">
        <p14:creationId xmlns:p14="http://schemas.microsoft.com/office/powerpoint/2010/main" val="245402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gs>
            <a:gs pos="100000">
              <a:srgbClr val="CDF1FF"/>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173175" y="2395430"/>
            <a:ext cx="8970825" cy="1734642"/>
          </a:xfrm>
        </p:spPr>
        <p:txBody>
          <a:bodyPr>
            <a:noAutofit/>
          </a:bodyPr>
          <a:lstStyle/>
          <a:p>
            <a:r>
              <a:rPr lang="en-US" sz="13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omic Sans MS"/>
                <a:cs typeface="Comic Sans MS"/>
              </a:rPr>
              <a:t>The Median</a:t>
            </a:r>
          </a:p>
        </p:txBody>
      </p:sp>
    </p:spTree>
    <p:extLst>
      <p:ext uri="{BB962C8B-B14F-4D97-AF65-F5344CB8AC3E}">
        <p14:creationId xmlns:p14="http://schemas.microsoft.com/office/powerpoint/2010/main" val="3249403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26000">
              <a:schemeClr val="bg1"/>
            </a:gs>
            <a:gs pos="100000">
              <a:srgbClr val="E9FF82"/>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72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Comic Sans MS"/>
                <a:cs typeface="Comic Sans MS"/>
              </a:rPr>
              <a:t>The Median</a:t>
            </a:r>
          </a:p>
        </p:txBody>
      </p:sp>
      <p:sp>
        <p:nvSpPr>
          <p:cNvPr id="3" name="Content Placeholder 2"/>
          <p:cNvSpPr>
            <a:spLocks noGrp="1"/>
          </p:cNvSpPr>
          <p:nvPr>
            <p:ph idx="1"/>
          </p:nvPr>
        </p:nvSpPr>
        <p:spPr>
          <a:xfrm>
            <a:off x="0" y="1155888"/>
            <a:ext cx="9144000" cy="5584081"/>
          </a:xfrm>
        </p:spPr>
        <p:txBody>
          <a:bodyPr>
            <a:normAutofit/>
          </a:bodyPr>
          <a:lstStyle/>
          <a:p>
            <a:pPr marL="0" indent="0" algn="ctr">
              <a:buNone/>
            </a:pPr>
            <a:r>
              <a:rPr lang="en-US" sz="4000" dirty="0">
                <a:solidFill>
                  <a:srgbClr val="3366FF"/>
                </a:solidFill>
                <a:latin typeface="Comic Sans MS"/>
                <a:cs typeface="Comic Sans MS"/>
              </a:rPr>
              <a:t>The median is the middle number.</a:t>
            </a:r>
            <a:endParaRPr lang="en-US" sz="3600" i="1" dirty="0">
              <a:solidFill>
                <a:srgbClr val="3366FF"/>
              </a:solidFill>
              <a:latin typeface="Comic Sans MS"/>
              <a:cs typeface="Comic Sans MS"/>
            </a:endParaRPr>
          </a:p>
          <a:p>
            <a:pPr marL="0" indent="0" algn="ctr">
              <a:buNone/>
            </a:pPr>
            <a:endParaRPr lang="en-US" sz="3600" dirty="0">
              <a:solidFill>
                <a:srgbClr val="FF0000"/>
              </a:solidFill>
              <a:latin typeface="Comic Sans MS"/>
              <a:cs typeface="Comic Sans MS"/>
            </a:endParaRPr>
          </a:p>
          <a:p>
            <a:pPr marL="0" indent="0" algn="ctr">
              <a:buNone/>
            </a:pPr>
            <a:r>
              <a:rPr lang="en-US" dirty="0">
                <a:latin typeface="Comic Sans MS"/>
                <a:cs typeface="Comic Sans MS"/>
              </a:rPr>
              <a:t>Put the numbers in order from the smallest to the largest.</a:t>
            </a:r>
          </a:p>
          <a:p>
            <a:pPr marL="0" indent="0" algn="ctr">
              <a:buNone/>
            </a:pPr>
            <a:endParaRPr lang="en-US" dirty="0">
              <a:latin typeface="Comic Sans MS"/>
              <a:cs typeface="Comic Sans MS"/>
            </a:endParaRPr>
          </a:p>
          <a:p>
            <a:pPr marL="0" indent="0" algn="ctr">
              <a:buNone/>
            </a:pPr>
            <a:r>
              <a:rPr lang="en-US" dirty="0">
                <a:latin typeface="Comic Sans MS"/>
                <a:cs typeface="Comic Sans MS"/>
              </a:rPr>
              <a:t>Cover up one number on each end until you get to the middle.</a:t>
            </a:r>
          </a:p>
          <a:p>
            <a:pPr marL="0" indent="0" algn="ctr">
              <a:buNone/>
            </a:pPr>
            <a:endParaRPr lang="en-US" dirty="0">
              <a:latin typeface="Comic Sans MS"/>
              <a:cs typeface="Comic Sans MS"/>
            </a:endParaRPr>
          </a:p>
          <a:p>
            <a:pPr marL="0" indent="0" algn="ctr">
              <a:buNone/>
            </a:pPr>
            <a:r>
              <a:rPr lang="en-US" sz="4000" dirty="0">
                <a:latin typeface="Comic Sans MS"/>
                <a:cs typeface="Comic Sans MS"/>
              </a:rPr>
              <a:t>2, 2, 5, 6, 7, 8, 9 </a:t>
            </a:r>
          </a:p>
        </p:txBody>
      </p:sp>
      <p:sp>
        <p:nvSpPr>
          <p:cNvPr id="4" name="Oval 3"/>
          <p:cNvSpPr/>
          <p:nvPr/>
        </p:nvSpPr>
        <p:spPr>
          <a:xfrm>
            <a:off x="4271650" y="5930853"/>
            <a:ext cx="548387" cy="591643"/>
          </a:xfrm>
          <a:prstGeom prst="ellipse">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8353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41000">
              <a:schemeClr val="bg1"/>
            </a:gs>
            <a:gs pos="100000">
              <a:srgbClr val="CDF1FF"/>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ln>
            <a:noFill/>
          </a:ln>
        </p:spPr>
        <p:txBody>
          <a:bodyPr>
            <a:noAutofit/>
          </a:bodyPr>
          <a:lstStyle/>
          <a:p>
            <a:r>
              <a:rPr lang="en-US" sz="6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Comic Sans MS"/>
                <a:cs typeface="Comic Sans MS"/>
              </a:rPr>
              <a:t>The Median</a:t>
            </a:r>
          </a:p>
        </p:txBody>
      </p:sp>
      <p:sp>
        <p:nvSpPr>
          <p:cNvPr id="3" name="Content Placeholder 2"/>
          <p:cNvSpPr>
            <a:spLocks noGrp="1"/>
          </p:cNvSpPr>
          <p:nvPr>
            <p:ph idx="1"/>
          </p:nvPr>
        </p:nvSpPr>
        <p:spPr>
          <a:xfrm>
            <a:off x="0" y="911688"/>
            <a:ext cx="9144000" cy="5828282"/>
          </a:xfrm>
        </p:spPr>
        <p:txBody>
          <a:bodyPr>
            <a:normAutofit/>
          </a:bodyPr>
          <a:lstStyle/>
          <a:p>
            <a:pPr marL="0" indent="0" algn="ctr">
              <a:buNone/>
            </a:pPr>
            <a:r>
              <a:rPr lang="en-US" sz="2800" dirty="0">
                <a:solidFill>
                  <a:srgbClr val="3366FF"/>
                </a:solidFill>
                <a:latin typeface="Comic Sans MS"/>
                <a:cs typeface="Comic Sans MS"/>
              </a:rPr>
              <a:t>The median is the middle number.</a:t>
            </a:r>
            <a:endParaRPr lang="en-US" sz="2400" i="1" dirty="0">
              <a:solidFill>
                <a:srgbClr val="3366FF"/>
              </a:solidFill>
              <a:latin typeface="Comic Sans MS"/>
              <a:cs typeface="Comic Sans MS"/>
            </a:endParaRPr>
          </a:p>
          <a:p>
            <a:pPr marL="0" indent="0" algn="ctr">
              <a:buNone/>
            </a:pPr>
            <a:endParaRPr lang="en-US" sz="2000" dirty="0">
              <a:latin typeface="Comic Sans MS"/>
              <a:cs typeface="Comic Sans MS"/>
            </a:endParaRPr>
          </a:p>
          <a:p>
            <a:pPr marL="0" indent="0" algn="ctr">
              <a:buNone/>
            </a:pPr>
            <a:r>
              <a:rPr lang="en-US" sz="2000" dirty="0">
                <a:latin typeface="Comic Sans MS"/>
                <a:cs typeface="Comic Sans MS"/>
              </a:rPr>
              <a:t>The median is the value that appears in the middle…</a:t>
            </a:r>
          </a:p>
          <a:p>
            <a:pPr marL="0" indent="0" algn="ctr">
              <a:buNone/>
            </a:pPr>
            <a:r>
              <a:rPr lang="en-US" sz="2000" dirty="0">
                <a:latin typeface="Comic Sans MS"/>
                <a:cs typeface="Comic Sans MS"/>
              </a:rPr>
              <a:t>It helps if you order the values from smallest to largest.</a:t>
            </a:r>
          </a:p>
          <a:p>
            <a:pPr marL="0" indent="0" algn="ctr">
              <a:buNone/>
            </a:pPr>
            <a:endParaRPr lang="en-US" sz="2000" dirty="0">
              <a:latin typeface="Comic Sans MS"/>
              <a:cs typeface="Comic Sans MS"/>
            </a:endParaRPr>
          </a:p>
          <a:p>
            <a:pPr marL="0" indent="0" algn="ctr">
              <a:buNone/>
            </a:pPr>
            <a:r>
              <a:rPr lang="en-US" sz="2800" dirty="0">
                <a:latin typeface="Comic Sans MS"/>
                <a:cs typeface="Comic Sans MS"/>
              </a:rPr>
              <a:t>2, 3, 4, 1, 2, 3, 5, 6, 3, 3, 1</a:t>
            </a:r>
          </a:p>
          <a:p>
            <a:pPr marL="0" indent="0" algn="ctr">
              <a:buNone/>
            </a:pPr>
            <a:endParaRPr lang="en-US" sz="2800" dirty="0">
              <a:latin typeface="Comic Sans MS"/>
              <a:cs typeface="Comic Sans MS"/>
            </a:endParaRPr>
          </a:p>
          <a:p>
            <a:pPr marL="0" indent="0" algn="ctr">
              <a:buNone/>
            </a:pPr>
            <a:r>
              <a:rPr lang="en-US" sz="2400" i="1" dirty="0">
                <a:latin typeface="Comic Sans MS"/>
                <a:cs typeface="Comic Sans MS"/>
              </a:rPr>
              <a:t>(order them from smallest to largest and cross them out until you reach the middle)</a:t>
            </a:r>
          </a:p>
          <a:p>
            <a:pPr marL="0" indent="0" algn="ctr">
              <a:buNone/>
            </a:pPr>
            <a:endParaRPr lang="en-US" sz="2800" dirty="0">
              <a:latin typeface="Comic Sans MS"/>
              <a:cs typeface="Comic Sans MS"/>
            </a:endParaRPr>
          </a:p>
          <a:p>
            <a:pPr marL="0" indent="0" algn="ctr">
              <a:buNone/>
            </a:pPr>
            <a:r>
              <a:rPr lang="en-US" sz="2800" dirty="0">
                <a:solidFill>
                  <a:srgbClr val="0000FF"/>
                </a:solidFill>
                <a:latin typeface="Comic Sans MS"/>
                <a:cs typeface="Comic Sans MS"/>
              </a:rPr>
              <a:t>1, 1, 2, 2, 3, 3, 3, 3, 4, 5, 6</a:t>
            </a:r>
          </a:p>
          <a:p>
            <a:pPr marL="0" indent="0" algn="ctr">
              <a:buNone/>
            </a:pPr>
            <a:endParaRPr lang="en-US" sz="2800" dirty="0">
              <a:latin typeface="Comic Sans MS"/>
              <a:cs typeface="Comic Sans MS"/>
            </a:endParaRPr>
          </a:p>
          <a:p>
            <a:pPr marL="0" indent="0" algn="ctr">
              <a:buNone/>
            </a:pPr>
            <a:r>
              <a:rPr lang="en-US" sz="2400" i="1" dirty="0">
                <a:latin typeface="Comic Sans MS"/>
                <a:cs typeface="Comic Sans MS"/>
              </a:rPr>
              <a:t>(Count them to check you have the same amount of numbers)</a:t>
            </a:r>
          </a:p>
          <a:p>
            <a:pPr marL="0" indent="0" algn="ctr">
              <a:buNone/>
            </a:pPr>
            <a:endParaRPr lang="en-US" sz="2800" dirty="0">
              <a:latin typeface="Comic Sans MS"/>
              <a:cs typeface="Comic Sans MS"/>
            </a:endParaRPr>
          </a:p>
        </p:txBody>
      </p:sp>
      <p:cxnSp>
        <p:nvCxnSpPr>
          <p:cNvPr id="6" name="Straight Arrow Connector 5"/>
          <p:cNvCxnSpPr/>
          <p:nvPr/>
        </p:nvCxnSpPr>
        <p:spPr>
          <a:xfrm flipH="1">
            <a:off x="4704591" y="4733138"/>
            <a:ext cx="2828524" cy="548351"/>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7533114" y="4528395"/>
            <a:ext cx="1414262" cy="1477328"/>
          </a:xfrm>
          <a:prstGeom prst="rect">
            <a:avLst/>
          </a:prstGeom>
          <a:noFill/>
          <a:ln>
            <a:solidFill>
              <a:srgbClr val="FF0000"/>
            </a:solidFill>
          </a:ln>
        </p:spPr>
        <p:txBody>
          <a:bodyPr wrap="square" rtlCol="0">
            <a:spAutoFit/>
          </a:bodyPr>
          <a:lstStyle/>
          <a:p>
            <a:pPr algn="ctr"/>
            <a:r>
              <a:rPr lang="en-US" dirty="0">
                <a:latin typeface="Comic Sans MS"/>
                <a:cs typeface="Comic Sans MS"/>
              </a:rPr>
              <a:t>3 is the median because it appears in the middle</a:t>
            </a:r>
          </a:p>
        </p:txBody>
      </p:sp>
      <p:sp>
        <p:nvSpPr>
          <p:cNvPr id="7" name="Multiply 6"/>
          <p:cNvSpPr/>
          <p:nvPr/>
        </p:nvSpPr>
        <p:spPr>
          <a:xfrm>
            <a:off x="2253022" y="5310350"/>
            <a:ext cx="432937" cy="461769"/>
          </a:xfrm>
          <a:prstGeom prst="mathMultiply">
            <a:avLst/>
          </a:prstGeom>
          <a:solidFill>
            <a:srgbClr val="FF0000">
              <a:alpha val="0"/>
            </a:srgb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Multiply 8"/>
          <p:cNvSpPr/>
          <p:nvPr/>
        </p:nvSpPr>
        <p:spPr>
          <a:xfrm>
            <a:off x="6421906" y="5310350"/>
            <a:ext cx="432937" cy="461769"/>
          </a:xfrm>
          <a:prstGeom prst="mathMultiply">
            <a:avLst/>
          </a:prstGeom>
          <a:solidFill>
            <a:srgbClr val="FF0000">
              <a:alpha val="0"/>
            </a:srgb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Multiply 9"/>
          <p:cNvSpPr/>
          <p:nvPr/>
        </p:nvSpPr>
        <p:spPr>
          <a:xfrm>
            <a:off x="2620145" y="5310350"/>
            <a:ext cx="432937" cy="461769"/>
          </a:xfrm>
          <a:prstGeom prst="mathMultiply">
            <a:avLst/>
          </a:prstGeom>
          <a:solidFill>
            <a:srgbClr val="FF0000">
              <a:alpha val="0"/>
            </a:srgb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Multiply 10"/>
          <p:cNvSpPr/>
          <p:nvPr/>
        </p:nvSpPr>
        <p:spPr>
          <a:xfrm>
            <a:off x="5988969" y="5310350"/>
            <a:ext cx="432937" cy="461769"/>
          </a:xfrm>
          <a:prstGeom prst="mathMultiply">
            <a:avLst/>
          </a:prstGeom>
          <a:solidFill>
            <a:srgbClr val="FF0000">
              <a:alpha val="0"/>
            </a:srgb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Multiply 11"/>
          <p:cNvSpPr/>
          <p:nvPr/>
        </p:nvSpPr>
        <p:spPr>
          <a:xfrm>
            <a:off x="5599326" y="5310350"/>
            <a:ext cx="432937" cy="461769"/>
          </a:xfrm>
          <a:prstGeom prst="mathMultiply">
            <a:avLst/>
          </a:prstGeom>
          <a:solidFill>
            <a:srgbClr val="FF0000">
              <a:alpha val="0"/>
            </a:srgb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Multiply 12"/>
          <p:cNvSpPr/>
          <p:nvPr/>
        </p:nvSpPr>
        <p:spPr>
          <a:xfrm>
            <a:off x="3053082" y="5310350"/>
            <a:ext cx="432937" cy="461769"/>
          </a:xfrm>
          <a:prstGeom prst="mathMultiply">
            <a:avLst/>
          </a:prstGeom>
          <a:solidFill>
            <a:srgbClr val="FF0000">
              <a:alpha val="0"/>
            </a:srgb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Multiply 13"/>
          <p:cNvSpPr/>
          <p:nvPr/>
        </p:nvSpPr>
        <p:spPr>
          <a:xfrm>
            <a:off x="3486019" y="5310350"/>
            <a:ext cx="432937" cy="461769"/>
          </a:xfrm>
          <a:prstGeom prst="mathMultiply">
            <a:avLst/>
          </a:prstGeom>
          <a:solidFill>
            <a:srgbClr val="FF0000">
              <a:alpha val="0"/>
            </a:srgb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Multiply 14"/>
          <p:cNvSpPr/>
          <p:nvPr/>
        </p:nvSpPr>
        <p:spPr>
          <a:xfrm>
            <a:off x="5166389" y="5310350"/>
            <a:ext cx="432937" cy="461769"/>
          </a:xfrm>
          <a:prstGeom prst="mathMultiply">
            <a:avLst/>
          </a:prstGeom>
          <a:solidFill>
            <a:srgbClr val="FF0000">
              <a:alpha val="0"/>
            </a:srgb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Multiply 15"/>
          <p:cNvSpPr/>
          <p:nvPr/>
        </p:nvSpPr>
        <p:spPr>
          <a:xfrm>
            <a:off x="3918956" y="5310350"/>
            <a:ext cx="432937" cy="461769"/>
          </a:xfrm>
          <a:prstGeom prst="mathMultiply">
            <a:avLst/>
          </a:prstGeom>
          <a:solidFill>
            <a:srgbClr val="FF0000">
              <a:alpha val="0"/>
            </a:srgb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Multiply 16"/>
          <p:cNvSpPr/>
          <p:nvPr/>
        </p:nvSpPr>
        <p:spPr>
          <a:xfrm>
            <a:off x="4704591" y="5310350"/>
            <a:ext cx="432937" cy="461769"/>
          </a:xfrm>
          <a:prstGeom prst="mathMultiply">
            <a:avLst/>
          </a:prstGeom>
          <a:solidFill>
            <a:srgbClr val="FF0000">
              <a:alpha val="0"/>
            </a:srgb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4323038" y="5281489"/>
            <a:ext cx="468144" cy="476200"/>
          </a:xfrm>
          <a:prstGeom prst="ellipse">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w="19050" cmpd="sng">
            <a:solidFill>
              <a:srgbClr val="875A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8770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checkerboard(across)">
                                      <p:cBhvr>
                                        <p:cTn id="47" dur="5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blinds(horizontal)">
                                      <p:cBhvr>
                                        <p:cTn id="52" dur="500"/>
                                        <p:tgtEl>
                                          <p:spTgt spid="6"/>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checkerboard(across)">
                                      <p:cBhvr>
                                        <p:cTn id="5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28000">
              <a:schemeClr val="bg1"/>
            </a:gs>
            <a:gs pos="100000">
              <a:srgbClr val="FFEC7C"/>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6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Comic Sans MS"/>
                <a:cs typeface="Comic Sans MS"/>
              </a:rPr>
              <a:t>The Median</a:t>
            </a:r>
          </a:p>
        </p:txBody>
      </p:sp>
      <p:sp>
        <p:nvSpPr>
          <p:cNvPr id="3" name="Content Placeholder 2"/>
          <p:cNvSpPr>
            <a:spLocks noGrp="1"/>
          </p:cNvSpPr>
          <p:nvPr>
            <p:ph idx="1"/>
          </p:nvPr>
        </p:nvSpPr>
        <p:spPr>
          <a:xfrm>
            <a:off x="0" y="911688"/>
            <a:ext cx="9144000" cy="5827262"/>
          </a:xfrm>
        </p:spPr>
        <p:txBody>
          <a:bodyPr>
            <a:normAutofit lnSpcReduction="10000"/>
          </a:bodyPr>
          <a:lstStyle/>
          <a:p>
            <a:pPr marL="0" indent="0" algn="ctr">
              <a:buNone/>
            </a:pPr>
            <a:r>
              <a:rPr lang="en-US" sz="2800" dirty="0">
                <a:solidFill>
                  <a:srgbClr val="3366FF"/>
                </a:solidFill>
                <a:latin typeface="Comic Sans MS"/>
                <a:cs typeface="Comic Sans MS"/>
              </a:rPr>
              <a:t>The median is the middle value</a:t>
            </a:r>
            <a:br>
              <a:rPr lang="en-US" sz="2800" dirty="0">
                <a:solidFill>
                  <a:srgbClr val="3366FF"/>
                </a:solidFill>
                <a:latin typeface="Comic Sans MS"/>
                <a:cs typeface="Comic Sans MS"/>
              </a:rPr>
            </a:br>
            <a:r>
              <a:rPr lang="en-US" sz="2400" i="1" dirty="0">
                <a:solidFill>
                  <a:srgbClr val="3366FF"/>
                </a:solidFill>
                <a:latin typeface="Comic Sans MS"/>
                <a:cs typeface="Comic Sans MS"/>
              </a:rPr>
              <a:t>(it appears in the middle)</a:t>
            </a:r>
          </a:p>
          <a:p>
            <a:pPr marL="0" indent="0" algn="ctr">
              <a:buNone/>
            </a:pPr>
            <a:endParaRPr lang="en-US" sz="2000" dirty="0">
              <a:latin typeface="Comic Sans MS"/>
              <a:cs typeface="Comic Sans MS"/>
            </a:endParaRPr>
          </a:p>
          <a:p>
            <a:pPr marL="0" indent="0" algn="ctr">
              <a:buNone/>
            </a:pPr>
            <a:r>
              <a:rPr lang="en-US" sz="2000" dirty="0">
                <a:latin typeface="Comic Sans MS"/>
                <a:cs typeface="Comic Sans MS"/>
              </a:rPr>
              <a:t>The median is the value that appears in the middle</a:t>
            </a:r>
          </a:p>
          <a:p>
            <a:pPr marL="0" indent="0" algn="ctr">
              <a:buNone/>
            </a:pPr>
            <a:r>
              <a:rPr lang="en-US" sz="2000" dirty="0">
                <a:latin typeface="Comic Sans MS"/>
                <a:cs typeface="Comic Sans MS"/>
              </a:rPr>
              <a:t>Work out the median of these numbers</a:t>
            </a:r>
            <a:br>
              <a:rPr lang="en-US" sz="2000" dirty="0">
                <a:latin typeface="Comic Sans MS"/>
                <a:cs typeface="Comic Sans MS"/>
              </a:rPr>
            </a:br>
            <a:r>
              <a:rPr lang="en-US" sz="2000" dirty="0">
                <a:latin typeface="Comic Sans MS"/>
                <a:cs typeface="Comic Sans MS"/>
              </a:rPr>
              <a:t>*It helps if you order the values from smallest to largest.*</a:t>
            </a:r>
          </a:p>
          <a:p>
            <a:pPr marL="0" indent="0" algn="ctr">
              <a:buNone/>
            </a:pPr>
            <a:endParaRPr lang="en-US" sz="2000" dirty="0">
              <a:latin typeface="Comic Sans MS"/>
              <a:cs typeface="Comic Sans MS"/>
            </a:endParaRPr>
          </a:p>
          <a:p>
            <a:pPr marL="0" indent="0" algn="ctr">
              <a:buNone/>
            </a:pPr>
            <a:r>
              <a:rPr lang="en-US" sz="2800" dirty="0">
                <a:latin typeface="Comic Sans MS"/>
                <a:cs typeface="Comic Sans MS"/>
              </a:rPr>
              <a:t>11, 23, 22, 14, 23, 10, 11, 16, 19</a:t>
            </a:r>
          </a:p>
          <a:p>
            <a:pPr marL="0" indent="0" algn="ctr">
              <a:buNone/>
            </a:pPr>
            <a:endParaRPr lang="en-US" sz="2800" dirty="0">
              <a:latin typeface="Comic Sans MS"/>
              <a:cs typeface="Comic Sans MS"/>
            </a:endParaRPr>
          </a:p>
          <a:p>
            <a:pPr marL="0" indent="0" algn="ctr">
              <a:buNone/>
            </a:pPr>
            <a:r>
              <a:rPr lang="en-US" sz="2400" i="1" dirty="0">
                <a:latin typeface="Comic Sans MS"/>
                <a:cs typeface="Comic Sans MS"/>
              </a:rPr>
              <a:t>(order them from smallest to largest)</a:t>
            </a:r>
          </a:p>
          <a:p>
            <a:pPr marL="0" indent="0" algn="ctr">
              <a:buNone/>
            </a:pPr>
            <a:endParaRPr lang="en-US" sz="2800" dirty="0">
              <a:latin typeface="Comic Sans MS"/>
              <a:cs typeface="Comic Sans MS"/>
            </a:endParaRPr>
          </a:p>
          <a:p>
            <a:pPr marL="0" indent="0" algn="ctr">
              <a:buNone/>
            </a:pPr>
            <a:r>
              <a:rPr lang="en-US" sz="2800" dirty="0">
                <a:latin typeface="Comic Sans MS"/>
                <a:cs typeface="Comic Sans MS"/>
              </a:rPr>
              <a:t>10, 11, 11, 14, 16, 19, 22, 23, 23</a:t>
            </a:r>
          </a:p>
          <a:p>
            <a:pPr marL="0" indent="0" algn="ctr">
              <a:buNone/>
            </a:pPr>
            <a:endParaRPr lang="en-US" sz="2800" dirty="0">
              <a:latin typeface="Comic Sans MS"/>
              <a:cs typeface="Comic Sans MS"/>
            </a:endParaRPr>
          </a:p>
          <a:p>
            <a:pPr marL="0" indent="0" algn="ctr">
              <a:buNone/>
            </a:pPr>
            <a:r>
              <a:rPr lang="en-US" sz="2400" i="1" dirty="0">
                <a:latin typeface="Comic Sans MS"/>
                <a:cs typeface="Comic Sans MS"/>
              </a:rPr>
              <a:t>(Count them to check you have the same amount of numbers)</a:t>
            </a:r>
          </a:p>
          <a:p>
            <a:pPr marL="0" indent="0" algn="ctr">
              <a:buNone/>
            </a:pPr>
            <a:endParaRPr lang="en-US" sz="2800" dirty="0">
              <a:latin typeface="Comic Sans MS"/>
              <a:cs typeface="Comic Sans MS"/>
            </a:endParaRPr>
          </a:p>
        </p:txBody>
      </p:sp>
      <p:sp>
        <p:nvSpPr>
          <p:cNvPr id="4" name="Oval 3"/>
          <p:cNvSpPr/>
          <p:nvPr/>
        </p:nvSpPr>
        <p:spPr>
          <a:xfrm>
            <a:off x="4102550" y="5072251"/>
            <a:ext cx="674193" cy="584428"/>
          </a:xfrm>
          <a:prstGeom prst="ellipse">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Arrow Connector 5"/>
          <p:cNvCxnSpPr>
            <a:endCxn id="4" idx="7"/>
          </p:cNvCxnSpPr>
          <p:nvPr/>
        </p:nvCxnSpPr>
        <p:spPr>
          <a:xfrm flipH="1">
            <a:off x="4678010" y="4653771"/>
            <a:ext cx="2782947" cy="504067"/>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7460957" y="3790508"/>
            <a:ext cx="1414262" cy="1477328"/>
          </a:xfrm>
          <a:prstGeom prst="rect">
            <a:avLst/>
          </a:prstGeom>
          <a:noFill/>
          <a:ln>
            <a:solidFill>
              <a:srgbClr val="FF0000"/>
            </a:solidFill>
          </a:ln>
        </p:spPr>
        <p:txBody>
          <a:bodyPr wrap="square" rtlCol="0">
            <a:spAutoFit/>
          </a:bodyPr>
          <a:lstStyle/>
          <a:p>
            <a:pPr algn="ctr"/>
            <a:r>
              <a:rPr lang="en-US" dirty="0">
                <a:latin typeface="Comic Sans MS"/>
                <a:cs typeface="Comic Sans MS"/>
              </a:rPr>
              <a:t>16 is the median because it appears the middle</a:t>
            </a:r>
          </a:p>
        </p:txBody>
      </p:sp>
      <p:sp>
        <p:nvSpPr>
          <p:cNvPr id="5" name="Rectangle 4"/>
          <p:cNvSpPr/>
          <p:nvPr/>
        </p:nvSpPr>
        <p:spPr>
          <a:xfrm>
            <a:off x="101019" y="3789488"/>
            <a:ext cx="8965881" cy="294946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123145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grpId="1" nodeType="clickEffect">
                                  <p:stCondLst>
                                    <p:cond delay="0"/>
                                  </p:stCondLst>
                                  <p:childTnLst>
                                    <p:animEffect transition="out" filter="checkerboard(across)">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29000">
              <a:schemeClr val="bg1"/>
            </a:gs>
            <a:gs pos="100000">
              <a:srgbClr val="FFC2CF"/>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6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Comic Sans MS"/>
                <a:cs typeface="Comic Sans MS"/>
              </a:rPr>
              <a:t>The Median</a:t>
            </a:r>
          </a:p>
        </p:txBody>
      </p:sp>
      <p:sp>
        <p:nvSpPr>
          <p:cNvPr id="3" name="Content Placeholder 2"/>
          <p:cNvSpPr>
            <a:spLocks noGrp="1"/>
          </p:cNvSpPr>
          <p:nvPr>
            <p:ph idx="1"/>
          </p:nvPr>
        </p:nvSpPr>
        <p:spPr>
          <a:xfrm>
            <a:off x="0" y="911688"/>
            <a:ext cx="9144000" cy="5827262"/>
          </a:xfrm>
        </p:spPr>
        <p:txBody>
          <a:bodyPr>
            <a:normAutofit lnSpcReduction="10000"/>
          </a:bodyPr>
          <a:lstStyle/>
          <a:p>
            <a:pPr marL="0" indent="0" algn="ctr">
              <a:buNone/>
            </a:pPr>
            <a:r>
              <a:rPr lang="en-US" sz="2800" dirty="0">
                <a:solidFill>
                  <a:srgbClr val="3366FF"/>
                </a:solidFill>
                <a:latin typeface="Comic Sans MS"/>
                <a:cs typeface="Comic Sans MS"/>
              </a:rPr>
              <a:t>The median is the middle value</a:t>
            </a:r>
            <a:br>
              <a:rPr lang="en-US" sz="2800" dirty="0">
                <a:solidFill>
                  <a:srgbClr val="3366FF"/>
                </a:solidFill>
                <a:latin typeface="Comic Sans MS"/>
                <a:cs typeface="Comic Sans MS"/>
              </a:rPr>
            </a:br>
            <a:r>
              <a:rPr lang="en-US" sz="2400" i="1" dirty="0">
                <a:solidFill>
                  <a:srgbClr val="3366FF"/>
                </a:solidFill>
                <a:latin typeface="Comic Sans MS"/>
                <a:cs typeface="Comic Sans MS"/>
              </a:rPr>
              <a:t>(it appears in the middle)</a:t>
            </a:r>
          </a:p>
          <a:p>
            <a:pPr marL="0" indent="0" algn="ctr">
              <a:buNone/>
            </a:pPr>
            <a:endParaRPr lang="en-US" sz="2000" dirty="0">
              <a:latin typeface="Comic Sans MS"/>
              <a:cs typeface="Comic Sans MS"/>
            </a:endParaRPr>
          </a:p>
          <a:p>
            <a:pPr marL="0" indent="0" algn="ctr">
              <a:buNone/>
            </a:pPr>
            <a:r>
              <a:rPr lang="en-US" sz="2000" dirty="0">
                <a:latin typeface="Comic Sans MS"/>
                <a:cs typeface="Comic Sans MS"/>
              </a:rPr>
              <a:t>The median is the value that appears in the middle</a:t>
            </a:r>
          </a:p>
          <a:p>
            <a:pPr marL="0" indent="0" algn="ctr">
              <a:buNone/>
            </a:pPr>
            <a:r>
              <a:rPr lang="en-US" sz="2000" dirty="0">
                <a:latin typeface="Comic Sans MS"/>
                <a:cs typeface="Comic Sans MS"/>
              </a:rPr>
              <a:t>Work out the median of these numbers</a:t>
            </a:r>
            <a:br>
              <a:rPr lang="en-US" sz="2000" dirty="0">
                <a:latin typeface="Comic Sans MS"/>
                <a:cs typeface="Comic Sans MS"/>
              </a:rPr>
            </a:br>
            <a:r>
              <a:rPr lang="en-US" sz="2000" dirty="0">
                <a:latin typeface="Comic Sans MS"/>
                <a:cs typeface="Comic Sans MS"/>
              </a:rPr>
              <a:t>*It helps if you order the values from smallest to largest.*</a:t>
            </a:r>
          </a:p>
          <a:p>
            <a:pPr marL="0" indent="0" algn="ctr">
              <a:buNone/>
            </a:pPr>
            <a:endParaRPr lang="en-US" sz="2000" dirty="0">
              <a:latin typeface="Comic Sans MS"/>
              <a:cs typeface="Comic Sans MS"/>
            </a:endParaRPr>
          </a:p>
          <a:p>
            <a:pPr marL="0" indent="0" algn="ctr">
              <a:buNone/>
            </a:pPr>
            <a:r>
              <a:rPr lang="en-US" sz="2800" dirty="0">
                <a:latin typeface="Comic Sans MS"/>
                <a:cs typeface="Comic Sans MS"/>
              </a:rPr>
              <a:t>11, 23, 22, 14, 23, 14, 10, 11, 16, 19</a:t>
            </a:r>
          </a:p>
          <a:p>
            <a:pPr marL="0" indent="0" algn="ctr">
              <a:buNone/>
            </a:pPr>
            <a:endParaRPr lang="en-US" sz="2800" dirty="0">
              <a:latin typeface="Comic Sans MS"/>
              <a:cs typeface="Comic Sans MS"/>
            </a:endParaRPr>
          </a:p>
          <a:p>
            <a:pPr marL="0" indent="0" algn="ctr">
              <a:buNone/>
            </a:pPr>
            <a:r>
              <a:rPr lang="en-US" sz="2400" i="1" dirty="0">
                <a:latin typeface="Comic Sans MS"/>
                <a:cs typeface="Comic Sans MS"/>
              </a:rPr>
              <a:t>(order them from smallest to largest)</a:t>
            </a:r>
          </a:p>
          <a:p>
            <a:pPr marL="0" indent="0" algn="ctr">
              <a:buNone/>
            </a:pPr>
            <a:endParaRPr lang="en-US" sz="2800" dirty="0">
              <a:latin typeface="Comic Sans MS"/>
              <a:cs typeface="Comic Sans MS"/>
            </a:endParaRPr>
          </a:p>
          <a:p>
            <a:pPr marL="0" indent="0" algn="ctr">
              <a:buNone/>
            </a:pPr>
            <a:r>
              <a:rPr lang="en-US" sz="2800" dirty="0">
                <a:latin typeface="Comic Sans MS"/>
                <a:cs typeface="Comic Sans MS"/>
              </a:rPr>
              <a:t>10, 11, 11, 14, 14, 16, 19, 22, 23, 23</a:t>
            </a:r>
          </a:p>
          <a:p>
            <a:pPr marL="0" indent="0" algn="ctr">
              <a:buNone/>
            </a:pPr>
            <a:endParaRPr lang="en-US" sz="2800" dirty="0">
              <a:latin typeface="Comic Sans MS"/>
              <a:cs typeface="Comic Sans MS"/>
            </a:endParaRPr>
          </a:p>
          <a:p>
            <a:pPr marL="0" indent="0" algn="ctr">
              <a:buNone/>
            </a:pPr>
            <a:r>
              <a:rPr lang="en-US" sz="2400" i="1" dirty="0">
                <a:latin typeface="Comic Sans MS"/>
                <a:cs typeface="Comic Sans MS"/>
              </a:rPr>
              <a:t>(Count them to check you have the same amount of numbers)</a:t>
            </a:r>
          </a:p>
          <a:p>
            <a:pPr marL="0" indent="0" algn="ctr">
              <a:buNone/>
            </a:pPr>
            <a:endParaRPr lang="en-US" sz="2800" dirty="0">
              <a:latin typeface="Comic Sans MS"/>
              <a:cs typeface="Comic Sans MS"/>
            </a:endParaRPr>
          </a:p>
        </p:txBody>
      </p:sp>
      <p:sp>
        <p:nvSpPr>
          <p:cNvPr id="4" name="Oval 3"/>
          <p:cNvSpPr/>
          <p:nvPr/>
        </p:nvSpPr>
        <p:spPr>
          <a:xfrm>
            <a:off x="3853143" y="5107333"/>
            <a:ext cx="1140069" cy="584428"/>
          </a:xfrm>
          <a:prstGeom prst="ellipse">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Arrow Connector 5"/>
          <p:cNvCxnSpPr>
            <a:stCxn id="8" idx="1"/>
            <a:endCxn id="4" idx="7"/>
          </p:cNvCxnSpPr>
          <p:nvPr/>
        </p:nvCxnSpPr>
        <p:spPr>
          <a:xfrm flipH="1">
            <a:off x="4826253" y="4606116"/>
            <a:ext cx="2620271" cy="586804"/>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7446524" y="3790508"/>
            <a:ext cx="1620376" cy="1631216"/>
          </a:xfrm>
          <a:prstGeom prst="rect">
            <a:avLst/>
          </a:prstGeom>
          <a:noFill/>
          <a:ln>
            <a:solidFill>
              <a:srgbClr val="FF0000"/>
            </a:solidFill>
          </a:ln>
        </p:spPr>
        <p:txBody>
          <a:bodyPr wrap="square" rtlCol="0">
            <a:spAutoFit/>
          </a:bodyPr>
          <a:lstStyle/>
          <a:p>
            <a:pPr algn="ctr"/>
            <a:r>
              <a:rPr lang="en-US" sz="1600" dirty="0">
                <a:latin typeface="Comic Sans MS"/>
                <a:cs typeface="Comic Sans MS"/>
              </a:rPr>
              <a:t>The middle of this sequence is in-between 14 and 16 = </a:t>
            </a:r>
            <a:r>
              <a:rPr lang="en-US" sz="1600" b="1" i="1" dirty="0">
                <a:latin typeface="Comic Sans MS"/>
                <a:cs typeface="Comic Sans MS"/>
              </a:rPr>
              <a:t>15</a:t>
            </a:r>
          </a:p>
          <a:p>
            <a:pPr algn="ctr"/>
            <a:r>
              <a:rPr lang="en-US" sz="1600" b="1" i="1" dirty="0">
                <a:solidFill>
                  <a:srgbClr val="3366FF"/>
                </a:solidFill>
                <a:latin typeface="Comic Sans MS"/>
                <a:cs typeface="Comic Sans MS"/>
              </a:rPr>
              <a:t>15 is the median</a:t>
            </a:r>
          </a:p>
        </p:txBody>
      </p:sp>
      <p:sp>
        <p:nvSpPr>
          <p:cNvPr id="5" name="Rectangle 4"/>
          <p:cNvSpPr/>
          <p:nvPr/>
        </p:nvSpPr>
        <p:spPr>
          <a:xfrm>
            <a:off x="1" y="3790508"/>
            <a:ext cx="9144000" cy="294844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571168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grpId="1" nodeType="clickEffect">
                                  <p:stCondLst>
                                    <p:cond delay="0"/>
                                  </p:stCondLst>
                                  <p:childTnLst>
                                    <p:animEffect transition="out" filter="checkerboard(across)">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2" presetClass="exit" presetSubtype="4" fill="hold" grpId="2" nodeType="clickEffect">
                                  <p:stCondLst>
                                    <p:cond delay="0"/>
                                  </p:stCondLst>
                                  <p:childTnLst>
                                    <p:anim calcmode="lin" valueType="num">
                                      <p:cBhvr additive="base">
                                        <p:cTn id="16" dur="500"/>
                                        <p:tgtEl>
                                          <p:spTgt spid="5"/>
                                        </p:tgtEl>
                                        <p:attrNameLst>
                                          <p:attrName>ppt_y</p:attrName>
                                        </p:attrNameLst>
                                      </p:cBhvr>
                                      <p:tavLst>
                                        <p:tav tm="0">
                                          <p:val>
                                            <p:strVal val="#ppt_y"/>
                                          </p:val>
                                        </p:tav>
                                        <p:tav tm="100000">
                                          <p:val>
                                            <p:strVal val="#ppt_y+#ppt_h*1.125000"/>
                                          </p:val>
                                        </p:tav>
                                      </p:tavLst>
                                    </p:anim>
                                    <p:animEffect transition="out" filter="wipe(down)">
                                      <p:cBhvr>
                                        <p:cTn id="17" dur="500"/>
                                        <p:tgtEl>
                                          <p:spTgt spid="5"/>
                                        </p:tgtEl>
                                      </p:cBhvr>
                                    </p:animEffect>
                                    <p:set>
                                      <p:cBhvr>
                                        <p:cTn id="18"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5" grpId="2"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B5FFCD"/>
            </a:gs>
            <a:gs pos="74000">
              <a:srgbClr val="FFFFFF"/>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6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Comic Sans MS"/>
                <a:cs typeface="Comic Sans MS"/>
              </a:rPr>
              <a:t>The Median</a:t>
            </a:r>
          </a:p>
        </p:txBody>
      </p:sp>
      <p:sp>
        <p:nvSpPr>
          <p:cNvPr id="3" name="Content Placeholder 2"/>
          <p:cNvSpPr>
            <a:spLocks noGrp="1"/>
          </p:cNvSpPr>
          <p:nvPr>
            <p:ph idx="1"/>
          </p:nvPr>
        </p:nvSpPr>
        <p:spPr>
          <a:xfrm>
            <a:off x="0" y="911688"/>
            <a:ext cx="9144000" cy="5827262"/>
          </a:xfrm>
        </p:spPr>
        <p:txBody>
          <a:bodyPr>
            <a:normAutofit lnSpcReduction="10000"/>
          </a:bodyPr>
          <a:lstStyle/>
          <a:p>
            <a:pPr marL="0" indent="0" algn="ctr">
              <a:buNone/>
            </a:pPr>
            <a:r>
              <a:rPr lang="en-US" sz="2800" dirty="0">
                <a:solidFill>
                  <a:srgbClr val="3366FF"/>
                </a:solidFill>
                <a:latin typeface="Comic Sans MS"/>
                <a:cs typeface="Comic Sans MS"/>
              </a:rPr>
              <a:t>The median is the middle value</a:t>
            </a:r>
            <a:br>
              <a:rPr lang="en-US" sz="2800" dirty="0">
                <a:solidFill>
                  <a:srgbClr val="3366FF"/>
                </a:solidFill>
                <a:latin typeface="Comic Sans MS"/>
                <a:cs typeface="Comic Sans MS"/>
              </a:rPr>
            </a:br>
            <a:r>
              <a:rPr lang="en-US" sz="2400" i="1" dirty="0">
                <a:solidFill>
                  <a:srgbClr val="3366FF"/>
                </a:solidFill>
                <a:latin typeface="Comic Sans MS"/>
                <a:cs typeface="Comic Sans MS"/>
              </a:rPr>
              <a:t>(it appears in the middle)</a:t>
            </a:r>
          </a:p>
          <a:p>
            <a:pPr marL="0" indent="0" algn="ctr">
              <a:buNone/>
            </a:pPr>
            <a:endParaRPr lang="en-US" sz="2000" dirty="0">
              <a:latin typeface="Comic Sans MS"/>
              <a:cs typeface="Comic Sans MS"/>
            </a:endParaRPr>
          </a:p>
          <a:p>
            <a:pPr marL="0" indent="0" algn="ctr">
              <a:buNone/>
            </a:pPr>
            <a:r>
              <a:rPr lang="en-US" sz="2000" dirty="0">
                <a:latin typeface="Comic Sans MS"/>
                <a:cs typeface="Comic Sans MS"/>
              </a:rPr>
              <a:t>The median is the value that appears in the middle</a:t>
            </a:r>
          </a:p>
          <a:p>
            <a:pPr marL="0" indent="0" algn="ctr">
              <a:buNone/>
            </a:pPr>
            <a:r>
              <a:rPr lang="en-US" sz="2000" dirty="0">
                <a:latin typeface="Comic Sans MS"/>
                <a:cs typeface="Comic Sans MS"/>
              </a:rPr>
              <a:t>Work out the median of these numbers</a:t>
            </a:r>
            <a:br>
              <a:rPr lang="en-US" sz="2000" dirty="0">
                <a:latin typeface="Comic Sans MS"/>
                <a:cs typeface="Comic Sans MS"/>
              </a:rPr>
            </a:br>
            <a:r>
              <a:rPr lang="en-US" sz="2000" dirty="0">
                <a:latin typeface="Comic Sans MS"/>
                <a:cs typeface="Comic Sans MS"/>
              </a:rPr>
              <a:t>*It helps if you order the values from smallest to largest.*</a:t>
            </a:r>
          </a:p>
          <a:p>
            <a:pPr marL="0" indent="0" algn="ctr">
              <a:buNone/>
            </a:pPr>
            <a:endParaRPr lang="en-US" sz="2000" dirty="0">
              <a:latin typeface="Comic Sans MS"/>
              <a:cs typeface="Comic Sans MS"/>
            </a:endParaRPr>
          </a:p>
          <a:p>
            <a:pPr marL="0" indent="0" algn="ctr">
              <a:buNone/>
            </a:pPr>
            <a:r>
              <a:rPr lang="en-US" sz="2800" dirty="0">
                <a:latin typeface="Comic Sans MS"/>
                <a:cs typeface="Comic Sans MS"/>
              </a:rPr>
              <a:t>23, 34, 22, 24, 43, 34, 23, 34, 22, 13</a:t>
            </a:r>
          </a:p>
          <a:p>
            <a:pPr marL="0" indent="0" algn="ctr">
              <a:buNone/>
            </a:pPr>
            <a:endParaRPr lang="en-US" sz="2800" dirty="0">
              <a:latin typeface="Comic Sans MS"/>
              <a:cs typeface="Comic Sans MS"/>
            </a:endParaRPr>
          </a:p>
          <a:p>
            <a:pPr marL="0" indent="0" algn="ctr">
              <a:buNone/>
            </a:pPr>
            <a:r>
              <a:rPr lang="en-US" sz="2400" i="1" dirty="0">
                <a:latin typeface="Comic Sans MS"/>
                <a:cs typeface="Comic Sans MS"/>
              </a:rPr>
              <a:t>(order them from smallest to largest)</a:t>
            </a:r>
          </a:p>
          <a:p>
            <a:pPr marL="0" indent="0" algn="ctr">
              <a:buNone/>
            </a:pPr>
            <a:endParaRPr lang="en-US" sz="2800" dirty="0">
              <a:latin typeface="Comic Sans MS"/>
              <a:cs typeface="Comic Sans MS"/>
            </a:endParaRPr>
          </a:p>
          <a:p>
            <a:pPr marL="0" indent="0" algn="ctr">
              <a:buNone/>
            </a:pPr>
            <a:r>
              <a:rPr lang="en-US" sz="2800" dirty="0">
                <a:latin typeface="Comic Sans MS"/>
                <a:cs typeface="Comic Sans MS"/>
              </a:rPr>
              <a:t>13, 22, 22, 23, 23, 24, 34, 34, 34, 43</a:t>
            </a:r>
          </a:p>
          <a:p>
            <a:pPr marL="0" indent="0" algn="ctr">
              <a:buNone/>
            </a:pPr>
            <a:endParaRPr lang="en-US" sz="2800" dirty="0">
              <a:latin typeface="Comic Sans MS"/>
              <a:cs typeface="Comic Sans MS"/>
            </a:endParaRPr>
          </a:p>
          <a:p>
            <a:pPr marL="0" indent="0" algn="ctr">
              <a:buNone/>
            </a:pPr>
            <a:r>
              <a:rPr lang="en-US" sz="2400" i="1" dirty="0">
                <a:latin typeface="Comic Sans MS"/>
                <a:cs typeface="Comic Sans MS"/>
              </a:rPr>
              <a:t>(Count them to check you have the same amount of numbers)</a:t>
            </a:r>
          </a:p>
          <a:p>
            <a:pPr marL="0" indent="0" algn="ctr">
              <a:buNone/>
            </a:pPr>
            <a:endParaRPr lang="en-US" sz="2800" dirty="0">
              <a:latin typeface="Comic Sans MS"/>
              <a:cs typeface="Comic Sans MS"/>
            </a:endParaRPr>
          </a:p>
        </p:txBody>
      </p:sp>
      <p:sp>
        <p:nvSpPr>
          <p:cNvPr id="4" name="Oval 3"/>
          <p:cNvSpPr/>
          <p:nvPr/>
        </p:nvSpPr>
        <p:spPr>
          <a:xfrm>
            <a:off x="3882006" y="4992884"/>
            <a:ext cx="1385399" cy="698877"/>
          </a:xfrm>
          <a:prstGeom prst="ellipse">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Arrow Connector 5"/>
          <p:cNvCxnSpPr>
            <a:stCxn id="8" idx="1"/>
            <a:endCxn id="4" idx="7"/>
          </p:cNvCxnSpPr>
          <p:nvPr/>
        </p:nvCxnSpPr>
        <p:spPr>
          <a:xfrm flipH="1">
            <a:off x="5064518" y="4575338"/>
            <a:ext cx="2252125" cy="519894"/>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7316643" y="3790508"/>
            <a:ext cx="1827357" cy="1569660"/>
          </a:xfrm>
          <a:prstGeom prst="rect">
            <a:avLst/>
          </a:prstGeom>
          <a:noFill/>
          <a:ln>
            <a:solidFill>
              <a:srgbClr val="FF0000"/>
            </a:solidFill>
          </a:ln>
        </p:spPr>
        <p:txBody>
          <a:bodyPr wrap="square" rtlCol="0">
            <a:spAutoFit/>
          </a:bodyPr>
          <a:lstStyle/>
          <a:p>
            <a:pPr algn="ctr"/>
            <a:r>
              <a:rPr lang="en-US" sz="1600" dirty="0">
                <a:latin typeface="Comic Sans MS"/>
                <a:cs typeface="Comic Sans MS"/>
              </a:rPr>
              <a:t>The middle of this sequence is in-between </a:t>
            </a:r>
            <a:br>
              <a:rPr lang="en-US" sz="1600" dirty="0">
                <a:latin typeface="Comic Sans MS"/>
                <a:cs typeface="Comic Sans MS"/>
              </a:rPr>
            </a:br>
            <a:r>
              <a:rPr lang="en-US" sz="1600" dirty="0">
                <a:latin typeface="Comic Sans MS"/>
                <a:cs typeface="Comic Sans MS"/>
              </a:rPr>
              <a:t>23 and 24 = </a:t>
            </a:r>
            <a:r>
              <a:rPr lang="en-US" sz="1600" b="1" i="1" dirty="0">
                <a:latin typeface="Comic Sans MS"/>
                <a:cs typeface="Comic Sans MS"/>
              </a:rPr>
              <a:t>23.5</a:t>
            </a:r>
          </a:p>
          <a:p>
            <a:pPr algn="ctr"/>
            <a:r>
              <a:rPr lang="en-US" sz="1600" b="1" i="1" dirty="0">
                <a:solidFill>
                  <a:srgbClr val="3366FF"/>
                </a:solidFill>
                <a:latin typeface="Comic Sans MS"/>
                <a:cs typeface="Comic Sans MS"/>
              </a:rPr>
              <a:t>23.5 is the median</a:t>
            </a:r>
          </a:p>
        </p:txBody>
      </p:sp>
      <p:sp>
        <p:nvSpPr>
          <p:cNvPr id="5" name="Rectangle 4"/>
          <p:cNvSpPr/>
          <p:nvPr/>
        </p:nvSpPr>
        <p:spPr>
          <a:xfrm>
            <a:off x="0" y="3790508"/>
            <a:ext cx="9144000" cy="286802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934435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grpId="1" nodeType="clickEffect">
                                  <p:stCondLst>
                                    <p:cond delay="0"/>
                                  </p:stCondLst>
                                  <p:childTnLst>
                                    <p:animEffect transition="out" filter="checkerboard(across)">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2" presetClass="exit" presetSubtype="4" fill="hold" grpId="2" nodeType="clickEffect">
                                  <p:stCondLst>
                                    <p:cond delay="0"/>
                                  </p:stCondLst>
                                  <p:childTnLst>
                                    <p:anim calcmode="lin" valueType="num">
                                      <p:cBhvr additive="base">
                                        <p:cTn id="16" dur="500"/>
                                        <p:tgtEl>
                                          <p:spTgt spid="5"/>
                                        </p:tgtEl>
                                        <p:attrNameLst>
                                          <p:attrName>ppt_y</p:attrName>
                                        </p:attrNameLst>
                                      </p:cBhvr>
                                      <p:tavLst>
                                        <p:tav tm="0">
                                          <p:val>
                                            <p:strVal val="#ppt_y"/>
                                          </p:val>
                                        </p:tav>
                                        <p:tav tm="100000">
                                          <p:val>
                                            <p:strVal val="#ppt_y+#ppt_h*1.125000"/>
                                          </p:val>
                                        </p:tav>
                                      </p:tavLst>
                                    </p:anim>
                                    <p:animEffect transition="out" filter="wipe(down)">
                                      <p:cBhvr>
                                        <p:cTn id="17" dur="500"/>
                                        <p:tgtEl>
                                          <p:spTgt spid="5"/>
                                        </p:tgtEl>
                                      </p:cBhvr>
                                    </p:animEffect>
                                    <p:set>
                                      <p:cBhvr>
                                        <p:cTn id="18"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5" grpId="2"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37000">
              <a:schemeClr val="bg1"/>
            </a:gs>
            <a:gs pos="100000">
              <a:srgbClr val="E793FF"/>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Comic Sans MS"/>
                <a:cs typeface="Comic Sans MS"/>
              </a:rPr>
              <a:t>Task 2</a:t>
            </a:r>
          </a:p>
        </p:txBody>
      </p:sp>
      <p:sp>
        <p:nvSpPr>
          <p:cNvPr id="3" name="Content Placeholder 2"/>
          <p:cNvSpPr>
            <a:spLocks noGrp="1"/>
          </p:cNvSpPr>
          <p:nvPr>
            <p:ph idx="1"/>
          </p:nvPr>
        </p:nvSpPr>
        <p:spPr>
          <a:xfrm>
            <a:off x="245331" y="1417638"/>
            <a:ext cx="8745337" cy="5440362"/>
          </a:xfrm>
        </p:spPr>
        <p:txBody>
          <a:bodyPr>
            <a:normAutofit/>
          </a:bodyPr>
          <a:lstStyle/>
          <a:p>
            <a:pPr marL="0" indent="0" algn="ctr">
              <a:buNone/>
            </a:pPr>
            <a:r>
              <a:rPr lang="en-US" sz="2400" i="1" dirty="0">
                <a:solidFill>
                  <a:srgbClr val="0000FF"/>
                </a:solidFill>
                <a:latin typeface="Comic Sans MS"/>
                <a:cs typeface="Comic Sans MS"/>
              </a:rPr>
              <a:t>Write the L.O and passage into your maths books…</a:t>
            </a:r>
          </a:p>
          <a:p>
            <a:pPr marL="0" indent="0" algn="ctr">
              <a:buNone/>
            </a:pPr>
            <a:endParaRPr lang="en-US" sz="2400" u="sng" dirty="0">
              <a:latin typeface="Comic Sans MS"/>
              <a:cs typeface="Comic Sans MS"/>
            </a:endParaRPr>
          </a:p>
          <a:p>
            <a:pPr marL="0" indent="0" algn="ctr">
              <a:buNone/>
            </a:pPr>
            <a:r>
              <a:rPr lang="en-US" sz="2400" u="sng" dirty="0">
                <a:latin typeface="Comic Sans MS"/>
                <a:cs typeface="Comic Sans MS"/>
              </a:rPr>
              <a:t>L.O: To be able to understand and work out the median</a:t>
            </a:r>
          </a:p>
          <a:p>
            <a:pPr marL="0" indent="0" algn="ctr">
              <a:buNone/>
            </a:pPr>
            <a:endParaRPr lang="en-US" sz="2400" u="sng" dirty="0">
              <a:latin typeface="Comic Sans MS"/>
              <a:cs typeface="Comic Sans MS"/>
            </a:endParaRPr>
          </a:p>
          <a:p>
            <a:pPr marL="0" indent="0" algn="ctr">
              <a:buNone/>
            </a:pPr>
            <a:r>
              <a:rPr lang="en-US" sz="2400" dirty="0">
                <a:latin typeface="Comic Sans MS"/>
                <a:cs typeface="Comic Sans MS"/>
              </a:rPr>
              <a:t>The median is the middle value. To work out the median you must write down all of the values in order, from smallest to largest, and cross out one number on each end until you get to the middle. </a:t>
            </a:r>
          </a:p>
          <a:p>
            <a:pPr marL="0" indent="0" algn="ctr">
              <a:buNone/>
            </a:pPr>
            <a:endParaRPr lang="en-US" sz="2400" dirty="0">
              <a:latin typeface="Comic Sans MS"/>
              <a:cs typeface="Comic Sans MS"/>
            </a:endParaRPr>
          </a:p>
          <a:p>
            <a:pPr marL="0" indent="0" algn="ctr">
              <a:buNone/>
            </a:pPr>
            <a:r>
              <a:rPr lang="en-US" sz="2400" u="sng" dirty="0">
                <a:solidFill>
                  <a:srgbClr val="0000FF"/>
                </a:solidFill>
                <a:latin typeface="Comic Sans MS"/>
                <a:cs typeface="Comic Sans MS"/>
              </a:rPr>
              <a:t>Task 2</a:t>
            </a:r>
          </a:p>
          <a:p>
            <a:pPr marL="0" indent="0" algn="ctr">
              <a:buNone/>
            </a:pPr>
            <a:r>
              <a:rPr lang="en-US" sz="2400" dirty="0">
                <a:latin typeface="Comic Sans MS"/>
                <a:cs typeface="Comic Sans MS"/>
              </a:rPr>
              <a:t>Stick in the sheet and work out the median of each set of values. Remember to write them out in order first to help work out the median value.</a:t>
            </a:r>
          </a:p>
        </p:txBody>
      </p:sp>
    </p:spTree>
    <p:extLst>
      <p:ext uri="{BB962C8B-B14F-4D97-AF65-F5344CB8AC3E}">
        <p14:creationId xmlns:p14="http://schemas.microsoft.com/office/powerpoint/2010/main" val="1005403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C2CF"/>
            </a:gs>
            <a:gs pos="60000">
              <a:schemeClr val="bg1"/>
            </a:gs>
            <a:gs pos="99000">
              <a:schemeClr val="bg1"/>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173175" y="2395430"/>
            <a:ext cx="8970825" cy="1734642"/>
          </a:xfrm>
        </p:spPr>
        <p:txBody>
          <a:bodyPr>
            <a:noAutofit/>
          </a:bodyPr>
          <a:lstStyle/>
          <a:p>
            <a:r>
              <a:rPr lang="en-US" sz="13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omic Sans MS"/>
                <a:cs typeface="Comic Sans MS"/>
              </a:rPr>
              <a:t>The Range</a:t>
            </a:r>
          </a:p>
        </p:txBody>
      </p:sp>
    </p:spTree>
    <p:extLst>
      <p:ext uri="{BB962C8B-B14F-4D97-AF65-F5344CB8AC3E}">
        <p14:creationId xmlns:p14="http://schemas.microsoft.com/office/powerpoint/2010/main" val="2761105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CDF1FF"/>
            </a:gs>
            <a:gs pos="69000">
              <a:schemeClr val="bg1">
                <a:lumMod val="89000"/>
                <a:alpha val="94000"/>
              </a:schemeClr>
            </a:gs>
            <a:gs pos="99000">
              <a:schemeClr val="bg1"/>
            </a:gs>
          </a:gsLst>
          <a:path path="shape">
            <a:fillToRect l="50000" t="50000" r="50000" b="50000"/>
          </a:path>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36702"/>
            <a:ext cx="9144000" cy="6099718"/>
          </a:xfrm>
        </p:spPr>
        <p:txBody>
          <a:bodyPr>
            <a:normAutofit/>
          </a:bodyPr>
          <a:lstStyle/>
          <a:p>
            <a:pPr marL="0" indent="0" algn="ctr">
              <a:buNone/>
            </a:pPr>
            <a:r>
              <a:rPr lang="en-US" sz="4000" dirty="0">
                <a:solidFill>
                  <a:srgbClr val="FF0000"/>
                </a:solidFill>
                <a:latin typeface="Comic Sans MS"/>
                <a:cs typeface="Comic Sans MS"/>
              </a:rPr>
              <a:t>The range is the difference between the lowest and the highest value.</a:t>
            </a:r>
            <a:endParaRPr lang="en-US" sz="3600" i="1" dirty="0">
              <a:solidFill>
                <a:srgbClr val="FF0000"/>
              </a:solidFill>
              <a:latin typeface="Comic Sans MS"/>
              <a:cs typeface="Comic Sans MS"/>
            </a:endParaRPr>
          </a:p>
          <a:p>
            <a:pPr marL="0" indent="0" algn="ctr">
              <a:buNone/>
            </a:pPr>
            <a:endParaRPr lang="en-US" sz="3600" dirty="0">
              <a:solidFill>
                <a:srgbClr val="FF0000"/>
              </a:solidFill>
              <a:latin typeface="Comic Sans MS"/>
              <a:cs typeface="Comic Sans MS"/>
            </a:endParaRPr>
          </a:p>
          <a:p>
            <a:pPr marL="0" indent="0" algn="ctr">
              <a:buNone/>
            </a:pPr>
            <a:r>
              <a:rPr lang="en-US" dirty="0">
                <a:latin typeface="Comic Sans MS"/>
                <a:cs typeface="Comic Sans MS"/>
              </a:rPr>
              <a:t>Find the highest and lowest values</a:t>
            </a:r>
          </a:p>
          <a:p>
            <a:pPr marL="0" indent="0" algn="ctr">
              <a:buNone/>
            </a:pPr>
            <a:endParaRPr lang="en-US" dirty="0">
              <a:latin typeface="Comic Sans MS"/>
              <a:cs typeface="Comic Sans MS"/>
            </a:endParaRPr>
          </a:p>
          <a:p>
            <a:pPr marL="0" indent="0" algn="ctr">
              <a:buNone/>
            </a:pPr>
            <a:r>
              <a:rPr lang="en-US" dirty="0">
                <a:latin typeface="Comic Sans MS"/>
                <a:cs typeface="Comic Sans MS"/>
              </a:rPr>
              <a:t>Subtract the lowest value from the highest </a:t>
            </a:r>
          </a:p>
          <a:p>
            <a:pPr marL="0" indent="0" algn="ctr">
              <a:buNone/>
            </a:pPr>
            <a:r>
              <a:rPr lang="en-US" sz="4000" dirty="0">
                <a:latin typeface="Comic Sans MS"/>
                <a:cs typeface="Comic Sans MS"/>
              </a:rPr>
              <a:t>2, 2, 5, 6, 7, 8, 9 </a:t>
            </a:r>
          </a:p>
          <a:p>
            <a:pPr marL="0" indent="0" algn="ctr">
              <a:buNone/>
            </a:pPr>
            <a:r>
              <a:rPr lang="en-US" sz="4000" b="1" dirty="0">
                <a:solidFill>
                  <a:srgbClr val="FF0000"/>
                </a:solidFill>
                <a:latin typeface="Comic Sans MS"/>
                <a:cs typeface="Comic Sans MS"/>
              </a:rPr>
              <a:t>9 – 2 = 7</a:t>
            </a:r>
          </a:p>
          <a:p>
            <a:pPr marL="0" indent="0" algn="ctr">
              <a:buNone/>
            </a:pPr>
            <a:r>
              <a:rPr lang="en-US" sz="3600" b="1" dirty="0">
                <a:solidFill>
                  <a:srgbClr val="7030A0"/>
                </a:solidFill>
                <a:latin typeface="Comic Sans MS"/>
                <a:cs typeface="Comic Sans MS"/>
              </a:rPr>
              <a:t>Range = 7</a:t>
            </a:r>
          </a:p>
        </p:txBody>
      </p:sp>
      <p:sp>
        <p:nvSpPr>
          <p:cNvPr id="2" name="Title 1"/>
          <p:cNvSpPr>
            <a:spLocks noGrp="1"/>
          </p:cNvSpPr>
          <p:nvPr>
            <p:ph type="title"/>
          </p:nvPr>
        </p:nvSpPr>
        <p:spPr>
          <a:xfrm>
            <a:off x="457200" y="-89208"/>
            <a:ext cx="8229600" cy="1143000"/>
          </a:xfrm>
        </p:spPr>
        <p:txBody>
          <a:bodyPr>
            <a:noAutofit/>
          </a:bodyPr>
          <a:lstStyle/>
          <a:p>
            <a:r>
              <a:rPr lang="en-US" sz="72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Comic Sans MS"/>
                <a:cs typeface="Comic Sans MS"/>
              </a:rPr>
              <a:t>The Range</a:t>
            </a:r>
          </a:p>
        </p:txBody>
      </p:sp>
      <p:sp>
        <p:nvSpPr>
          <p:cNvPr id="4" name="Oval 3"/>
          <p:cNvSpPr/>
          <p:nvPr/>
        </p:nvSpPr>
        <p:spPr>
          <a:xfrm>
            <a:off x="2442849" y="4815102"/>
            <a:ext cx="548387" cy="591643"/>
          </a:xfrm>
          <a:prstGeom prst="ellipse">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6107884" y="4815101"/>
            <a:ext cx="548387" cy="591643"/>
          </a:xfrm>
          <a:prstGeom prst="ellipse">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86717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66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Comic Sans MS"/>
                <a:cs typeface="Comic Sans MS"/>
              </a:rPr>
              <a:t>The Range</a:t>
            </a:r>
          </a:p>
        </p:txBody>
      </p:sp>
      <p:sp>
        <p:nvSpPr>
          <p:cNvPr id="3" name="Content Placeholder 2"/>
          <p:cNvSpPr>
            <a:spLocks noGrp="1"/>
          </p:cNvSpPr>
          <p:nvPr>
            <p:ph idx="1"/>
          </p:nvPr>
        </p:nvSpPr>
        <p:spPr>
          <a:xfrm>
            <a:off x="0" y="1025912"/>
            <a:ext cx="9144000" cy="5713038"/>
          </a:xfrm>
        </p:spPr>
        <p:txBody>
          <a:bodyPr>
            <a:normAutofit lnSpcReduction="10000"/>
          </a:bodyPr>
          <a:lstStyle/>
          <a:p>
            <a:pPr marL="0" indent="0" algn="ctr">
              <a:buNone/>
            </a:pPr>
            <a:r>
              <a:rPr lang="en-US" sz="2800" dirty="0">
                <a:solidFill>
                  <a:srgbClr val="FF0000"/>
                </a:solidFill>
                <a:latin typeface="Comic Sans MS"/>
                <a:cs typeface="Comic Sans MS"/>
              </a:rPr>
              <a:t>The range is the difference between the lowest and the highest value.</a:t>
            </a:r>
            <a:endParaRPr lang="en-US" sz="2400" i="1" dirty="0">
              <a:solidFill>
                <a:srgbClr val="FF0000"/>
              </a:solidFill>
              <a:latin typeface="Comic Sans MS"/>
              <a:cs typeface="Comic Sans MS"/>
            </a:endParaRPr>
          </a:p>
          <a:p>
            <a:pPr marL="0" indent="0" algn="ctr">
              <a:buNone/>
            </a:pPr>
            <a:endParaRPr lang="en-US" sz="2000" dirty="0">
              <a:latin typeface="Comic Sans MS"/>
              <a:cs typeface="Comic Sans MS"/>
            </a:endParaRPr>
          </a:p>
          <a:p>
            <a:pPr marL="0" indent="0" algn="ctr">
              <a:buNone/>
            </a:pPr>
            <a:r>
              <a:rPr lang="en-US" sz="2000" dirty="0">
                <a:latin typeface="Comic Sans MS"/>
                <a:cs typeface="Comic Sans MS"/>
              </a:rPr>
              <a:t>The range is the highest - lowest</a:t>
            </a:r>
          </a:p>
          <a:p>
            <a:pPr marL="0" indent="0" algn="ctr">
              <a:buNone/>
            </a:pPr>
            <a:r>
              <a:rPr lang="en-US" sz="2000" dirty="0">
                <a:latin typeface="Comic Sans MS"/>
                <a:cs typeface="Comic Sans MS"/>
              </a:rPr>
              <a:t>Work out the range of these numbers</a:t>
            </a:r>
            <a:br>
              <a:rPr lang="en-US" sz="2000" dirty="0">
                <a:latin typeface="Comic Sans MS"/>
                <a:cs typeface="Comic Sans MS"/>
              </a:rPr>
            </a:br>
            <a:r>
              <a:rPr lang="en-US" sz="2000" dirty="0">
                <a:latin typeface="Comic Sans MS"/>
                <a:cs typeface="Comic Sans MS"/>
              </a:rPr>
              <a:t>*It helps if you order the values from smallest to largest.*</a:t>
            </a:r>
          </a:p>
          <a:p>
            <a:pPr marL="0" indent="0" algn="ctr">
              <a:buNone/>
            </a:pPr>
            <a:endParaRPr lang="en-US" sz="2000" dirty="0">
              <a:latin typeface="Comic Sans MS"/>
              <a:cs typeface="Comic Sans MS"/>
            </a:endParaRPr>
          </a:p>
          <a:p>
            <a:pPr marL="0" indent="0" algn="ctr">
              <a:buNone/>
            </a:pPr>
            <a:r>
              <a:rPr lang="en-US" sz="2800" dirty="0">
                <a:latin typeface="Comic Sans MS"/>
                <a:cs typeface="Comic Sans MS"/>
              </a:rPr>
              <a:t>11, 23, 22, 14, 23, 10, 11, 16, 19</a:t>
            </a:r>
          </a:p>
          <a:p>
            <a:pPr marL="0" indent="0" algn="ctr">
              <a:buNone/>
            </a:pPr>
            <a:endParaRPr lang="en-US" sz="2800" dirty="0">
              <a:latin typeface="Comic Sans MS"/>
              <a:cs typeface="Comic Sans MS"/>
            </a:endParaRPr>
          </a:p>
          <a:p>
            <a:pPr marL="0" indent="0" algn="ctr">
              <a:buNone/>
            </a:pPr>
            <a:r>
              <a:rPr lang="en-US" sz="2400" i="1" dirty="0">
                <a:latin typeface="Comic Sans MS"/>
                <a:cs typeface="Comic Sans MS"/>
              </a:rPr>
              <a:t>(order them from smallest to largest)</a:t>
            </a:r>
          </a:p>
          <a:p>
            <a:pPr marL="0" indent="0" algn="ctr">
              <a:buNone/>
            </a:pPr>
            <a:endParaRPr lang="en-US" sz="2800" dirty="0">
              <a:latin typeface="Comic Sans MS"/>
              <a:cs typeface="Comic Sans MS"/>
            </a:endParaRPr>
          </a:p>
          <a:p>
            <a:pPr marL="0" indent="0" algn="ctr">
              <a:buNone/>
            </a:pPr>
            <a:r>
              <a:rPr lang="en-US" sz="2800" dirty="0">
                <a:latin typeface="Comic Sans MS"/>
                <a:cs typeface="Comic Sans MS"/>
              </a:rPr>
              <a:t>10, 11, 11, 14, 16, 19, 22, 23, 23</a:t>
            </a:r>
          </a:p>
          <a:p>
            <a:pPr marL="0" indent="0" algn="ctr">
              <a:buNone/>
            </a:pPr>
            <a:endParaRPr lang="en-US" sz="2800" dirty="0">
              <a:latin typeface="Comic Sans MS"/>
              <a:cs typeface="Comic Sans MS"/>
            </a:endParaRPr>
          </a:p>
          <a:p>
            <a:pPr marL="0" indent="0" algn="ctr">
              <a:buNone/>
            </a:pPr>
            <a:r>
              <a:rPr lang="en-US" sz="2400" i="1" dirty="0">
                <a:latin typeface="Comic Sans MS"/>
                <a:cs typeface="Comic Sans MS"/>
              </a:rPr>
              <a:t>(Count them to check you have the same amount of numbers)</a:t>
            </a:r>
          </a:p>
          <a:p>
            <a:pPr marL="0" indent="0" algn="ctr">
              <a:buNone/>
            </a:pPr>
            <a:endParaRPr lang="en-US" sz="2800" dirty="0">
              <a:latin typeface="Comic Sans MS"/>
              <a:cs typeface="Comic Sans MS"/>
            </a:endParaRPr>
          </a:p>
        </p:txBody>
      </p:sp>
      <p:sp>
        <p:nvSpPr>
          <p:cNvPr id="4" name="Oval 3"/>
          <p:cNvSpPr/>
          <p:nvPr/>
        </p:nvSpPr>
        <p:spPr>
          <a:xfrm>
            <a:off x="1838853" y="5267836"/>
            <a:ext cx="674193" cy="584428"/>
          </a:xfrm>
          <a:prstGeom prst="ellipse">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Arrow Connector 5"/>
          <p:cNvCxnSpPr>
            <a:endCxn id="4" idx="7"/>
          </p:cNvCxnSpPr>
          <p:nvPr/>
        </p:nvCxnSpPr>
        <p:spPr>
          <a:xfrm flipH="1">
            <a:off x="2414313" y="4849356"/>
            <a:ext cx="5046644" cy="504067"/>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7460956" y="4154920"/>
            <a:ext cx="1605943" cy="923330"/>
          </a:xfrm>
          <a:prstGeom prst="rect">
            <a:avLst/>
          </a:prstGeom>
          <a:noFill/>
          <a:ln>
            <a:solidFill>
              <a:srgbClr val="FF0000"/>
            </a:solidFill>
          </a:ln>
        </p:spPr>
        <p:txBody>
          <a:bodyPr wrap="square" rtlCol="0">
            <a:spAutoFit/>
          </a:bodyPr>
          <a:lstStyle/>
          <a:p>
            <a:pPr algn="ctr"/>
            <a:r>
              <a:rPr lang="en-US" dirty="0">
                <a:latin typeface="Comic Sans MS"/>
                <a:cs typeface="Comic Sans MS"/>
              </a:rPr>
              <a:t>23 – 10 = 13</a:t>
            </a:r>
          </a:p>
          <a:p>
            <a:pPr algn="ctr"/>
            <a:r>
              <a:rPr lang="en-US" b="1" i="1" dirty="0">
                <a:latin typeface="Comic Sans MS"/>
                <a:cs typeface="Comic Sans MS"/>
              </a:rPr>
              <a:t>The range is 13</a:t>
            </a:r>
          </a:p>
        </p:txBody>
      </p:sp>
      <p:cxnSp>
        <p:nvCxnSpPr>
          <p:cNvPr id="10" name="Straight Arrow Connector 9"/>
          <p:cNvCxnSpPr/>
          <p:nvPr/>
        </p:nvCxnSpPr>
        <p:spPr>
          <a:xfrm flipH="1">
            <a:off x="6670362" y="4849356"/>
            <a:ext cx="790595" cy="404433"/>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9" name="Oval 8"/>
          <p:cNvSpPr/>
          <p:nvPr/>
        </p:nvSpPr>
        <p:spPr>
          <a:xfrm>
            <a:off x="6552102" y="5197955"/>
            <a:ext cx="674193" cy="584428"/>
          </a:xfrm>
          <a:prstGeom prst="ellipse">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101019" y="4070195"/>
            <a:ext cx="8965881" cy="266875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01692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grpId="1" nodeType="clickEffect">
                                  <p:stCondLst>
                                    <p:cond delay="0"/>
                                  </p:stCondLst>
                                  <p:childTnLst>
                                    <p:animEffect transition="out" filter="checkerboard(across)">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31000">
              <a:schemeClr val="bg1"/>
            </a:gs>
            <a:gs pos="100000">
              <a:srgbClr val="B5FFCD"/>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173175" y="2395430"/>
            <a:ext cx="8970825" cy="1734642"/>
          </a:xfrm>
        </p:spPr>
        <p:txBody>
          <a:bodyPr>
            <a:noAutofit/>
          </a:bodyPr>
          <a:lstStyle/>
          <a:p>
            <a:r>
              <a:rPr lang="en-US" sz="138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Comic Sans MS"/>
                <a:cs typeface="Comic Sans MS"/>
              </a:rPr>
              <a:t>The Mode</a:t>
            </a:r>
          </a:p>
        </p:txBody>
      </p:sp>
    </p:spTree>
    <p:extLst>
      <p:ext uri="{BB962C8B-B14F-4D97-AF65-F5344CB8AC3E}">
        <p14:creationId xmlns:p14="http://schemas.microsoft.com/office/powerpoint/2010/main" val="20298834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66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Comic Sans MS"/>
                <a:cs typeface="Comic Sans MS"/>
              </a:rPr>
              <a:t>The Range</a:t>
            </a:r>
          </a:p>
        </p:txBody>
      </p:sp>
      <p:sp>
        <p:nvSpPr>
          <p:cNvPr id="3" name="Content Placeholder 2"/>
          <p:cNvSpPr>
            <a:spLocks noGrp="1"/>
          </p:cNvSpPr>
          <p:nvPr>
            <p:ph idx="1"/>
          </p:nvPr>
        </p:nvSpPr>
        <p:spPr>
          <a:xfrm>
            <a:off x="0" y="1025912"/>
            <a:ext cx="9144000" cy="5713038"/>
          </a:xfrm>
        </p:spPr>
        <p:txBody>
          <a:bodyPr>
            <a:normAutofit lnSpcReduction="10000"/>
          </a:bodyPr>
          <a:lstStyle/>
          <a:p>
            <a:pPr marL="0" indent="0" algn="ctr">
              <a:buNone/>
            </a:pPr>
            <a:r>
              <a:rPr lang="en-US" sz="2800" dirty="0">
                <a:solidFill>
                  <a:srgbClr val="FF0000"/>
                </a:solidFill>
                <a:latin typeface="Comic Sans MS"/>
                <a:cs typeface="Comic Sans MS"/>
              </a:rPr>
              <a:t>The range is the difference between the lowest and the highest value.</a:t>
            </a:r>
            <a:endParaRPr lang="en-US" sz="2400" i="1" dirty="0">
              <a:solidFill>
                <a:srgbClr val="FF0000"/>
              </a:solidFill>
              <a:latin typeface="Comic Sans MS"/>
              <a:cs typeface="Comic Sans MS"/>
            </a:endParaRPr>
          </a:p>
          <a:p>
            <a:pPr marL="0" indent="0" algn="ctr">
              <a:buNone/>
            </a:pPr>
            <a:endParaRPr lang="en-US" sz="2000" dirty="0">
              <a:latin typeface="Comic Sans MS"/>
              <a:cs typeface="Comic Sans MS"/>
            </a:endParaRPr>
          </a:p>
          <a:p>
            <a:pPr marL="0" indent="0" algn="ctr">
              <a:buNone/>
            </a:pPr>
            <a:r>
              <a:rPr lang="en-US" sz="2000" dirty="0">
                <a:latin typeface="Comic Sans MS"/>
                <a:cs typeface="Comic Sans MS"/>
              </a:rPr>
              <a:t>The range is the highest - lowest</a:t>
            </a:r>
          </a:p>
          <a:p>
            <a:pPr marL="0" indent="0" algn="ctr">
              <a:buNone/>
            </a:pPr>
            <a:r>
              <a:rPr lang="en-US" sz="2000" dirty="0">
                <a:latin typeface="Comic Sans MS"/>
                <a:cs typeface="Comic Sans MS"/>
              </a:rPr>
              <a:t>Work out the range of these numbers</a:t>
            </a:r>
            <a:br>
              <a:rPr lang="en-US" sz="2000" dirty="0">
                <a:latin typeface="Comic Sans MS"/>
                <a:cs typeface="Comic Sans MS"/>
              </a:rPr>
            </a:br>
            <a:r>
              <a:rPr lang="en-US" sz="2000" dirty="0">
                <a:latin typeface="Comic Sans MS"/>
                <a:cs typeface="Comic Sans MS"/>
              </a:rPr>
              <a:t>*It helps if you order the values from smallest to largest.*</a:t>
            </a:r>
          </a:p>
          <a:p>
            <a:pPr marL="0" indent="0" algn="ctr">
              <a:buNone/>
            </a:pPr>
            <a:endParaRPr lang="en-US" sz="2000" dirty="0">
              <a:latin typeface="Comic Sans MS"/>
              <a:cs typeface="Comic Sans MS"/>
            </a:endParaRPr>
          </a:p>
          <a:p>
            <a:pPr marL="0" indent="0" algn="ctr">
              <a:buNone/>
            </a:pPr>
            <a:r>
              <a:rPr lang="en-US" sz="2800" dirty="0">
                <a:latin typeface="Comic Sans MS"/>
                <a:cs typeface="Comic Sans MS"/>
              </a:rPr>
              <a:t>20, 32, 45, 23, 24, 54, 23, 50, 60</a:t>
            </a:r>
          </a:p>
          <a:p>
            <a:pPr marL="0" indent="0" algn="ctr">
              <a:buNone/>
            </a:pPr>
            <a:endParaRPr lang="en-US" sz="2800" dirty="0">
              <a:latin typeface="Comic Sans MS"/>
              <a:cs typeface="Comic Sans MS"/>
            </a:endParaRPr>
          </a:p>
          <a:p>
            <a:pPr marL="0" indent="0" algn="ctr">
              <a:buNone/>
            </a:pPr>
            <a:r>
              <a:rPr lang="en-US" sz="2400" i="1" dirty="0">
                <a:latin typeface="Comic Sans MS"/>
                <a:cs typeface="Comic Sans MS"/>
              </a:rPr>
              <a:t>(order them from smallest to largest)</a:t>
            </a:r>
          </a:p>
          <a:p>
            <a:pPr marL="0" indent="0" algn="ctr">
              <a:buNone/>
            </a:pPr>
            <a:endParaRPr lang="en-US" sz="2800" dirty="0">
              <a:latin typeface="Comic Sans MS"/>
              <a:cs typeface="Comic Sans MS"/>
            </a:endParaRPr>
          </a:p>
          <a:p>
            <a:pPr marL="0" indent="0" algn="ctr">
              <a:buNone/>
            </a:pPr>
            <a:r>
              <a:rPr lang="en-US" sz="2800" dirty="0">
                <a:latin typeface="Comic Sans MS"/>
                <a:cs typeface="Comic Sans MS"/>
              </a:rPr>
              <a:t>20, 23, 23, 24, 32, 45, 50, 54, 60</a:t>
            </a:r>
          </a:p>
          <a:p>
            <a:pPr marL="0" indent="0" algn="ctr">
              <a:buNone/>
            </a:pPr>
            <a:endParaRPr lang="en-US" sz="2800" dirty="0">
              <a:latin typeface="Comic Sans MS"/>
              <a:cs typeface="Comic Sans MS"/>
            </a:endParaRPr>
          </a:p>
          <a:p>
            <a:pPr marL="0" indent="0" algn="ctr">
              <a:buNone/>
            </a:pPr>
            <a:r>
              <a:rPr lang="en-US" sz="2400" i="1" dirty="0">
                <a:latin typeface="Comic Sans MS"/>
                <a:cs typeface="Comic Sans MS"/>
              </a:rPr>
              <a:t>(Count them to check you have the same amount of numbers)</a:t>
            </a:r>
          </a:p>
          <a:p>
            <a:pPr marL="0" indent="0" algn="ctr">
              <a:buNone/>
            </a:pPr>
            <a:endParaRPr lang="en-US" sz="2800" dirty="0">
              <a:latin typeface="Comic Sans MS"/>
              <a:cs typeface="Comic Sans MS"/>
            </a:endParaRPr>
          </a:p>
        </p:txBody>
      </p:sp>
      <p:sp>
        <p:nvSpPr>
          <p:cNvPr id="4" name="Oval 3"/>
          <p:cNvSpPr/>
          <p:nvPr/>
        </p:nvSpPr>
        <p:spPr>
          <a:xfrm>
            <a:off x="1717165" y="5267836"/>
            <a:ext cx="674193" cy="584428"/>
          </a:xfrm>
          <a:prstGeom prst="ellipse">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Arrow Connector 5"/>
          <p:cNvCxnSpPr>
            <a:endCxn id="4" idx="7"/>
          </p:cNvCxnSpPr>
          <p:nvPr/>
        </p:nvCxnSpPr>
        <p:spPr>
          <a:xfrm flipH="1">
            <a:off x="2292625" y="4849356"/>
            <a:ext cx="5168331" cy="504067"/>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7460956" y="4154920"/>
            <a:ext cx="1605943" cy="923330"/>
          </a:xfrm>
          <a:prstGeom prst="rect">
            <a:avLst/>
          </a:prstGeom>
          <a:noFill/>
          <a:ln>
            <a:solidFill>
              <a:srgbClr val="FF0000"/>
            </a:solidFill>
          </a:ln>
        </p:spPr>
        <p:txBody>
          <a:bodyPr wrap="square" rtlCol="0">
            <a:spAutoFit/>
          </a:bodyPr>
          <a:lstStyle/>
          <a:p>
            <a:pPr algn="ctr"/>
            <a:r>
              <a:rPr lang="en-US" dirty="0">
                <a:latin typeface="Comic Sans MS"/>
                <a:cs typeface="Comic Sans MS"/>
              </a:rPr>
              <a:t>60 – 20 = 40</a:t>
            </a:r>
          </a:p>
          <a:p>
            <a:pPr algn="ctr"/>
            <a:r>
              <a:rPr lang="en-US" b="1" i="1" dirty="0">
                <a:latin typeface="Comic Sans MS"/>
                <a:cs typeface="Comic Sans MS"/>
              </a:rPr>
              <a:t>The range is 40</a:t>
            </a:r>
          </a:p>
        </p:txBody>
      </p:sp>
      <p:cxnSp>
        <p:nvCxnSpPr>
          <p:cNvPr id="10" name="Straight Arrow Connector 9"/>
          <p:cNvCxnSpPr>
            <a:endCxn id="9" idx="0"/>
          </p:cNvCxnSpPr>
          <p:nvPr/>
        </p:nvCxnSpPr>
        <p:spPr>
          <a:xfrm flipH="1">
            <a:off x="7123861" y="4849356"/>
            <a:ext cx="337097" cy="348599"/>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9" name="Oval 8"/>
          <p:cNvSpPr/>
          <p:nvPr/>
        </p:nvSpPr>
        <p:spPr>
          <a:xfrm>
            <a:off x="6786764" y="5197955"/>
            <a:ext cx="674193" cy="584428"/>
          </a:xfrm>
          <a:prstGeom prst="ellipse">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101019" y="4047893"/>
            <a:ext cx="8965881" cy="269105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009595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grpId="1" nodeType="clickEffect">
                                  <p:stCondLst>
                                    <p:cond delay="0"/>
                                  </p:stCondLst>
                                  <p:childTnLst>
                                    <p:animEffect transition="out" filter="checkerboard(across)">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66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Comic Sans MS"/>
                <a:cs typeface="Comic Sans MS"/>
              </a:rPr>
              <a:t>The Range</a:t>
            </a:r>
          </a:p>
        </p:txBody>
      </p:sp>
      <p:sp>
        <p:nvSpPr>
          <p:cNvPr id="3" name="Content Placeholder 2"/>
          <p:cNvSpPr>
            <a:spLocks noGrp="1"/>
          </p:cNvSpPr>
          <p:nvPr>
            <p:ph idx="1"/>
          </p:nvPr>
        </p:nvSpPr>
        <p:spPr>
          <a:xfrm>
            <a:off x="0" y="1025912"/>
            <a:ext cx="9144000" cy="5713038"/>
          </a:xfrm>
        </p:spPr>
        <p:txBody>
          <a:bodyPr>
            <a:normAutofit lnSpcReduction="10000"/>
          </a:bodyPr>
          <a:lstStyle/>
          <a:p>
            <a:pPr marL="0" indent="0" algn="ctr">
              <a:buNone/>
            </a:pPr>
            <a:r>
              <a:rPr lang="en-US" sz="2800" dirty="0">
                <a:solidFill>
                  <a:srgbClr val="FF0000"/>
                </a:solidFill>
                <a:latin typeface="Comic Sans MS"/>
                <a:cs typeface="Comic Sans MS"/>
              </a:rPr>
              <a:t>The range is the difference between the lowest and the highest value.</a:t>
            </a:r>
            <a:endParaRPr lang="en-US" sz="2400" i="1" dirty="0">
              <a:solidFill>
                <a:srgbClr val="FF0000"/>
              </a:solidFill>
              <a:latin typeface="Comic Sans MS"/>
              <a:cs typeface="Comic Sans MS"/>
            </a:endParaRPr>
          </a:p>
          <a:p>
            <a:pPr marL="0" indent="0" algn="ctr">
              <a:buNone/>
            </a:pPr>
            <a:endParaRPr lang="en-US" sz="2000" dirty="0">
              <a:latin typeface="Comic Sans MS"/>
              <a:cs typeface="Comic Sans MS"/>
            </a:endParaRPr>
          </a:p>
          <a:p>
            <a:pPr marL="0" indent="0" algn="ctr">
              <a:buNone/>
            </a:pPr>
            <a:r>
              <a:rPr lang="en-US" sz="2000" dirty="0">
                <a:latin typeface="Comic Sans MS"/>
                <a:cs typeface="Comic Sans MS"/>
              </a:rPr>
              <a:t>The range is the highest - lowest</a:t>
            </a:r>
          </a:p>
          <a:p>
            <a:pPr marL="0" indent="0" algn="ctr">
              <a:buNone/>
            </a:pPr>
            <a:r>
              <a:rPr lang="en-US" sz="2000" dirty="0">
                <a:latin typeface="Comic Sans MS"/>
                <a:cs typeface="Comic Sans MS"/>
              </a:rPr>
              <a:t>Work out the range of these numbers</a:t>
            </a:r>
            <a:br>
              <a:rPr lang="en-US" sz="2000" dirty="0">
                <a:latin typeface="Comic Sans MS"/>
                <a:cs typeface="Comic Sans MS"/>
              </a:rPr>
            </a:br>
            <a:r>
              <a:rPr lang="en-US" sz="2000" dirty="0">
                <a:latin typeface="Comic Sans MS"/>
                <a:cs typeface="Comic Sans MS"/>
              </a:rPr>
              <a:t>*It helps if you order the values from smallest to largest.*</a:t>
            </a:r>
          </a:p>
          <a:p>
            <a:pPr marL="0" indent="0" algn="ctr">
              <a:buNone/>
            </a:pPr>
            <a:endParaRPr lang="en-US" sz="2000" dirty="0">
              <a:latin typeface="Comic Sans MS"/>
              <a:cs typeface="Comic Sans MS"/>
            </a:endParaRPr>
          </a:p>
          <a:p>
            <a:pPr marL="0" indent="0" algn="ctr">
              <a:buNone/>
            </a:pPr>
            <a:r>
              <a:rPr lang="en-US" sz="2800" dirty="0">
                <a:latin typeface="Comic Sans MS"/>
                <a:cs typeface="Comic Sans MS"/>
              </a:rPr>
              <a:t>12, 17, 32, 21, 50, 43, 23, 5, 23, 21, 21</a:t>
            </a:r>
          </a:p>
          <a:p>
            <a:pPr marL="0" indent="0" algn="ctr">
              <a:buNone/>
            </a:pPr>
            <a:endParaRPr lang="en-US" sz="2800" dirty="0">
              <a:latin typeface="Comic Sans MS"/>
              <a:cs typeface="Comic Sans MS"/>
            </a:endParaRPr>
          </a:p>
          <a:p>
            <a:pPr marL="0" indent="0" algn="ctr">
              <a:buNone/>
            </a:pPr>
            <a:r>
              <a:rPr lang="en-US" sz="2400" i="1" dirty="0">
                <a:latin typeface="Comic Sans MS"/>
                <a:cs typeface="Comic Sans MS"/>
              </a:rPr>
              <a:t>(order them from smallest to largest)</a:t>
            </a:r>
          </a:p>
          <a:p>
            <a:pPr marL="0" indent="0" algn="ctr">
              <a:buNone/>
            </a:pPr>
            <a:endParaRPr lang="en-US" sz="2800" dirty="0">
              <a:latin typeface="Comic Sans MS"/>
              <a:cs typeface="Comic Sans MS"/>
            </a:endParaRPr>
          </a:p>
          <a:p>
            <a:pPr marL="0" indent="0" algn="ctr">
              <a:buNone/>
            </a:pPr>
            <a:r>
              <a:rPr lang="en-US" sz="2800" dirty="0">
                <a:latin typeface="Comic Sans MS"/>
                <a:cs typeface="Comic Sans MS"/>
              </a:rPr>
              <a:t>5, 12, 17, 21, 21, 21, 23, 23, 32, 43, 50</a:t>
            </a:r>
          </a:p>
          <a:p>
            <a:pPr marL="0" indent="0" algn="ctr">
              <a:buNone/>
            </a:pPr>
            <a:endParaRPr lang="en-US" sz="2800" dirty="0">
              <a:latin typeface="Comic Sans MS"/>
              <a:cs typeface="Comic Sans MS"/>
            </a:endParaRPr>
          </a:p>
          <a:p>
            <a:pPr marL="0" indent="0" algn="ctr">
              <a:buNone/>
            </a:pPr>
            <a:r>
              <a:rPr lang="en-US" sz="2400" i="1" dirty="0">
                <a:latin typeface="Comic Sans MS"/>
                <a:cs typeface="Comic Sans MS"/>
              </a:rPr>
              <a:t>(Count them to check you have the same amount of numbers)</a:t>
            </a:r>
          </a:p>
          <a:p>
            <a:pPr marL="0" indent="0" algn="ctr">
              <a:buNone/>
            </a:pPr>
            <a:endParaRPr lang="en-US" sz="2800" dirty="0">
              <a:latin typeface="Comic Sans MS"/>
              <a:cs typeface="Comic Sans MS"/>
            </a:endParaRPr>
          </a:p>
        </p:txBody>
      </p:sp>
      <p:sp>
        <p:nvSpPr>
          <p:cNvPr id="4" name="Oval 3"/>
          <p:cNvSpPr/>
          <p:nvPr/>
        </p:nvSpPr>
        <p:spPr>
          <a:xfrm>
            <a:off x="1204209" y="5180686"/>
            <a:ext cx="674193" cy="584428"/>
          </a:xfrm>
          <a:prstGeom prst="ellipse">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Arrow Connector 5"/>
          <p:cNvCxnSpPr>
            <a:endCxn id="4" idx="7"/>
          </p:cNvCxnSpPr>
          <p:nvPr/>
        </p:nvCxnSpPr>
        <p:spPr>
          <a:xfrm flipH="1">
            <a:off x="1779669" y="4884234"/>
            <a:ext cx="5681287" cy="382039"/>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7460956" y="4154920"/>
            <a:ext cx="1605943" cy="923330"/>
          </a:xfrm>
          <a:prstGeom prst="rect">
            <a:avLst/>
          </a:prstGeom>
          <a:noFill/>
          <a:ln>
            <a:solidFill>
              <a:srgbClr val="FF0000"/>
            </a:solidFill>
          </a:ln>
        </p:spPr>
        <p:txBody>
          <a:bodyPr wrap="square" rtlCol="0">
            <a:spAutoFit/>
          </a:bodyPr>
          <a:lstStyle/>
          <a:p>
            <a:pPr algn="ctr"/>
            <a:r>
              <a:rPr lang="en-US" dirty="0">
                <a:latin typeface="Comic Sans MS"/>
                <a:cs typeface="Comic Sans MS"/>
              </a:rPr>
              <a:t>50 – 5 = 45</a:t>
            </a:r>
          </a:p>
          <a:p>
            <a:pPr algn="ctr"/>
            <a:r>
              <a:rPr lang="en-US" b="1" i="1" dirty="0">
                <a:latin typeface="Comic Sans MS"/>
                <a:cs typeface="Comic Sans MS"/>
              </a:rPr>
              <a:t>The range is 45</a:t>
            </a:r>
          </a:p>
        </p:txBody>
      </p:sp>
      <p:cxnSp>
        <p:nvCxnSpPr>
          <p:cNvPr id="10" name="Straight Arrow Connector 9"/>
          <p:cNvCxnSpPr>
            <a:endCxn id="9" idx="0"/>
          </p:cNvCxnSpPr>
          <p:nvPr/>
        </p:nvCxnSpPr>
        <p:spPr>
          <a:xfrm flipH="1">
            <a:off x="7545232" y="5078250"/>
            <a:ext cx="168548" cy="189586"/>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9" name="Oval 8"/>
          <p:cNvSpPr/>
          <p:nvPr/>
        </p:nvSpPr>
        <p:spPr>
          <a:xfrm>
            <a:off x="7208135" y="5267836"/>
            <a:ext cx="674193" cy="584428"/>
          </a:xfrm>
          <a:prstGeom prst="ellipse">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101019" y="4036741"/>
            <a:ext cx="8965881" cy="270220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885108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grpId="1" nodeType="clickEffect">
                                  <p:stCondLst>
                                    <p:cond delay="0"/>
                                  </p:stCondLst>
                                  <p:childTnLst>
                                    <p:animEffect transition="out" filter="checkerboard(across)">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E793FF"/>
            </a:gs>
            <a:gs pos="69000">
              <a:schemeClr val="bg1"/>
            </a:gs>
            <a:gs pos="99000">
              <a:schemeClr val="bg1"/>
            </a:gs>
          </a:gsLst>
          <a:path path="shape">
            <a:fillToRect l="50000" t="50000" r="50000" b="50000"/>
          </a:path>
        </a:grad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173175" y="2395430"/>
            <a:ext cx="8970825" cy="1734642"/>
          </a:xfrm>
        </p:spPr>
        <p:txBody>
          <a:bodyPr>
            <a:noAutofit/>
          </a:bodyPr>
          <a:lstStyle/>
          <a:p>
            <a:r>
              <a:rPr lang="en-US" sz="138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Comic Sans MS"/>
                <a:cs typeface="Comic Sans MS"/>
              </a:rPr>
              <a:t>The Mean</a:t>
            </a:r>
          </a:p>
        </p:txBody>
      </p:sp>
    </p:spTree>
    <p:extLst>
      <p:ext uri="{BB962C8B-B14F-4D97-AF65-F5344CB8AC3E}">
        <p14:creationId xmlns:p14="http://schemas.microsoft.com/office/powerpoint/2010/main" val="36382410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26000">
              <a:srgbClr val="FFEC7C"/>
            </a:gs>
            <a:gs pos="78000">
              <a:schemeClr val="bg1"/>
            </a:gs>
            <a:gs pos="99000">
              <a:schemeClr val="bg1"/>
            </a:gs>
          </a:gsLst>
          <a:path path="shape">
            <a:fillToRect l="50000" t="50000" r="50000" b="50000"/>
          </a:path>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36702"/>
            <a:ext cx="9144000" cy="6099718"/>
          </a:xfrm>
        </p:spPr>
        <p:txBody>
          <a:bodyPr>
            <a:normAutofit/>
          </a:bodyPr>
          <a:lstStyle/>
          <a:p>
            <a:pPr marL="0" indent="0" algn="ctr">
              <a:buNone/>
            </a:pPr>
            <a:r>
              <a:rPr lang="en-US" sz="4000" dirty="0">
                <a:solidFill>
                  <a:srgbClr val="CC3399"/>
                </a:solidFill>
                <a:latin typeface="Comic Sans MS"/>
                <a:cs typeface="Comic Sans MS"/>
              </a:rPr>
              <a:t>The mean is the average.</a:t>
            </a:r>
            <a:endParaRPr lang="en-US" sz="3600" dirty="0">
              <a:solidFill>
                <a:srgbClr val="CC3399"/>
              </a:solidFill>
              <a:latin typeface="Comic Sans MS"/>
              <a:cs typeface="Comic Sans MS"/>
            </a:endParaRPr>
          </a:p>
          <a:p>
            <a:pPr marL="0" indent="0" algn="ctr">
              <a:buNone/>
            </a:pPr>
            <a:r>
              <a:rPr lang="en-US" dirty="0">
                <a:latin typeface="Comic Sans MS"/>
                <a:cs typeface="Comic Sans MS"/>
              </a:rPr>
              <a:t>To find the mean, add up all of the values to find a total.</a:t>
            </a:r>
          </a:p>
          <a:p>
            <a:pPr marL="0" indent="0" algn="ctr">
              <a:buNone/>
            </a:pPr>
            <a:endParaRPr lang="en-US" dirty="0">
              <a:latin typeface="Comic Sans MS"/>
              <a:cs typeface="Comic Sans MS"/>
            </a:endParaRPr>
          </a:p>
          <a:p>
            <a:pPr marL="0" indent="0" algn="ctr">
              <a:buNone/>
            </a:pPr>
            <a:r>
              <a:rPr lang="en-US" dirty="0">
                <a:latin typeface="Comic Sans MS"/>
                <a:cs typeface="Comic Sans MS"/>
              </a:rPr>
              <a:t>Divide the total by the number of values you have added together </a:t>
            </a:r>
          </a:p>
          <a:p>
            <a:pPr marL="0" indent="0" algn="ctr">
              <a:buNone/>
            </a:pPr>
            <a:r>
              <a:rPr lang="en-US" sz="4000" dirty="0">
                <a:latin typeface="Comic Sans MS"/>
                <a:cs typeface="Comic Sans MS"/>
              </a:rPr>
              <a:t>2 + 2 + 5 + 6 + 7 + 8 = 30</a:t>
            </a:r>
          </a:p>
          <a:p>
            <a:pPr marL="0" indent="0" algn="ctr">
              <a:buNone/>
            </a:pPr>
            <a:r>
              <a:rPr lang="en-US" sz="4000" b="1" dirty="0">
                <a:solidFill>
                  <a:srgbClr val="7030A0"/>
                </a:solidFill>
                <a:latin typeface="Comic Sans MS"/>
                <a:cs typeface="Comic Sans MS"/>
              </a:rPr>
              <a:t>30</a:t>
            </a:r>
            <a:r>
              <a:rPr lang="en-US" sz="4000" b="1" dirty="0">
                <a:solidFill>
                  <a:srgbClr val="7030A0"/>
                </a:solidFill>
                <a:latin typeface="Comic Sans MS" pitchFamily="66" charset="0"/>
                <a:cs typeface="Comic Sans MS"/>
              </a:rPr>
              <a:t> </a:t>
            </a:r>
            <a:r>
              <a:rPr lang="en-GB" sz="4000" b="1" dirty="0">
                <a:solidFill>
                  <a:srgbClr val="7030A0"/>
                </a:solidFill>
                <a:latin typeface="Comic Sans MS" pitchFamily="66" charset="0"/>
              </a:rPr>
              <a:t>÷ 6 = 5</a:t>
            </a:r>
          </a:p>
          <a:p>
            <a:pPr marL="0" indent="0" algn="ctr">
              <a:buNone/>
            </a:pPr>
            <a:r>
              <a:rPr lang="en-GB" sz="4000" i="1" dirty="0">
                <a:solidFill>
                  <a:srgbClr val="0070C0"/>
                </a:solidFill>
                <a:latin typeface="Comic Sans MS" pitchFamily="66" charset="0"/>
                <a:cs typeface="Comic Sans MS"/>
              </a:rPr>
              <a:t>The mean is 5</a:t>
            </a:r>
            <a:endParaRPr lang="en-US" sz="4000" i="1" dirty="0">
              <a:solidFill>
                <a:srgbClr val="0070C0"/>
              </a:solidFill>
              <a:latin typeface="Comic Sans MS" pitchFamily="66" charset="0"/>
              <a:cs typeface="Comic Sans MS"/>
            </a:endParaRPr>
          </a:p>
        </p:txBody>
      </p:sp>
      <p:sp>
        <p:nvSpPr>
          <p:cNvPr id="6" name="Oval 5"/>
          <p:cNvSpPr/>
          <p:nvPr/>
        </p:nvSpPr>
        <p:spPr>
          <a:xfrm>
            <a:off x="1516566" y="4460488"/>
            <a:ext cx="591014" cy="546410"/>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457200" y="-89208"/>
            <a:ext cx="8229600" cy="1143000"/>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7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Comic Sans MS"/>
                <a:cs typeface="Comic Sans MS"/>
              </a:rPr>
              <a:t>The Mean</a:t>
            </a:r>
          </a:p>
        </p:txBody>
      </p:sp>
      <p:sp>
        <p:nvSpPr>
          <p:cNvPr id="7" name="Oval 6"/>
          <p:cNvSpPr/>
          <p:nvPr/>
        </p:nvSpPr>
        <p:spPr>
          <a:xfrm>
            <a:off x="2416098" y="4460488"/>
            <a:ext cx="591014" cy="546410"/>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Oval 7"/>
          <p:cNvSpPr/>
          <p:nvPr/>
        </p:nvSpPr>
        <p:spPr>
          <a:xfrm>
            <a:off x="4947424" y="4473498"/>
            <a:ext cx="591014" cy="546410"/>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Oval 8"/>
          <p:cNvSpPr/>
          <p:nvPr/>
        </p:nvSpPr>
        <p:spPr>
          <a:xfrm>
            <a:off x="3248723" y="4490225"/>
            <a:ext cx="591014" cy="546410"/>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0" name="Oval 9"/>
          <p:cNvSpPr/>
          <p:nvPr/>
        </p:nvSpPr>
        <p:spPr>
          <a:xfrm>
            <a:off x="4092498" y="4460488"/>
            <a:ext cx="591014" cy="546410"/>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Oval 10"/>
          <p:cNvSpPr/>
          <p:nvPr/>
        </p:nvSpPr>
        <p:spPr>
          <a:xfrm>
            <a:off x="5828371" y="4460488"/>
            <a:ext cx="591014" cy="546410"/>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cxnSp>
        <p:nvCxnSpPr>
          <p:cNvPr id="13" name="Straight Arrow Connector 12"/>
          <p:cNvCxnSpPr>
            <a:stCxn id="11" idx="4"/>
          </p:cNvCxnSpPr>
          <p:nvPr/>
        </p:nvCxnSpPr>
        <p:spPr>
          <a:xfrm flipH="1">
            <a:off x="4861932" y="5006898"/>
            <a:ext cx="1261946" cy="401443"/>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5" name="Straight Arrow Connector 14"/>
          <p:cNvCxnSpPr/>
          <p:nvPr/>
        </p:nvCxnSpPr>
        <p:spPr>
          <a:xfrm flipH="1">
            <a:off x="4761571" y="5006897"/>
            <a:ext cx="340112" cy="401443"/>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7" name="Straight Arrow Connector 16"/>
          <p:cNvCxnSpPr/>
          <p:nvPr/>
        </p:nvCxnSpPr>
        <p:spPr>
          <a:xfrm>
            <a:off x="4470710" y="5006896"/>
            <a:ext cx="123592" cy="301084"/>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9" name="Straight Arrow Connector 18"/>
          <p:cNvCxnSpPr/>
          <p:nvPr/>
        </p:nvCxnSpPr>
        <p:spPr>
          <a:xfrm>
            <a:off x="3789091" y="4936274"/>
            <a:ext cx="743415" cy="371706"/>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21" name="Straight Arrow Connector 20"/>
          <p:cNvCxnSpPr/>
          <p:nvPr/>
        </p:nvCxnSpPr>
        <p:spPr>
          <a:xfrm>
            <a:off x="2864005" y="4958576"/>
            <a:ext cx="1524000" cy="349404"/>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24" name="Straight Arrow Connector 23"/>
          <p:cNvCxnSpPr/>
          <p:nvPr/>
        </p:nvCxnSpPr>
        <p:spPr>
          <a:xfrm>
            <a:off x="1994210" y="4956716"/>
            <a:ext cx="2538296" cy="451625"/>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9412574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1BFFF2"/>
            </a:gs>
            <a:gs pos="50000">
              <a:schemeClr val="bg1"/>
            </a:gs>
            <a:gs pos="100000">
              <a:schemeClr val="bg1"/>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6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Comic Sans MS"/>
                <a:cs typeface="Comic Sans MS"/>
              </a:rPr>
              <a:t>The Mean</a:t>
            </a:r>
          </a:p>
        </p:txBody>
      </p:sp>
      <p:sp>
        <p:nvSpPr>
          <p:cNvPr id="3" name="Content Placeholder 2"/>
          <p:cNvSpPr>
            <a:spLocks noGrp="1"/>
          </p:cNvSpPr>
          <p:nvPr>
            <p:ph idx="1"/>
          </p:nvPr>
        </p:nvSpPr>
        <p:spPr>
          <a:xfrm>
            <a:off x="0" y="1048215"/>
            <a:ext cx="9144000" cy="5690735"/>
          </a:xfrm>
        </p:spPr>
        <p:txBody>
          <a:bodyPr>
            <a:normAutofit/>
          </a:bodyPr>
          <a:lstStyle/>
          <a:p>
            <a:pPr marL="0" indent="0" algn="ctr">
              <a:buNone/>
            </a:pPr>
            <a:r>
              <a:rPr lang="en-US" dirty="0">
                <a:solidFill>
                  <a:srgbClr val="CC3399"/>
                </a:solidFill>
                <a:latin typeface="Comic Sans MS"/>
                <a:cs typeface="Comic Sans MS"/>
              </a:rPr>
              <a:t>The mean is the average</a:t>
            </a:r>
            <a:endParaRPr lang="en-US" sz="2800" i="1" dirty="0">
              <a:solidFill>
                <a:srgbClr val="CC3399"/>
              </a:solidFill>
              <a:latin typeface="Comic Sans MS"/>
              <a:cs typeface="Comic Sans MS"/>
            </a:endParaRPr>
          </a:p>
          <a:p>
            <a:pPr marL="0" indent="0" algn="ctr">
              <a:buNone/>
            </a:pPr>
            <a:r>
              <a:rPr lang="en-US" sz="2000" dirty="0">
                <a:latin typeface="Comic Sans MS"/>
                <a:cs typeface="Comic Sans MS"/>
              </a:rPr>
              <a:t>To find the mean, add up all of the values to find a total.</a:t>
            </a:r>
          </a:p>
          <a:p>
            <a:pPr marL="0" indent="0" algn="ctr">
              <a:buNone/>
            </a:pPr>
            <a:r>
              <a:rPr lang="en-US" sz="2000" dirty="0">
                <a:latin typeface="Comic Sans MS"/>
                <a:cs typeface="Comic Sans MS"/>
              </a:rPr>
              <a:t>Divide the total by the number of values you have added together </a:t>
            </a:r>
          </a:p>
          <a:p>
            <a:pPr marL="0" indent="0" algn="ctr">
              <a:buNone/>
            </a:pPr>
            <a:r>
              <a:rPr lang="en-US" sz="2000" dirty="0">
                <a:latin typeface="Comic Sans MS"/>
                <a:cs typeface="Comic Sans MS"/>
              </a:rPr>
              <a:t>Work out the mean of these numbers</a:t>
            </a:r>
            <a:br>
              <a:rPr lang="en-US" sz="2000" dirty="0">
                <a:latin typeface="Comic Sans MS"/>
                <a:cs typeface="Comic Sans MS"/>
              </a:rPr>
            </a:br>
            <a:endParaRPr lang="en-US" sz="2000" dirty="0">
              <a:latin typeface="Comic Sans MS"/>
              <a:cs typeface="Comic Sans MS"/>
            </a:endParaRPr>
          </a:p>
          <a:p>
            <a:pPr marL="0" indent="0" algn="ctr">
              <a:buNone/>
            </a:pPr>
            <a:r>
              <a:rPr lang="en-US" sz="2800" b="1" dirty="0">
                <a:solidFill>
                  <a:srgbClr val="CC3399"/>
                </a:solidFill>
                <a:latin typeface="Comic Sans MS"/>
                <a:cs typeface="Comic Sans MS"/>
              </a:rPr>
              <a:t>11, 12, 10</a:t>
            </a:r>
          </a:p>
          <a:p>
            <a:pPr marL="0" indent="0" algn="ctr">
              <a:buNone/>
            </a:pPr>
            <a:endParaRPr lang="en-US" sz="2800" dirty="0">
              <a:latin typeface="Comic Sans MS"/>
              <a:cs typeface="Comic Sans MS"/>
            </a:endParaRPr>
          </a:p>
          <a:p>
            <a:pPr marL="0" indent="0" algn="ctr">
              <a:buNone/>
            </a:pPr>
            <a:r>
              <a:rPr lang="en-US" dirty="0">
                <a:latin typeface="Comic Sans MS"/>
                <a:cs typeface="Comic Sans MS"/>
              </a:rPr>
              <a:t>10 + 11 + 12 = 33</a:t>
            </a:r>
          </a:p>
          <a:p>
            <a:pPr marL="0" indent="0" algn="ctr">
              <a:buNone/>
            </a:pPr>
            <a:r>
              <a:rPr lang="en-US" b="1" dirty="0">
                <a:solidFill>
                  <a:srgbClr val="7030A0"/>
                </a:solidFill>
                <a:latin typeface="Comic Sans MS"/>
                <a:cs typeface="Comic Sans MS"/>
              </a:rPr>
              <a:t>33 </a:t>
            </a:r>
            <a:r>
              <a:rPr lang="en-GB" b="1" dirty="0">
                <a:solidFill>
                  <a:srgbClr val="7030A0"/>
                </a:solidFill>
                <a:latin typeface="Comic Sans MS" pitchFamily="66" charset="0"/>
              </a:rPr>
              <a:t>÷ 3 = 11</a:t>
            </a:r>
          </a:p>
          <a:p>
            <a:pPr marL="0" indent="0" algn="ctr">
              <a:buNone/>
            </a:pPr>
            <a:r>
              <a:rPr lang="en-GB" i="1" dirty="0">
                <a:solidFill>
                  <a:srgbClr val="00B050"/>
                </a:solidFill>
                <a:latin typeface="Comic Sans MS" pitchFamily="66" charset="0"/>
                <a:cs typeface="Comic Sans MS"/>
              </a:rPr>
              <a:t>The mean is 11</a:t>
            </a:r>
            <a:endParaRPr lang="en-US" i="1" dirty="0">
              <a:solidFill>
                <a:srgbClr val="00B050"/>
              </a:solidFill>
              <a:latin typeface="Comic Sans MS"/>
              <a:cs typeface="Comic Sans MS"/>
            </a:endParaRPr>
          </a:p>
          <a:p>
            <a:pPr marL="0" indent="0" algn="ctr">
              <a:buNone/>
            </a:pPr>
            <a:r>
              <a:rPr lang="en-US" sz="2400" i="1" dirty="0">
                <a:latin typeface="Comic Sans MS"/>
                <a:cs typeface="Comic Sans MS"/>
              </a:rPr>
              <a:t>(Count them to check you have the same amount of numbers)</a:t>
            </a:r>
          </a:p>
          <a:p>
            <a:pPr marL="0" indent="0" algn="ctr">
              <a:buNone/>
            </a:pPr>
            <a:endParaRPr lang="en-US" sz="2800" dirty="0">
              <a:latin typeface="Comic Sans MS"/>
              <a:cs typeface="Comic Sans MS"/>
            </a:endParaRPr>
          </a:p>
        </p:txBody>
      </p:sp>
      <p:sp>
        <p:nvSpPr>
          <p:cNvPr id="5" name="Rectangle 4"/>
          <p:cNvSpPr/>
          <p:nvPr/>
        </p:nvSpPr>
        <p:spPr>
          <a:xfrm>
            <a:off x="101019" y="3612995"/>
            <a:ext cx="8965881" cy="312595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277723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grpId="1" nodeType="clickEffect">
                                  <p:stCondLst>
                                    <p:cond delay="0"/>
                                  </p:stCondLst>
                                  <p:childTnLst>
                                    <p:animEffect transition="out" filter="checkerboard(across)">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26000">
              <a:srgbClr val="FFC2CF"/>
            </a:gs>
            <a:gs pos="63000">
              <a:schemeClr val="bg1"/>
            </a:gs>
            <a:gs pos="100000">
              <a:schemeClr val="bg1"/>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6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Comic Sans MS"/>
                <a:cs typeface="Comic Sans MS"/>
              </a:rPr>
              <a:t>The Mean</a:t>
            </a:r>
          </a:p>
        </p:txBody>
      </p:sp>
      <p:sp>
        <p:nvSpPr>
          <p:cNvPr id="3" name="Content Placeholder 2"/>
          <p:cNvSpPr>
            <a:spLocks noGrp="1"/>
          </p:cNvSpPr>
          <p:nvPr>
            <p:ph idx="1"/>
          </p:nvPr>
        </p:nvSpPr>
        <p:spPr>
          <a:xfrm>
            <a:off x="0" y="1048215"/>
            <a:ext cx="9144000" cy="5690735"/>
          </a:xfrm>
        </p:spPr>
        <p:txBody>
          <a:bodyPr>
            <a:normAutofit/>
          </a:bodyPr>
          <a:lstStyle/>
          <a:p>
            <a:pPr marL="0" indent="0" algn="ctr">
              <a:buNone/>
            </a:pPr>
            <a:r>
              <a:rPr lang="en-US" dirty="0">
                <a:solidFill>
                  <a:srgbClr val="CC3399"/>
                </a:solidFill>
                <a:latin typeface="Comic Sans MS"/>
                <a:cs typeface="Comic Sans MS"/>
              </a:rPr>
              <a:t>The mean is the average</a:t>
            </a:r>
            <a:endParaRPr lang="en-US" sz="2800" i="1" dirty="0">
              <a:solidFill>
                <a:srgbClr val="CC3399"/>
              </a:solidFill>
              <a:latin typeface="Comic Sans MS"/>
              <a:cs typeface="Comic Sans MS"/>
            </a:endParaRPr>
          </a:p>
          <a:p>
            <a:pPr marL="0" indent="0" algn="ctr">
              <a:buNone/>
            </a:pPr>
            <a:r>
              <a:rPr lang="en-US" sz="2000" dirty="0">
                <a:latin typeface="Comic Sans MS"/>
                <a:cs typeface="Comic Sans MS"/>
              </a:rPr>
              <a:t>To find the mean, add up all of the values to find a total.</a:t>
            </a:r>
          </a:p>
          <a:p>
            <a:pPr marL="0" indent="0" algn="ctr">
              <a:buNone/>
            </a:pPr>
            <a:r>
              <a:rPr lang="en-US" sz="2000" dirty="0">
                <a:latin typeface="Comic Sans MS"/>
                <a:cs typeface="Comic Sans MS"/>
              </a:rPr>
              <a:t>Divide the total by the number of values you have added together </a:t>
            </a:r>
          </a:p>
          <a:p>
            <a:pPr marL="0" indent="0" algn="ctr">
              <a:buNone/>
            </a:pPr>
            <a:r>
              <a:rPr lang="en-US" sz="2000" dirty="0">
                <a:latin typeface="Comic Sans MS"/>
                <a:cs typeface="Comic Sans MS"/>
              </a:rPr>
              <a:t>Work out the mean of these numbers</a:t>
            </a:r>
            <a:br>
              <a:rPr lang="en-US" sz="2000" dirty="0">
                <a:latin typeface="Comic Sans MS"/>
                <a:cs typeface="Comic Sans MS"/>
              </a:rPr>
            </a:br>
            <a:endParaRPr lang="en-US" sz="2000" dirty="0">
              <a:latin typeface="Comic Sans MS"/>
              <a:cs typeface="Comic Sans MS"/>
            </a:endParaRPr>
          </a:p>
          <a:p>
            <a:pPr marL="0" indent="0" algn="ctr">
              <a:buNone/>
            </a:pPr>
            <a:r>
              <a:rPr lang="en-US" sz="2800" b="1" dirty="0">
                <a:solidFill>
                  <a:srgbClr val="CC3399"/>
                </a:solidFill>
                <a:latin typeface="Comic Sans MS"/>
                <a:cs typeface="Comic Sans MS"/>
              </a:rPr>
              <a:t>10, 20, 15, 5</a:t>
            </a:r>
          </a:p>
          <a:p>
            <a:pPr marL="0" indent="0" algn="ctr">
              <a:buNone/>
            </a:pPr>
            <a:endParaRPr lang="en-US" sz="2800" dirty="0">
              <a:latin typeface="Comic Sans MS"/>
              <a:cs typeface="Comic Sans MS"/>
            </a:endParaRPr>
          </a:p>
          <a:p>
            <a:pPr marL="0" indent="0" algn="ctr">
              <a:buNone/>
            </a:pPr>
            <a:r>
              <a:rPr lang="en-US" dirty="0">
                <a:latin typeface="Comic Sans MS"/>
                <a:cs typeface="Comic Sans MS"/>
              </a:rPr>
              <a:t>5 + 10 + 15 + 20 = 50</a:t>
            </a:r>
          </a:p>
          <a:p>
            <a:pPr marL="0" indent="0" algn="ctr">
              <a:buNone/>
            </a:pPr>
            <a:r>
              <a:rPr lang="en-US" b="1" dirty="0">
                <a:solidFill>
                  <a:srgbClr val="7030A0"/>
                </a:solidFill>
                <a:latin typeface="Comic Sans MS"/>
                <a:cs typeface="Comic Sans MS"/>
              </a:rPr>
              <a:t>50 </a:t>
            </a:r>
            <a:r>
              <a:rPr lang="en-GB" b="1" dirty="0">
                <a:solidFill>
                  <a:srgbClr val="7030A0"/>
                </a:solidFill>
                <a:latin typeface="Comic Sans MS" pitchFamily="66" charset="0"/>
              </a:rPr>
              <a:t>÷ 4 = 12.5</a:t>
            </a:r>
          </a:p>
          <a:p>
            <a:pPr marL="0" indent="0" algn="ctr">
              <a:buNone/>
            </a:pPr>
            <a:r>
              <a:rPr lang="en-GB" i="1" dirty="0">
                <a:solidFill>
                  <a:srgbClr val="00B050"/>
                </a:solidFill>
                <a:latin typeface="Comic Sans MS" pitchFamily="66" charset="0"/>
                <a:cs typeface="Comic Sans MS"/>
              </a:rPr>
              <a:t>The mean is 12.5</a:t>
            </a:r>
            <a:endParaRPr lang="en-US" i="1" dirty="0">
              <a:solidFill>
                <a:srgbClr val="00B050"/>
              </a:solidFill>
              <a:latin typeface="Comic Sans MS"/>
              <a:cs typeface="Comic Sans MS"/>
            </a:endParaRPr>
          </a:p>
          <a:p>
            <a:pPr marL="0" indent="0" algn="ctr">
              <a:buNone/>
            </a:pPr>
            <a:r>
              <a:rPr lang="en-US" sz="2400" i="1" dirty="0">
                <a:latin typeface="Comic Sans MS"/>
                <a:cs typeface="Comic Sans MS"/>
              </a:rPr>
              <a:t>(Count them to check you have the same amount of numbers)</a:t>
            </a:r>
          </a:p>
          <a:p>
            <a:pPr marL="0" indent="0" algn="ctr">
              <a:buNone/>
            </a:pPr>
            <a:endParaRPr lang="en-US" sz="2800" dirty="0">
              <a:latin typeface="Comic Sans MS"/>
              <a:cs typeface="Comic Sans MS"/>
            </a:endParaRPr>
          </a:p>
        </p:txBody>
      </p:sp>
      <p:sp>
        <p:nvSpPr>
          <p:cNvPr id="5" name="Rectangle 4"/>
          <p:cNvSpPr/>
          <p:nvPr/>
        </p:nvSpPr>
        <p:spPr>
          <a:xfrm>
            <a:off x="101019" y="3958683"/>
            <a:ext cx="8965881" cy="278026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645701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grpId="1" nodeType="clickEffect">
                                  <p:stCondLst>
                                    <p:cond delay="0"/>
                                  </p:stCondLst>
                                  <p:childTnLst>
                                    <p:animEffect transition="out" filter="checkerboard(across)">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19000">
              <a:schemeClr val="bg1">
                <a:alpha val="78000"/>
              </a:schemeClr>
            </a:gs>
            <a:gs pos="100000">
              <a:srgbClr val="FFEC7C"/>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72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omic Sans MS"/>
                <a:cs typeface="Comic Sans MS"/>
              </a:rPr>
              <a:t>The Mode</a:t>
            </a:r>
          </a:p>
        </p:txBody>
      </p:sp>
      <p:sp>
        <p:nvSpPr>
          <p:cNvPr id="3" name="Content Placeholder 2"/>
          <p:cNvSpPr>
            <a:spLocks noGrp="1"/>
          </p:cNvSpPr>
          <p:nvPr>
            <p:ph idx="1"/>
          </p:nvPr>
        </p:nvSpPr>
        <p:spPr>
          <a:xfrm>
            <a:off x="0" y="1155888"/>
            <a:ext cx="9144000" cy="5584081"/>
          </a:xfrm>
        </p:spPr>
        <p:txBody>
          <a:bodyPr>
            <a:normAutofit/>
          </a:bodyPr>
          <a:lstStyle/>
          <a:p>
            <a:pPr marL="0" indent="0" algn="ctr">
              <a:buNone/>
            </a:pPr>
            <a:r>
              <a:rPr lang="en-US" sz="4000" dirty="0">
                <a:solidFill>
                  <a:srgbClr val="FF0000"/>
                </a:solidFill>
                <a:latin typeface="Comic Sans MS"/>
                <a:cs typeface="Comic Sans MS"/>
              </a:rPr>
              <a:t>The mode is the most frequent value</a:t>
            </a:r>
            <a:br>
              <a:rPr lang="en-US" sz="4000" dirty="0">
                <a:solidFill>
                  <a:srgbClr val="FF0000"/>
                </a:solidFill>
                <a:latin typeface="Comic Sans MS"/>
                <a:cs typeface="Comic Sans MS"/>
              </a:rPr>
            </a:br>
            <a:r>
              <a:rPr lang="en-US" sz="3600" i="1" dirty="0">
                <a:solidFill>
                  <a:srgbClr val="FF0000"/>
                </a:solidFill>
                <a:latin typeface="Comic Sans MS"/>
                <a:cs typeface="Comic Sans MS"/>
              </a:rPr>
              <a:t>(it appears the most)</a:t>
            </a:r>
          </a:p>
          <a:p>
            <a:pPr marL="0" indent="0" algn="ctr">
              <a:buNone/>
            </a:pPr>
            <a:endParaRPr lang="en-US" sz="3600" dirty="0">
              <a:solidFill>
                <a:srgbClr val="FF0000"/>
              </a:solidFill>
              <a:latin typeface="Comic Sans MS"/>
              <a:cs typeface="Comic Sans MS"/>
            </a:endParaRPr>
          </a:p>
          <a:p>
            <a:pPr marL="0" indent="0" algn="ctr">
              <a:buNone/>
            </a:pPr>
            <a:r>
              <a:rPr lang="en-US" dirty="0">
                <a:latin typeface="Comic Sans MS"/>
                <a:cs typeface="Comic Sans MS"/>
              </a:rPr>
              <a:t>Count how many of each value appears</a:t>
            </a:r>
          </a:p>
          <a:p>
            <a:pPr marL="0" indent="0" algn="ctr">
              <a:buNone/>
            </a:pPr>
            <a:endParaRPr lang="en-US" dirty="0">
              <a:latin typeface="Comic Sans MS"/>
              <a:cs typeface="Comic Sans MS"/>
            </a:endParaRPr>
          </a:p>
          <a:p>
            <a:pPr marL="0" indent="0" algn="ctr">
              <a:buNone/>
            </a:pPr>
            <a:r>
              <a:rPr lang="en-US" dirty="0">
                <a:latin typeface="Comic Sans MS"/>
                <a:cs typeface="Comic Sans MS"/>
              </a:rPr>
              <a:t>The mode is the value that appears the most</a:t>
            </a:r>
          </a:p>
          <a:p>
            <a:pPr marL="0" indent="0" algn="ctr">
              <a:buNone/>
            </a:pPr>
            <a:endParaRPr lang="en-US" dirty="0">
              <a:latin typeface="Comic Sans MS"/>
              <a:cs typeface="Comic Sans MS"/>
            </a:endParaRPr>
          </a:p>
          <a:p>
            <a:pPr marL="0" indent="0" algn="ctr">
              <a:buNone/>
            </a:pPr>
            <a:r>
              <a:rPr lang="en-US" dirty="0">
                <a:latin typeface="Comic Sans MS"/>
                <a:cs typeface="Comic Sans MS"/>
              </a:rPr>
              <a:t>*You can have more than one mode*</a:t>
            </a:r>
          </a:p>
        </p:txBody>
      </p:sp>
    </p:spTree>
    <p:extLst>
      <p:ext uri="{BB962C8B-B14F-4D97-AF65-F5344CB8AC3E}">
        <p14:creationId xmlns:p14="http://schemas.microsoft.com/office/powerpoint/2010/main" val="4226138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36000">
              <a:schemeClr val="bg1"/>
            </a:gs>
            <a:gs pos="100000">
              <a:srgbClr val="FFFF00"/>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66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omic Sans MS"/>
                <a:cs typeface="Comic Sans MS"/>
              </a:rPr>
              <a:t>The Mode</a:t>
            </a:r>
          </a:p>
        </p:txBody>
      </p:sp>
      <p:sp>
        <p:nvSpPr>
          <p:cNvPr id="3" name="Content Placeholder 2"/>
          <p:cNvSpPr>
            <a:spLocks noGrp="1"/>
          </p:cNvSpPr>
          <p:nvPr>
            <p:ph idx="1"/>
          </p:nvPr>
        </p:nvSpPr>
        <p:spPr>
          <a:xfrm>
            <a:off x="0" y="911688"/>
            <a:ext cx="9144000" cy="5828282"/>
          </a:xfrm>
        </p:spPr>
        <p:txBody>
          <a:bodyPr>
            <a:normAutofit/>
          </a:bodyPr>
          <a:lstStyle/>
          <a:p>
            <a:pPr marL="0" indent="0" algn="ctr">
              <a:buNone/>
            </a:pPr>
            <a:r>
              <a:rPr lang="en-US" sz="2800" dirty="0">
                <a:solidFill>
                  <a:srgbClr val="FF0000"/>
                </a:solidFill>
                <a:latin typeface="Comic Sans MS"/>
                <a:cs typeface="Comic Sans MS"/>
              </a:rPr>
              <a:t>The mode is the most frequent value</a:t>
            </a:r>
            <a:br>
              <a:rPr lang="en-US" sz="2800" dirty="0">
                <a:solidFill>
                  <a:srgbClr val="FF0000"/>
                </a:solidFill>
                <a:latin typeface="Comic Sans MS"/>
                <a:cs typeface="Comic Sans MS"/>
              </a:rPr>
            </a:br>
            <a:r>
              <a:rPr lang="en-US" sz="2400" i="1" dirty="0">
                <a:solidFill>
                  <a:srgbClr val="FF0000"/>
                </a:solidFill>
                <a:latin typeface="Comic Sans MS"/>
                <a:cs typeface="Comic Sans MS"/>
              </a:rPr>
              <a:t>(it appears the most)</a:t>
            </a:r>
          </a:p>
          <a:p>
            <a:pPr marL="0" indent="0" algn="ctr">
              <a:buNone/>
            </a:pPr>
            <a:endParaRPr lang="en-US" sz="2000" dirty="0">
              <a:latin typeface="Comic Sans MS"/>
              <a:cs typeface="Comic Sans MS"/>
            </a:endParaRPr>
          </a:p>
          <a:p>
            <a:pPr marL="0" indent="0" algn="ctr">
              <a:buNone/>
            </a:pPr>
            <a:r>
              <a:rPr lang="en-US" sz="2000" dirty="0">
                <a:latin typeface="Comic Sans MS"/>
                <a:cs typeface="Comic Sans MS"/>
              </a:rPr>
              <a:t>The mode is the value that appears the most</a:t>
            </a:r>
          </a:p>
          <a:p>
            <a:pPr marL="0" indent="0" algn="ctr">
              <a:buNone/>
            </a:pPr>
            <a:r>
              <a:rPr lang="en-US" sz="2000" dirty="0">
                <a:latin typeface="Comic Sans MS"/>
                <a:cs typeface="Comic Sans MS"/>
              </a:rPr>
              <a:t>It helps if you order the values from smallest to largest.</a:t>
            </a:r>
          </a:p>
          <a:p>
            <a:pPr marL="0" indent="0" algn="ctr">
              <a:buNone/>
            </a:pPr>
            <a:endParaRPr lang="en-US" sz="2000" dirty="0">
              <a:latin typeface="Comic Sans MS"/>
              <a:cs typeface="Comic Sans MS"/>
            </a:endParaRPr>
          </a:p>
          <a:p>
            <a:pPr marL="0" indent="0" algn="ctr">
              <a:buNone/>
            </a:pPr>
            <a:r>
              <a:rPr lang="en-US" sz="2800" dirty="0">
                <a:latin typeface="Comic Sans MS"/>
                <a:cs typeface="Comic Sans MS"/>
              </a:rPr>
              <a:t>2, 3, 4, 1, 2, 3, 5, 6, 3, 1</a:t>
            </a:r>
          </a:p>
          <a:p>
            <a:pPr marL="0" indent="0" algn="ctr">
              <a:buNone/>
            </a:pPr>
            <a:endParaRPr lang="en-US" sz="2800" dirty="0">
              <a:latin typeface="Comic Sans MS"/>
              <a:cs typeface="Comic Sans MS"/>
            </a:endParaRPr>
          </a:p>
          <a:p>
            <a:pPr marL="0" indent="0" algn="ctr">
              <a:buNone/>
            </a:pPr>
            <a:r>
              <a:rPr lang="en-US" sz="2400" i="1" dirty="0">
                <a:latin typeface="Comic Sans MS"/>
                <a:cs typeface="Comic Sans MS"/>
              </a:rPr>
              <a:t>(order them from smallest to largest)</a:t>
            </a:r>
          </a:p>
          <a:p>
            <a:pPr marL="0" indent="0" algn="ctr">
              <a:buNone/>
            </a:pPr>
            <a:endParaRPr lang="en-US" sz="2800" dirty="0">
              <a:latin typeface="Comic Sans MS"/>
              <a:cs typeface="Comic Sans MS"/>
            </a:endParaRPr>
          </a:p>
          <a:p>
            <a:pPr marL="0" indent="0" algn="ctr">
              <a:buNone/>
            </a:pPr>
            <a:r>
              <a:rPr lang="en-US" sz="2800" dirty="0">
                <a:solidFill>
                  <a:srgbClr val="0000FF"/>
                </a:solidFill>
                <a:latin typeface="Comic Sans MS"/>
                <a:cs typeface="Comic Sans MS"/>
              </a:rPr>
              <a:t>1, 1, 2, 2, 3, 3, 3, 4, 5, 6</a:t>
            </a:r>
          </a:p>
          <a:p>
            <a:pPr marL="0" indent="0" algn="ctr">
              <a:buNone/>
            </a:pPr>
            <a:endParaRPr lang="en-US" sz="2800" dirty="0">
              <a:latin typeface="Comic Sans MS"/>
              <a:cs typeface="Comic Sans MS"/>
            </a:endParaRPr>
          </a:p>
          <a:p>
            <a:pPr marL="0" indent="0" algn="ctr">
              <a:buNone/>
            </a:pPr>
            <a:r>
              <a:rPr lang="en-US" sz="2400" i="1" dirty="0">
                <a:latin typeface="Comic Sans MS"/>
                <a:cs typeface="Comic Sans MS"/>
              </a:rPr>
              <a:t>(Count them to check you have the same amount of numbers)</a:t>
            </a:r>
          </a:p>
          <a:p>
            <a:pPr marL="0" indent="0" algn="ctr">
              <a:buNone/>
            </a:pPr>
            <a:endParaRPr lang="en-US" sz="2800" dirty="0">
              <a:latin typeface="Comic Sans MS"/>
              <a:cs typeface="Comic Sans MS"/>
            </a:endParaRPr>
          </a:p>
        </p:txBody>
      </p:sp>
      <p:sp>
        <p:nvSpPr>
          <p:cNvPr id="4" name="Oval 3"/>
          <p:cNvSpPr/>
          <p:nvPr/>
        </p:nvSpPr>
        <p:spPr>
          <a:xfrm>
            <a:off x="4168020" y="5160798"/>
            <a:ext cx="1107130" cy="700045"/>
          </a:xfrm>
          <a:prstGeom prst="ellipse">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flipH="1">
            <a:off x="5275151" y="4863011"/>
            <a:ext cx="2185805" cy="418479"/>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7460956" y="4422134"/>
            <a:ext cx="1414262" cy="1477328"/>
          </a:xfrm>
          <a:prstGeom prst="rect">
            <a:avLst/>
          </a:prstGeom>
          <a:noFill/>
          <a:ln>
            <a:solidFill>
              <a:srgbClr val="FF0000"/>
            </a:solidFill>
          </a:ln>
        </p:spPr>
        <p:txBody>
          <a:bodyPr wrap="square" rtlCol="0">
            <a:spAutoFit/>
          </a:bodyPr>
          <a:lstStyle/>
          <a:p>
            <a:pPr algn="ctr"/>
            <a:r>
              <a:rPr lang="en-US" dirty="0">
                <a:latin typeface="Comic Sans MS"/>
                <a:cs typeface="Comic Sans MS"/>
              </a:rPr>
              <a:t>3 is the mode because it appears the most</a:t>
            </a:r>
          </a:p>
        </p:txBody>
      </p:sp>
    </p:spTree>
    <p:extLst>
      <p:ext uri="{BB962C8B-B14F-4D97-AF65-F5344CB8AC3E}">
        <p14:creationId xmlns:p14="http://schemas.microsoft.com/office/powerpoint/2010/main" val="1298611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18000">
              <a:schemeClr val="bg1">
                <a:alpha val="81000"/>
              </a:schemeClr>
            </a:gs>
            <a:gs pos="100000">
              <a:srgbClr val="875AFF"/>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1913467"/>
          </a:xfrm>
        </p:spPr>
        <p:txBody>
          <a:bodyPr>
            <a:noAutofit/>
          </a:bodyPr>
          <a:lstStyle/>
          <a:p>
            <a:r>
              <a:rPr lang="en-US"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omic Sans MS"/>
                <a:cs typeface="Comic Sans MS"/>
              </a:rPr>
              <a:t>You can have more than one mode</a:t>
            </a:r>
          </a:p>
        </p:txBody>
      </p:sp>
      <p:sp>
        <p:nvSpPr>
          <p:cNvPr id="3" name="Content Placeholder 2"/>
          <p:cNvSpPr>
            <a:spLocks noGrp="1"/>
          </p:cNvSpPr>
          <p:nvPr>
            <p:ph idx="1"/>
          </p:nvPr>
        </p:nvSpPr>
        <p:spPr>
          <a:xfrm>
            <a:off x="0" y="1083733"/>
            <a:ext cx="9144000" cy="5656236"/>
          </a:xfrm>
        </p:spPr>
        <p:txBody>
          <a:bodyPr>
            <a:normAutofit/>
          </a:bodyPr>
          <a:lstStyle/>
          <a:p>
            <a:pPr marL="0" indent="0" algn="ctr">
              <a:buNone/>
            </a:pPr>
            <a:endParaRPr lang="en-US" sz="4000" dirty="0">
              <a:solidFill>
                <a:srgbClr val="FF0000"/>
              </a:solidFill>
              <a:latin typeface="Comic Sans MS"/>
              <a:cs typeface="Comic Sans MS"/>
            </a:endParaRPr>
          </a:p>
          <a:p>
            <a:pPr marL="0" indent="0" algn="ctr">
              <a:buNone/>
            </a:pPr>
            <a:r>
              <a:rPr lang="en-US" sz="2800" dirty="0">
                <a:solidFill>
                  <a:srgbClr val="FF0000"/>
                </a:solidFill>
                <a:latin typeface="Comic Sans MS"/>
                <a:cs typeface="Comic Sans MS"/>
              </a:rPr>
              <a:t>The mode is the most frequent value</a:t>
            </a:r>
            <a:br>
              <a:rPr lang="en-US" sz="2800" dirty="0">
                <a:solidFill>
                  <a:srgbClr val="FF0000"/>
                </a:solidFill>
                <a:latin typeface="Comic Sans MS"/>
                <a:cs typeface="Comic Sans MS"/>
              </a:rPr>
            </a:br>
            <a:r>
              <a:rPr lang="en-US" sz="2400" i="1" dirty="0">
                <a:solidFill>
                  <a:srgbClr val="FF0000"/>
                </a:solidFill>
                <a:latin typeface="Comic Sans MS"/>
                <a:cs typeface="Comic Sans MS"/>
              </a:rPr>
              <a:t>(it appears the most)</a:t>
            </a:r>
          </a:p>
          <a:p>
            <a:pPr marL="0" indent="0" algn="ctr">
              <a:buNone/>
            </a:pPr>
            <a:endParaRPr lang="en-US" sz="3600" dirty="0">
              <a:solidFill>
                <a:srgbClr val="FF0000"/>
              </a:solidFill>
              <a:latin typeface="Comic Sans MS"/>
              <a:cs typeface="Comic Sans MS"/>
            </a:endParaRPr>
          </a:p>
          <a:p>
            <a:pPr marL="0" indent="0" algn="ctr">
              <a:buNone/>
            </a:pPr>
            <a:r>
              <a:rPr lang="en-US" sz="4400" dirty="0">
                <a:latin typeface="Comic Sans MS"/>
                <a:cs typeface="Comic Sans MS"/>
              </a:rPr>
              <a:t>1, 3, 3, 3, 5, 6, 6, 9, 9, 9</a:t>
            </a:r>
          </a:p>
        </p:txBody>
      </p:sp>
      <p:sp>
        <p:nvSpPr>
          <p:cNvPr id="4" name="Oval 3"/>
          <p:cNvSpPr/>
          <p:nvPr/>
        </p:nvSpPr>
        <p:spPr>
          <a:xfrm>
            <a:off x="1814285" y="3365865"/>
            <a:ext cx="2063447" cy="850535"/>
          </a:xfrm>
          <a:prstGeom prst="ellipse">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5827485" y="3365865"/>
            <a:ext cx="2063447" cy="850535"/>
          </a:xfrm>
          <a:prstGeom prst="ellipse">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flipH="1">
            <a:off x="5604933" y="4216400"/>
            <a:ext cx="1315455" cy="12192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3041357" y="4214690"/>
            <a:ext cx="1175043" cy="122091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3041357" y="5508401"/>
            <a:ext cx="3619664" cy="954107"/>
          </a:xfrm>
          <a:prstGeom prst="rect">
            <a:avLst/>
          </a:prstGeom>
          <a:noFill/>
          <a:ln>
            <a:solidFill>
              <a:srgbClr val="FF0000"/>
            </a:solidFill>
          </a:ln>
        </p:spPr>
        <p:txBody>
          <a:bodyPr wrap="square" rtlCol="0">
            <a:spAutoFit/>
          </a:bodyPr>
          <a:lstStyle/>
          <a:p>
            <a:pPr algn="ctr"/>
            <a:r>
              <a:rPr lang="en-US" sz="2800" dirty="0">
                <a:latin typeface="Comic Sans MS"/>
                <a:cs typeface="Comic Sans MS"/>
              </a:rPr>
              <a:t>There are two modes here 3 and 9</a:t>
            </a:r>
          </a:p>
        </p:txBody>
      </p:sp>
    </p:spTree>
    <p:extLst>
      <p:ext uri="{BB962C8B-B14F-4D97-AF65-F5344CB8AC3E}">
        <p14:creationId xmlns:p14="http://schemas.microsoft.com/office/powerpoint/2010/main" val="1298611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24000">
              <a:schemeClr val="bg1"/>
            </a:gs>
            <a:gs pos="100000">
              <a:srgbClr val="B5FFCD"/>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66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omic Sans MS"/>
                <a:cs typeface="Comic Sans MS"/>
              </a:rPr>
              <a:t>The Mode</a:t>
            </a:r>
          </a:p>
        </p:txBody>
      </p:sp>
      <p:sp>
        <p:nvSpPr>
          <p:cNvPr id="3" name="Content Placeholder 2"/>
          <p:cNvSpPr>
            <a:spLocks noGrp="1"/>
          </p:cNvSpPr>
          <p:nvPr>
            <p:ph idx="1"/>
          </p:nvPr>
        </p:nvSpPr>
        <p:spPr>
          <a:xfrm>
            <a:off x="0" y="911688"/>
            <a:ext cx="9144000" cy="5828282"/>
          </a:xfrm>
        </p:spPr>
        <p:txBody>
          <a:bodyPr>
            <a:normAutofit lnSpcReduction="10000"/>
          </a:bodyPr>
          <a:lstStyle/>
          <a:p>
            <a:pPr marL="0" indent="0" algn="ctr">
              <a:buNone/>
            </a:pPr>
            <a:r>
              <a:rPr lang="en-US" sz="2800" dirty="0">
                <a:solidFill>
                  <a:srgbClr val="FF0000"/>
                </a:solidFill>
                <a:latin typeface="Comic Sans MS"/>
                <a:cs typeface="Comic Sans MS"/>
              </a:rPr>
              <a:t>The mode is the most frequent value</a:t>
            </a:r>
            <a:br>
              <a:rPr lang="en-US" sz="2800" dirty="0">
                <a:solidFill>
                  <a:srgbClr val="FF0000"/>
                </a:solidFill>
                <a:latin typeface="Comic Sans MS"/>
                <a:cs typeface="Comic Sans MS"/>
              </a:rPr>
            </a:br>
            <a:r>
              <a:rPr lang="en-US" sz="2400" i="1" dirty="0">
                <a:solidFill>
                  <a:srgbClr val="FF0000"/>
                </a:solidFill>
                <a:latin typeface="Comic Sans MS"/>
                <a:cs typeface="Comic Sans MS"/>
              </a:rPr>
              <a:t>(it appears the most)</a:t>
            </a:r>
          </a:p>
          <a:p>
            <a:pPr marL="0" indent="0" algn="ctr">
              <a:buNone/>
            </a:pPr>
            <a:endParaRPr lang="en-US" sz="2000" dirty="0">
              <a:latin typeface="Comic Sans MS"/>
              <a:cs typeface="Comic Sans MS"/>
            </a:endParaRPr>
          </a:p>
          <a:p>
            <a:pPr marL="0" indent="0" algn="ctr">
              <a:buNone/>
            </a:pPr>
            <a:r>
              <a:rPr lang="en-US" sz="2000" dirty="0">
                <a:latin typeface="Comic Sans MS"/>
                <a:cs typeface="Comic Sans MS"/>
              </a:rPr>
              <a:t>The mode is the value that appears the most</a:t>
            </a:r>
          </a:p>
          <a:p>
            <a:pPr marL="0" indent="0" algn="ctr">
              <a:buNone/>
            </a:pPr>
            <a:r>
              <a:rPr lang="en-US" sz="2000" dirty="0">
                <a:latin typeface="Comic Sans MS"/>
                <a:cs typeface="Comic Sans MS"/>
              </a:rPr>
              <a:t>Work out the mode of these numbers</a:t>
            </a:r>
            <a:br>
              <a:rPr lang="en-US" sz="2000" dirty="0">
                <a:latin typeface="Comic Sans MS"/>
                <a:cs typeface="Comic Sans MS"/>
              </a:rPr>
            </a:br>
            <a:r>
              <a:rPr lang="en-US" sz="2000" dirty="0">
                <a:latin typeface="Comic Sans MS"/>
                <a:cs typeface="Comic Sans MS"/>
              </a:rPr>
              <a:t>*It helps if you order the values from smallest to largest.*</a:t>
            </a:r>
          </a:p>
          <a:p>
            <a:pPr marL="0" indent="0" algn="ctr">
              <a:buNone/>
            </a:pPr>
            <a:endParaRPr lang="en-US" sz="2000" dirty="0">
              <a:latin typeface="Comic Sans MS"/>
              <a:cs typeface="Comic Sans MS"/>
            </a:endParaRPr>
          </a:p>
          <a:p>
            <a:pPr marL="0" indent="0" algn="ctr">
              <a:buNone/>
            </a:pPr>
            <a:r>
              <a:rPr lang="en-US" sz="2800" dirty="0">
                <a:latin typeface="Comic Sans MS"/>
                <a:cs typeface="Comic Sans MS"/>
              </a:rPr>
              <a:t>1, 5, 6, 4, 3, 5, 3, 5, 6, 2, 10</a:t>
            </a:r>
          </a:p>
          <a:p>
            <a:pPr marL="0" indent="0" algn="ctr">
              <a:buNone/>
            </a:pPr>
            <a:endParaRPr lang="en-US" sz="2800" dirty="0">
              <a:latin typeface="Comic Sans MS"/>
              <a:cs typeface="Comic Sans MS"/>
            </a:endParaRPr>
          </a:p>
          <a:p>
            <a:pPr marL="0" indent="0" algn="ctr">
              <a:buNone/>
            </a:pPr>
            <a:r>
              <a:rPr lang="en-US" sz="2400" i="1" dirty="0">
                <a:latin typeface="Comic Sans MS"/>
                <a:cs typeface="Comic Sans MS"/>
              </a:rPr>
              <a:t>(order them from smallest to largest)</a:t>
            </a:r>
          </a:p>
          <a:p>
            <a:pPr marL="0" indent="0" algn="ctr">
              <a:buNone/>
            </a:pPr>
            <a:endParaRPr lang="en-US" sz="2800" dirty="0">
              <a:latin typeface="Comic Sans MS"/>
              <a:cs typeface="Comic Sans MS"/>
            </a:endParaRPr>
          </a:p>
          <a:p>
            <a:pPr marL="0" indent="0" algn="ctr">
              <a:buNone/>
            </a:pPr>
            <a:r>
              <a:rPr lang="en-US" sz="2800" dirty="0">
                <a:latin typeface="Comic Sans MS"/>
                <a:cs typeface="Comic Sans MS"/>
              </a:rPr>
              <a:t>1, 2, 3, 3, 4, 5, 5, 5, 6, 6, 10</a:t>
            </a:r>
          </a:p>
          <a:p>
            <a:pPr marL="0" indent="0" algn="ctr">
              <a:buNone/>
            </a:pPr>
            <a:endParaRPr lang="en-US" sz="2800" dirty="0">
              <a:latin typeface="Comic Sans MS"/>
              <a:cs typeface="Comic Sans MS"/>
            </a:endParaRPr>
          </a:p>
          <a:p>
            <a:pPr marL="0" indent="0" algn="ctr">
              <a:buNone/>
            </a:pPr>
            <a:r>
              <a:rPr lang="en-US" sz="2400" i="1" dirty="0">
                <a:latin typeface="Comic Sans MS"/>
                <a:cs typeface="Comic Sans MS"/>
              </a:rPr>
              <a:t>(Count them to check you have the same amount of numbers)</a:t>
            </a:r>
          </a:p>
          <a:p>
            <a:pPr marL="0" indent="0" algn="ctr">
              <a:buNone/>
            </a:pPr>
            <a:endParaRPr lang="en-US" sz="2800" dirty="0">
              <a:latin typeface="Comic Sans MS"/>
              <a:cs typeface="Comic Sans MS"/>
            </a:endParaRPr>
          </a:p>
        </p:txBody>
      </p:sp>
      <p:sp>
        <p:nvSpPr>
          <p:cNvPr id="4" name="Oval 3"/>
          <p:cNvSpPr/>
          <p:nvPr/>
        </p:nvSpPr>
        <p:spPr>
          <a:xfrm>
            <a:off x="4320420" y="5021744"/>
            <a:ext cx="1107130" cy="700045"/>
          </a:xfrm>
          <a:prstGeom prst="ellipse">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flipH="1">
            <a:off x="5275151" y="4863011"/>
            <a:ext cx="2185805" cy="418479"/>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7460956" y="4422134"/>
            <a:ext cx="1414262" cy="1477328"/>
          </a:xfrm>
          <a:prstGeom prst="rect">
            <a:avLst/>
          </a:prstGeom>
          <a:noFill/>
          <a:ln>
            <a:solidFill>
              <a:srgbClr val="FF0000"/>
            </a:solidFill>
          </a:ln>
        </p:spPr>
        <p:txBody>
          <a:bodyPr wrap="square" rtlCol="0">
            <a:spAutoFit/>
          </a:bodyPr>
          <a:lstStyle/>
          <a:p>
            <a:pPr algn="ctr"/>
            <a:r>
              <a:rPr lang="en-US" dirty="0">
                <a:latin typeface="Comic Sans MS"/>
                <a:cs typeface="Comic Sans MS"/>
              </a:rPr>
              <a:t>5 is the mode because it appears the most</a:t>
            </a:r>
          </a:p>
        </p:txBody>
      </p:sp>
      <p:sp>
        <p:nvSpPr>
          <p:cNvPr id="5" name="Rectangle 4"/>
          <p:cNvSpPr/>
          <p:nvPr/>
        </p:nvSpPr>
        <p:spPr>
          <a:xfrm>
            <a:off x="101019" y="4069345"/>
            <a:ext cx="8918511" cy="267062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809738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26000">
              <a:schemeClr val="bg1"/>
            </a:gs>
            <a:gs pos="100000">
              <a:srgbClr val="E9FF82"/>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9" name="Oval 8"/>
          <p:cNvSpPr/>
          <p:nvPr/>
        </p:nvSpPr>
        <p:spPr>
          <a:xfrm>
            <a:off x="6031394" y="5000274"/>
            <a:ext cx="1107130" cy="700045"/>
          </a:xfrm>
          <a:prstGeom prst="ellipse">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Arrow Connector 9"/>
          <p:cNvCxnSpPr>
            <a:endCxn id="9" idx="7"/>
          </p:cNvCxnSpPr>
          <p:nvPr/>
        </p:nvCxnSpPr>
        <p:spPr>
          <a:xfrm flipH="1">
            <a:off x="6976389" y="4806171"/>
            <a:ext cx="484567" cy="296622"/>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7200" y="0"/>
            <a:ext cx="8229600" cy="1143000"/>
          </a:xfrm>
        </p:spPr>
        <p:txBody>
          <a:bodyPr>
            <a:noAutofit/>
          </a:bodyPr>
          <a:lstStyle/>
          <a:p>
            <a:r>
              <a:rPr lang="en-US" sz="66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omic Sans MS"/>
                <a:cs typeface="Comic Sans MS"/>
              </a:rPr>
              <a:t>The Mode</a:t>
            </a:r>
          </a:p>
        </p:txBody>
      </p:sp>
      <p:sp>
        <p:nvSpPr>
          <p:cNvPr id="3" name="Content Placeholder 2"/>
          <p:cNvSpPr>
            <a:spLocks noGrp="1"/>
          </p:cNvSpPr>
          <p:nvPr>
            <p:ph idx="1"/>
          </p:nvPr>
        </p:nvSpPr>
        <p:spPr>
          <a:xfrm>
            <a:off x="0" y="911688"/>
            <a:ext cx="9144000" cy="5828282"/>
          </a:xfrm>
        </p:spPr>
        <p:txBody>
          <a:bodyPr>
            <a:normAutofit lnSpcReduction="10000"/>
          </a:bodyPr>
          <a:lstStyle/>
          <a:p>
            <a:pPr marL="0" indent="0" algn="ctr">
              <a:buNone/>
            </a:pPr>
            <a:r>
              <a:rPr lang="en-US" sz="2800" dirty="0">
                <a:solidFill>
                  <a:srgbClr val="FF0000"/>
                </a:solidFill>
                <a:latin typeface="Comic Sans MS"/>
                <a:cs typeface="Comic Sans MS"/>
              </a:rPr>
              <a:t>The mode is the most frequent value</a:t>
            </a:r>
            <a:br>
              <a:rPr lang="en-US" sz="2800" dirty="0">
                <a:solidFill>
                  <a:srgbClr val="FF0000"/>
                </a:solidFill>
                <a:latin typeface="Comic Sans MS"/>
                <a:cs typeface="Comic Sans MS"/>
              </a:rPr>
            </a:br>
            <a:r>
              <a:rPr lang="en-US" sz="2400" i="1" dirty="0">
                <a:solidFill>
                  <a:srgbClr val="FF0000"/>
                </a:solidFill>
                <a:latin typeface="Comic Sans MS"/>
                <a:cs typeface="Comic Sans MS"/>
              </a:rPr>
              <a:t>(it appears the most)</a:t>
            </a:r>
          </a:p>
          <a:p>
            <a:pPr marL="0" indent="0" algn="ctr">
              <a:buNone/>
            </a:pPr>
            <a:endParaRPr lang="en-US" sz="2000" dirty="0">
              <a:latin typeface="Comic Sans MS"/>
              <a:cs typeface="Comic Sans MS"/>
            </a:endParaRPr>
          </a:p>
          <a:p>
            <a:pPr marL="0" indent="0" algn="ctr">
              <a:buNone/>
            </a:pPr>
            <a:r>
              <a:rPr lang="en-US" sz="2000" dirty="0">
                <a:latin typeface="Comic Sans MS"/>
                <a:cs typeface="Comic Sans MS"/>
              </a:rPr>
              <a:t>The mode is the value that appears the most</a:t>
            </a:r>
          </a:p>
          <a:p>
            <a:pPr marL="0" indent="0" algn="ctr">
              <a:buNone/>
            </a:pPr>
            <a:r>
              <a:rPr lang="en-US" sz="2000" dirty="0">
                <a:latin typeface="Comic Sans MS"/>
                <a:cs typeface="Comic Sans MS"/>
              </a:rPr>
              <a:t>Work out the mode of these numbers</a:t>
            </a:r>
            <a:br>
              <a:rPr lang="en-US" sz="2000" dirty="0">
                <a:latin typeface="Comic Sans MS"/>
                <a:cs typeface="Comic Sans MS"/>
              </a:rPr>
            </a:br>
            <a:r>
              <a:rPr lang="en-US" sz="2000" dirty="0">
                <a:latin typeface="Comic Sans MS"/>
                <a:cs typeface="Comic Sans MS"/>
              </a:rPr>
              <a:t>*It helps if you order the values from smallest to largest.*</a:t>
            </a:r>
          </a:p>
          <a:p>
            <a:pPr marL="0" indent="0" algn="ctr">
              <a:buNone/>
            </a:pPr>
            <a:endParaRPr lang="en-US" sz="2000" dirty="0">
              <a:latin typeface="Comic Sans MS"/>
              <a:cs typeface="Comic Sans MS"/>
            </a:endParaRPr>
          </a:p>
          <a:p>
            <a:pPr marL="0" indent="0" algn="ctr">
              <a:buNone/>
            </a:pPr>
            <a:r>
              <a:rPr lang="en-US" sz="2800" dirty="0">
                <a:latin typeface="Comic Sans MS"/>
                <a:cs typeface="Comic Sans MS"/>
              </a:rPr>
              <a:t>11, 23, 22, 14, 23, 10, 11, 16, 19</a:t>
            </a:r>
          </a:p>
          <a:p>
            <a:pPr marL="0" indent="0" algn="ctr">
              <a:buNone/>
            </a:pPr>
            <a:endParaRPr lang="en-US" sz="2800" dirty="0">
              <a:latin typeface="Comic Sans MS"/>
              <a:cs typeface="Comic Sans MS"/>
            </a:endParaRPr>
          </a:p>
          <a:p>
            <a:pPr marL="0" indent="0" algn="ctr">
              <a:buNone/>
            </a:pPr>
            <a:r>
              <a:rPr lang="en-US" sz="2400" i="1" dirty="0">
                <a:latin typeface="Comic Sans MS"/>
                <a:cs typeface="Comic Sans MS"/>
              </a:rPr>
              <a:t>(order them from smallest to largest)</a:t>
            </a:r>
          </a:p>
          <a:p>
            <a:pPr marL="0" indent="0" algn="ctr">
              <a:buNone/>
            </a:pPr>
            <a:endParaRPr lang="en-US" sz="2800" dirty="0">
              <a:latin typeface="Comic Sans MS"/>
              <a:cs typeface="Comic Sans MS"/>
            </a:endParaRPr>
          </a:p>
          <a:p>
            <a:pPr marL="0" indent="0" algn="ctr">
              <a:buNone/>
            </a:pPr>
            <a:r>
              <a:rPr lang="en-US" sz="2800" dirty="0">
                <a:latin typeface="Comic Sans MS"/>
                <a:cs typeface="Comic Sans MS"/>
              </a:rPr>
              <a:t>10, 11, 11, 14, 16, 19, 22, 23, 23</a:t>
            </a:r>
          </a:p>
          <a:p>
            <a:pPr marL="0" indent="0" algn="ctr">
              <a:buNone/>
            </a:pPr>
            <a:endParaRPr lang="en-US" sz="2800" dirty="0">
              <a:latin typeface="Comic Sans MS"/>
              <a:cs typeface="Comic Sans MS"/>
            </a:endParaRPr>
          </a:p>
          <a:p>
            <a:pPr marL="0" indent="0" algn="ctr">
              <a:buNone/>
            </a:pPr>
            <a:r>
              <a:rPr lang="en-US" sz="2400" i="1" dirty="0">
                <a:latin typeface="Comic Sans MS"/>
                <a:cs typeface="Comic Sans MS"/>
              </a:rPr>
              <a:t>(Count them to check you have the same amount of numbers)</a:t>
            </a:r>
          </a:p>
          <a:p>
            <a:pPr marL="0" indent="0" algn="ctr">
              <a:buNone/>
            </a:pPr>
            <a:endParaRPr lang="en-US" sz="2800" dirty="0">
              <a:latin typeface="Comic Sans MS"/>
              <a:cs typeface="Comic Sans MS"/>
            </a:endParaRPr>
          </a:p>
        </p:txBody>
      </p:sp>
      <p:sp>
        <p:nvSpPr>
          <p:cNvPr id="4" name="Oval 3"/>
          <p:cNvSpPr/>
          <p:nvPr/>
        </p:nvSpPr>
        <p:spPr>
          <a:xfrm>
            <a:off x="2487651" y="5021744"/>
            <a:ext cx="1107130" cy="700045"/>
          </a:xfrm>
          <a:prstGeom prst="ellipse">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flipH="1">
            <a:off x="3362481" y="4653771"/>
            <a:ext cx="4098476" cy="418479"/>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7460957" y="3790508"/>
            <a:ext cx="1414262" cy="2031325"/>
          </a:xfrm>
          <a:prstGeom prst="rect">
            <a:avLst/>
          </a:prstGeom>
          <a:noFill/>
          <a:ln>
            <a:solidFill>
              <a:srgbClr val="FF0000"/>
            </a:solidFill>
          </a:ln>
        </p:spPr>
        <p:txBody>
          <a:bodyPr wrap="square" rtlCol="0">
            <a:spAutoFit/>
          </a:bodyPr>
          <a:lstStyle/>
          <a:p>
            <a:pPr algn="ctr"/>
            <a:r>
              <a:rPr lang="en-US" dirty="0">
                <a:latin typeface="Comic Sans MS"/>
                <a:cs typeface="Comic Sans MS"/>
              </a:rPr>
              <a:t>11 and 23 are the two modes because they appear the most</a:t>
            </a:r>
          </a:p>
        </p:txBody>
      </p:sp>
      <p:sp>
        <p:nvSpPr>
          <p:cNvPr id="5" name="Rectangle 4"/>
          <p:cNvSpPr/>
          <p:nvPr/>
        </p:nvSpPr>
        <p:spPr>
          <a:xfrm>
            <a:off x="173175" y="3790508"/>
            <a:ext cx="8860787" cy="294946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39278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44000">
              <a:schemeClr val="bg1"/>
            </a:gs>
            <a:gs pos="100000">
              <a:srgbClr val="FFC2CF"/>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66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omic Sans MS"/>
                <a:cs typeface="Comic Sans MS"/>
              </a:rPr>
              <a:t>The Mode</a:t>
            </a:r>
          </a:p>
        </p:txBody>
      </p:sp>
      <p:sp>
        <p:nvSpPr>
          <p:cNvPr id="3" name="Content Placeholder 2"/>
          <p:cNvSpPr>
            <a:spLocks noGrp="1"/>
          </p:cNvSpPr>
          <p:nvPr>
            <p:ph idx="1"/>
          </p:nvPr>
        </p:nvSpPr>
        <p:spPr>
          <a:xfrm>
            <a:off x="0" y="911688"/>
            <a:ext cx="9144000" cy="5841692"/>
          </a:xfrm>
        </p:spPr>
        <p:txBody>
          <a:bodyPr>
            <a:normAutofit lnSpcReduction="10000"/>
          </a:bodyPr>
          <a:lstStyle/>
          <a:p>
            <a:pPr marL="0" indent="0" algn="ctr">
              <a:buNone/>
            </a:pPr>
            <a:r>
              <a:rPr lang="en-US" sz="2800" dirty="0">
                <a:solidFill>
                  <a:srgbClr val="FF0000"/>
                </a:solidFill>
                <a:latin typeface="Comic Sans MS"/>
                <a:cs typeface="Comic Sans MS"/>
              </a:rPr>
              <a:t>The mode is the most frequent value</a:t>
            </a:r>
            <a:br>
              <a:rPr lang="en-US" sz="2800" dirty="0">
                <a:solidFill>
                  <a:srgbClr val="FF0000"/>
                </a:solidFill>
                <a:latin typeface="Comic Sans MS"/>
                <a:cs typeface="Comic Sans MS"/>
              </a:rPr>
            </a:br>
            <a:r>
              <a:rPr lang="en-US" sz="2400" i="1" dirty="0">
                <a:solidFill>
                  <a:srgbClr val="FF0000"/>
                </a:solidFill>
                <a:latin typeface="Comic Sans MS"/>
                <a:cs typeface="Comic Sans MS"/>
              </a:rPr>
              <a:t>(it appears the most)</a:t>
            </a:r>
          </a:p>
          <a:p>
            <a:pPr marL="0" indent="0" algn="ctr">
              <a:buNone/>
            </a:pPr>
            <a:endParaRPr lang="en-US" sz="2000" dirty="0">
              <a:latin typeface="Comic Sans MS"/>
              <a:cs typeface="Comic Sans MS"/>
            </a:endParaRPr>
          </a:p>
          <a:p>
            <a:pPr marL="0" indent="0" algn="ctr">
              <a:buNone/>
            </a:pPr>
            <a:r>
              <a:rPr lang="en-US" sz="2000" dirty="0">
                <a:latin typeface="Comic Sans MS"/>
                <a:cs typeface="Comic Sans MS"/>
              </a:rPr>
              <a:t>The mode is the value that appears the most</a:t>
            </a:r>
          </a:p>
          <a:p>
            <a:pPr marL="0" indent="0" algn="ctr">
              <a:buNone/>
            </a:pPr>
            <a:r>
              <a:rPr lang="en-US" sz="2000" dirty="0">
                <a:latin typeface="Comic Sans MS"/>
                <a:cs typeface="Comic Sans MS"/>
              </a:rPr>
              <a:t>Work out the mode of these numbers</a:t>
            </a:r>
            <a:br>
              <a:rPr lang="en-US" sz="2000" dirty="0">
                <a:latin typeface="Comic Sans MS"/>
                <a:cs typeface="Comic Sans MS"/>
              </a:rPr>
            </a:br>
            <a:r>
              <a:rPr lang="en-US" sz="2000" dirty="0">
                <a:latin typeface="Comic Sans MS"/>
                <a:cs typeface="Comic Sans MS"/>
              </a:rPr>
              <a:t>*It helps if you order the values from smallest to largest.*</a:t>
            </a:r>
          </a:p>
          <a:p>
            <a:pPr marL="0" indent="0" algn="ctr">
              <a:buNone/>
            </a:pPr>
            <a:endParaRPr lang="en-US" sz="2000" dirty="0">
              <a:latin typeface="Comic Sans MS"/>
              <a:cs typeface="Comic Sans MS"/>
            </a:endParaRPr>
          </a:p>
          <a:p>
            <a:pPr marL="0" indent="0" algn="ctr">
              <a:buNone/>
            </a:pPr>
            <a:r>
              <a:rPr lang="en-US" sz="2800" dirty="0">
                <a:latin typeface="Comic Sans MS"/>
                <a:cs typeface="Comic Sans MS"/>
              </a:rPr>
              <a:t>11, 23, 22, 14, 10, 12, 16, 19</a:t>
            </a:r>
          </a:p>
          <a:p>
            <a:pPr marL="0" indent="0" algn="ctr">
              <a:buNone/>
            </a:pPr>
            <a:endParaRPr lang="en-US" sz="2800" dirty="0">
              <a:latin typeface="Comic Sans MS"/>
              <a:cs typeface="Comic Sans MS"/>
            </a:endParaRPr>
          </a:p>
          <a:p>
            <a:pPr marL="0" indent="0" algn="ctr">
              <a:buNone/>
            </a:pPr>
            <a:r>
              <a:rPr lang="en-US" sz="2400" i="1" dirty="0">
                <a:latin typeface="Comic Sans MS"/>
                <a:cs typeface="Comic Sans MS"/>
              </a:rPr>
              <a:t>(order them from smallest to largest)</a:t>
            </a:r>
          </a:p>
          <a:p>
            <a:pPr marL="0" indent="0" algn="ctr">
              <a:buNone/>
            </a:pPr>
            <a:endParaRPr lang="en-US" sz="2800" dirty="0">
              <a:latin typeface="Comic Sans MS"/>
              <a:cs typeface="Comic Sans MS"/>
            </a:endParaRPr>
          </a:p>
          <a:p>
            <a:pPr marL="0" indent="0" algn="ctr">
              <a:buNone/>
            </a:pPr>
            <a:r>
              <a:rPr lang="en-US" sz="2800" dirty="0">
                <a:latin typeface="Comic Sans MS"/>
                <a:cs typeface="Comic Sans MS"/>
              </a:rPr>
              <a:t>10, 11, 12, 14, 16, 19, 22, 23</a:t>
            </a:r>
          </a:p>
          <a:p>
            <a:pPr marL="0" indent="0" algn="ctr">
              <a:buNone/>
            </a:pPr>
            <a:endParaRPr lang="en-US" sz="2800" dirty="0">
              <a:latin typeface="Comic Sans MS"/>
              <a:cs typeface="Comic Sans MS"/>
            </a:endParaRPr>
          </a:p>
          <a:p>
            <a:pPr marL="0" indent="0" algn="ctr">
              <a:buNone/>
            </a:pPr>
            <a:r>
              <a:rPr lang="en-US" sz="2400" i="1" dirty="0">
                <a:latin typeface="Comic Sans MS"/>
                <a:cs typeface="Comic Sans MS"/>
              </a:rPr>
              <a:t>(Count them to check you have the same amount of numbers)</a:t>
            </a:r>
          </a:p>
          <a:p>
            <a:pPr marL="0" indent="0" algn="ctr">
              <a:buNone/>
            </a:pPr>
            <a:endParaRPr lang="en-US" sz="2800" dirty="0">
              <a:latin typeface="Comic Sans MS"/>
              <a:cs typeface="Comic Sans MS"/>
            </a:endParaRPr>
          </a:p>
        </p:txBody>
      </p:sp>
      <p:sp>
        <p:nvSpPr>
          <p:cNvPr id="8" name="TextBox 7"/>
          <p:cNvSpPr txBox="1"/>
          <p:nvPr/>
        </p:nvSpPr>
        <p:spPr>
          <a:xfrm>
            <a:off x="7460957" y="4613035"/>
            <a:ext cx="1414262" cy="1200329"/>
          </a:xfrm>
          <a:prstGeom prst="rect">
            <a:avLst/>
          </a:prstGeom>
          <a:noFill/>
          <a:ln>
            <a:solidFill>
              <a:srgbClr val="FF0000"/>
            </a:solidFill>
          </a:ln>
        </p:spPr>
        <p:txBody>
          <a:bodyPr wrap="square" rtlCol="0">
            <a:spAutoFit/>
          </a:bodyPr>
          <a:lstStyle/>
          <a:p>
            <a:pPr algn="ctr"/>
            <a:r>
              <a:rPr lang="en-US" dirty="0">
                <a:latin typeface="Comic Sans MS"/>
                <a:cs typeface="Comic Sans MS"/>
              </a:rPr>
              <a:t>There is NO mode in this set of data!</a:t>
            </a:r>
          </a:p>
        </p:txBody>
      </p:sp>
      <p:sp>
        <p:nvSpPr>
          <p:cNvPr id="5" name="Rectangle 4"/>
          <p:cNvSpPr/>
          <p:nvPr/>
        </p:nvSpPr>
        <p:spPr>
          <a:xfrm>
            <a:off x="101019" y="3803918"/>
            <a:ext cx="8962489" cy="294946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884953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100000">
              <a:srgbClr val="CDF1FF"/>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Comic Sans MS"/>
                <a:cs typeface="Comic Sans MS"/>
              </a:rPr>
              <a:t>Task 1</a:t>
            </a:r>
          </a:p>
        </p:txBody>
      </p:sp>
      <p:sp>
        <p:nvSpPr>
          <p:cNvPr id="3" name="Content Placeholder 2"/>
          <p:cNvSpPr>
            <a:spLocks noGrp="1"/>
          </p:cNvSpPr>
          <p:nvPr>
            <p:ph idx="1"/>
          </p:nvPr>
        </p:nvSpPr>
        <p:spPr>
          <a:xfrm>
            <a:off x="245331" y="1417638"/>
            <a:ext cx="8745337" cy="5321312"/>
          </a:xfrm>
        </p:spPr>
        <p:txBody>
          <a:bodyPr>
            <a:normAutofit/>
          </a:bodyPr>
          <a:lstStyle/>
          <a:p>
            <a:pPr marL="0" indent="0" algn="ctr">
              <a:buNone/>
            </a:pPr>
            <a:r>
              <a:rPr lang="en-US" sz="2400" i="1" dirty="0">
                <a:solidFill>
                  <a:srgbClr val="0000FF"/>
                </a:solidFill>
                <a:latin typeface="Comic Sans MS"/>
                <a:cs typeface="Comic Sans MS"/>
              </a:rPr>
              <a:t>Write the date, L.O and passage into your maths books…</a:t>
            </a:r>
          </a:p>
          <a:p>
            <a:pPr marL="0" indent="0" algn="r">
              <a:buNone/>
            </a:pPr>
            <a:r>
              <a:rPr lang="en-US" sz="2800" u="sng" dirty="0">
                <a:latin typeface="Comic Sans MS"/>
                <a:cs typeface="Comic Sans MS"/>
              </a:rPr>
              <a:t>20.04.15</a:t>
            </a:r>
          </a:p>
          <a:p>
            <a:pPr marL="0" indent="0" algn="ctr">
              <a:buNone/>
            </a:pPr>
            <a:r>
              <a:rPr lang="en-US" sz="2400" u="sng" dirty="0">
                <a:latin typeface="Comic Sans MS"/>
                <a:cs typeface="Comic Sans MS"/>
              </a:rPr>
              <a:t>L.O: To be able to understand and work out the mode</a:t>
            </a:r>
          </a:p>
          <a:p>
            <a:pPr marL="0" indent="0" algn="ctr">
              <a:buNone/>
            </a:pPr>
            <a:endParaRPr lang="en-US" sz="2400" u="sng" dirty="0">
              <a:latin typeface="Comic Sans MS"/>
              <a:cs typeface="Comic Sans MS"/>
            </a:endParaRPr>
          </a:p>
          <a:p>
            <a:pPr marL="0" indent="0" algn="ctr">
              <a:buNone/>
            </a:pPr>
            <a:r>
              <a:rPr lang="en-US" sz="2400" dirty="0">
                <a:latin typeface="Comic Sans MS"/>
                <a:cs typeface="Comic Sans MS"/>
              </a:rPr>
              <a:t>The mode is the most frequent value. The mode is the value that appears the most and it is possible to have more than one mode.</a:t>
            </a:r>
          </a:p>
          <a:p>
            <a:pPr marL="0" indent="0" algn="ctr">
              <a:buNone/>
            </a:pPr>
            <a:endParaRPr lang="en-US" sz="2400" dirty="0">
              <a:latin typeface="Comic Sans MS"/>
              <a:cs typeface="Comic Sans MS"/>
            </a:endParaRPr>
          </a:p>
          <a:p>
            <a:pPr marL="0" indent="0" algn="ctr">
              <a:buNone/>
            </a:pPr>
            <a:r>
              <a:rPr lang="en-US" sz="2400" u="sng" dirty="0">
                <a:solidFill>
                  <a:srgbClr val="0000FF"/>
                </a:solidFill>
                <a:latin typeface="Comic Sans MS"/>
                <a:cs typeface="Comic Sans MS"/>
              </a:rPr>
              <a:t>Task 1</a:t>
            </a:r>
            <a:br>
              <a:rPr lang="en-US" sz="2400" u="sng" dirty="0">
                <a:solidFill>
                  <a:srgbClr val="0000FF"/>
                </a:solidFill>
                <a:latin typeface="Comic Sans MS"/>
                <a:cs typeface="Comic Sans MS"/>
              </a:rPr>
            </a:br>
            <a:r>
              <a:rPr lang="en-US" sz="2400" dirty="0">
                <a:latin typeface="Comic Sans MS"/>
                <a:cs typeface="Comic Sans MS"/>
              </a:rPr>
              <a:t>Stick in the sheet and work out the mode of each set of values. Remember to write them out in order first to help to locate the mode.</a:t>
            </a:r>
          </a:p>
        </p:txBody>
      </p:sp>
    </p:spTree>
    <p:extLst>
      <p:ext uri="{BB962C8B-B14F-4D97-AF65-F5344CB8AC3E}">
        <p14:creationId xmlns:p14="http://schemas.microsoft.com/office/powerpoint/2010/main" val="13266413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493</TotalTime>
  <Words>812</Words>
  <Application>Microsoft Office PowerPoint</Application>
  <PresentationFormat>On-screen Show (4:3)</PresentationFormat>
  <Paragraphs>243</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Comic Sans MS</vt:lpstr>
      <vt:lpstr>Office Theme</vt:lpstr>
      <vt:lpstr>Handling Data</vt:lpstr>
      <vt:lpstr>The Mode</vt:lpstr>
      <vt:lpstr>The Mode</vt:lpstr>
      <vt:lpstr>The Mode</vt:lpstr>
      <vt:lpstr>You can have more than one mode</vt:lpstr>
      <vt:lpstr>The Mode</vt:lpstr>
      <vt:lpstr>The Mode</vt:lpstr>
      <vt:lpstr>The Mode</vt:lpstr>
      <vt:lpstr>Task 1</vt:lpstr>
      <vt:lpstr>The Median</vt:lpstr>
      <vt:lpstr>The Median</vt:lpstr>
      <vt:lpstr>The Median</vt:lpstr>
      <vt:lpstr>The Median</vt:lpstr>
      <vt:lpstr>The Median</vt:lpstr>
      <vt:lpstr>The Median</vt:lpstr>
      <vt:lpstr>Task 2</vt:lpstr>
      <vt:lpstr>The Range</vt:lpstr>
      <vt:lpstr>The Range</vt:lpstr>
      <vt:lpstr>The Range</vt:lpstr>
      <vt:lpstr>The Range</vt:lpstr>
      <vt:lpstr>The Range</vt:lpstr>
      <vt:lpstr>The Mean</vt:lpstr>
      <vt:lpstr>The Mean</vt:lpstr>
      <vt:lpstr>The Mean</vt:lpstr>
      <vt:lpstr>The Mean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Handling Data</dc:title>
  <dc:creator>Jodie Clayton</dc:creator>
  <cp:lastModifiedBy>John Sandford</cp:lastModifiedBy>
  <cp:revision>18</cp:revision>
  <dcterms:created xsi:type="dcterms:W3CDTF">2015-04-19T15:18:53Z</dcterms:created>
  <dcterms:modified xsi:type="dcterms:W3CDTF">2020-04-17T08:57:29Z</dcterms:modified>
</cp:coreProperties>
</file>