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1" r:id="rId4"/>
    <p:sldId id="277" r:id="rId5"/>
    <p:sldId id="262" r:id="rId6"/>
    <p:sldId id="263" r:id="rId7"/>
    <p:sldId id="264" r:id="rId8"/>
    <p:sldId id="265" r:id="rId9"/>
    <p:sldId id="266" r:id="rId10"/>
    <p:sldId id="267" r:id="rId11"/>
    <p:sldId id="258" r:id="rId12"/>
    <p:sldId id="260" r:id="rId13"/>
    <p:sldId id="257" r:id="rId14"/>
    <p:sldId id="268" r:id="rId15"/>
    <p:sldId id="269" r:id="rId16"/>
    <p:sldId id="270" r:id="rId17"/>
    <p:sldId id="271" r:id="rId18"/>
    <p:sldId id="272" r:id="rId19"/>
    <p:sldId id="273" r:id="rId20"/>
    <p:sldId id="274" r:id="rId21"/>
    <p:sldId id="275" r:id="rId22"/>
    <p:sldId id="276"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660"/>
  </p:normalViewPr>
  <p:slideViewPr>
    <p:cSldViewPr snapToGrid="0">
      <p:cViewPr varScale="1">
        <p:scale>
          <a:sx n="73" d="100"/>
          <a:sy n="73" d="100"/>
        </p:scale>
        <p:origin x="6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5/4/2020</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5/4/2020</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5/4/2020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5/4/2020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5/4/2020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5/4/2020</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5/4/2020</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5/4/2020</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45465" y="5937160"/>
            <a:ext cx="9800822" cy="646331"/>
          </a:xfrm>
          <a:prstGeom prst="rect">
            <a:avLst/>
          </a:prstGeom>
          <a:noFill/>
        </p:spPr>
        <p:txBody>
          <a:bodyPr wrap="square" rtlCol="0">
            <a:spAutoFit/>
          </a:bodyPr>
          <a:lstStyle/>
          <a:p>
            <a:r>
              <a:rPr lang="en-GB" sz="3600" dirty="0" smtClean="0">
                <a:latin typeface="Segoe Script" panose="030B0504020000000003" pitchFamily="66" charset="0"/>
              </a:rPr>
              <a:t>WALT: Develop our understanding of…</a:t>
            </a:r>
            <a:endParaRPr lang="en-GB" sz="3600" dirty="0">
              <a:latin typeface="Segoe Script" panose="030B0504020000000003" pitchFamily="66" charset="0"/>
            </a:endParaRPr>
          </a:p>
        </p:txBody>
      </p:sp>
      <p:sp>
        <p:nvSpPr>
          <p:cNvPr id="6" name="TextBox 5"/>
          <p:cNvSpPr txBox="1"/>
          <p:nvPr/>
        </p:nvSpPr>
        <p:spPr>
          <a:xfrm>
            <a:off x="2498405" y="1374419"/>
            <a:ext cx="7715713" cy="3631763"/>
          </a:xfrm>
          <a:prstGeom prst="rect">
            <a:avLst/>
          </a:prstGeom>
          <a:noFill/>
        </p:spPr>
        <p:txBody>
          <a:bodyPr wrap="square" rtlCol="0">
            <a:spAutoFit/>
          </a:bodyPr>
          <a:lstStyle/>
          <a:p>
            <a:pPr algn="ctr"/>
            <a:r>
              <a:rPr lang="en-GB" sz="11500" b="1" dirty="0" smtClean="0">
                <a:latin typeface="Britannic Bold" panose="020B0903060703020204" pitchFamily="34" charset="0"/>
              </a:rPr>
              <a:t>The </a:t>
            </a:r>
          </a:p>
          <a:p>
            <a:pPr algn="ctr"/>
            <a:r>
              <a:rPr lang="en-GB" sz="11500" b="1" dirty="0" smtClean="0">
                <a:latin typeface="Britannic Bold" panose="020B0903060703020204" pitchFamily="34" charset="0"/>
              </a:rPr>
              <a:t>Apostrophe</a:t>
            </a:r>
            <a:endParaRPr lang="en-GB" sz="11500" b="1" dirty="0">
              <a:latin typeface="Britannic Bold" panose="020B0903060703020204" pitchFamily="34" charset="0"/>
            </a:endParaRPr>
          </a:p>
        </p:txBody>
      </p:sp>
      <p:sp>
        <p:nvSpPr>
          <p:cNvPr id="7" name="7-Point Star 6"/>
          <p:cNvSpPr/>
          <p:nvPr/>
        </p:nvSpPr>
        <p:spPr>
          <a:xfrm>
            <a:off x="656823" y="90075"/>
            <a:ext cx="2833352" cy="2665927"/>
          </a:xfrm>
          <a:prstGeom prst="star7">
            <a:avLst>
              <a:gd name="adj" fmla="val 42407"/>
              <a:gd name="hf" fmla="val 102572"/>
              <a:gd name="vf" fmla="val 10521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7-Point Star 7"/>
          <p:cNvSpPr/>
          <p:nvPr/>
        </p:nvSpPr>
        <p:spPr>
          <a:xfrm>
            <a:off x="9128975" y="90074"/>
            <a:ext cx="2833352" cy="2665927"/>
          </a:xfrm>
          <a:prstGeom prst="star7">
            <a:avLst>
              <a:gd name="adj" fmla="val 42407"/>
              <a:gd name="hf" fmla="val 102572"/>
              <a:gd name="vf" fmla="val 10521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563451" y="651144"/>
            <a:ext cx="3020096" cy="1323439"/>
          </a:xfrm>
          <a:prstGeom prst="rect">
            <a:avLst/>
          </a:prstGeom>
          <a:noFill/>
        </p:spPr>
        <p:txBody>
          <a:bodyPr wrap="square" rtlCol="0">
            <a:spAutoFit/>
          </a:bodyPr>
          <a:lstStyle/>
          <a:p>
            <a:pPr algn="ctr"/>
            <a:r>
              <a:rPr lang="en-GB" sz="4000" dirty="0" smtClean="0">
                <a:solidFill>
                  <a:schemeClr val="bg1"/>
                </a:solidFill>
                <a:latin typeface="Segoe Script" panose="030B0504020000000003" pitchFamily="66" charset="0"/>
              </a:rPr>
              <a:t>For possession</a:t>
            </a:r>
            <a:endParaRPr lang="en-GB" sz="4000" dirty="0">
              <a:solidFill>
                <a:schemeClr val="bg1"/>
              </a:solidFill>
              <a:latin typeface="Segoe Script" panose="030B0504020000000003" pitchFamily="66" charset="0"/>
            </a:endParaRPr>
          </a:p>
        </p:txBody>
      </p:sp>
      <p:sp>
        <p:nvSpPr>
          <p:cNvPr id="10" name="TextBox 9"/>
          <p:cNvSpPr txBox="1"/>
          <p:nvPr/>
        </p:nvSpPr>
        <p:spPr>
          <a:xfrm>
            <a:off x="9128975" y="651144"/>
            <a:ext cx="2749640" cy="1446550"/>
          </a:xfrm>
          <a:prstGeom prst="rect">
            <a:avLst/>
          </a:prstGeom>
          <a:noFill/>
        </p:spPr>
        <p:txBody>
          <a:bodyPr wrap="square" rtlCol="0">
            <a:spAutoFit/>
          </a:bodyPr>
          <a:lstStyle/>
          <a:p>
            <a:pPr algn="ctr"/>
            <a:r>
              <a:rPr lang="en-GB" sz="4400" dirty="0" smtClean="0">
                <a:solidFill>
                  <a:schemeClr val="bg1"/>
                </a:solidFill>
                <a:latin typeface="Segoe Script" panose="030B0504020000000003" pitchFamily="66" charset="0"/>
              </a:rPr>
              <a:t>For </a:t>
            </a:r>
          </a:p>
          <a:p>
            <a:pPr algn="ctr"/>
            <a:r>
              <a:rPr lang="en-GB" sz="4400" dirty="0" smtClean="0">
                <a:solidFill>
                  <a:schemeClr val="bg1"/>
                </a:solidFill>
                <a:latin typeface="Segoe Script" panose="030B0504020000000003" pitchFamily="66" charset="0"/>
              </a:rPr>
              <a:t>its v it’s</a:t>
            </a:r>
            <a:endParaRPr lang="en-GB" sz="4400" dirty="0">
              <a:solidFill>
                <a:schemeClr val="bg1"/>
              </a:solidFill>
              <a:latin typeface="Segoe Script" panose="030B0504020000000003" pitchFamily="66" charset="0"/>
            </a:endParaRPr>
          </a:p>
        </p:txBody>
      </p:sp>
    </p:spTree>
    <p:extLst>
      <p:ext uri="{BB962C8B-B14F-4D97-AF65-F5344CB8AC3E}">
        <p14:creationId xmlns:p14="http://schemas.microsoft.com/office/powerpoint/2010/main" val="830314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par>
                                <p:cTn id="16" presetID="47"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anim calcmode="lin" valueType="num">
                                      <p:cBhvr>
                                        <p:cTn id="19" dur="1000" fill="hold"/>
                                        <p:tgtEl>
                                          <p:spTgt spid="9"/>
                                        </p:tgtEl>
                                        <p:attrNameLst>
                                          <p:attrName>ppt_x</p:attrName>
                                        </p:attrNameLst>
                                      </p:cBhvr>
                                      <p:tavLst>
                                        <p:tav tm="0">
                                          <p:val>
                                            <p:strVal val="#ppt_x"/>
                                          </p:val>
                                        </p:tav>
                                        <p:tav tm="100000">
                                          <p:val>
                                            <p:strVal val="#ppt_x"/>
                                          </p:val>
                                        </p:tav>
                                      </p:tavLst>
                                    </p:anim>
                                    <p:anim calcmode="lin" valueType="num">
                                      <p:cBhvr>
                                        <p:cTn id="2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par>
                                <p:cTn id="28" presetID="47"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1000"/>
                                        <p:tgtEl>
                                          <p:spTgt spid="10"/>
                                        </p:tgtEl>
                                      </p:cBhvr>
                                    </p:animEffect>
                                    <p:anim calcmode="lin" valueType="num">
                                      <p:cBhvr>
                                        <p:cTn id="31" dur="1000" fill="hold"/>
                                        <p:tgtEl>
                                          <p:spTgt spid="10"/>
                                        </p:tgtEl>
                                        <p:attrNameLst>
                                          <p:attrName>ppt_x</p:attrName>
                                        </p:attrNameLst>
                                      </p:cBhvr>
                                      <p:tavLst>
                                        <p:tav tm="0">
                                          <p:val>
                                            <p:strVal val="#ppt_x"/>
                                          </p:val>
                                        </p:tav>
                                        <p:tav tm="100000">
                                          <p:val>
                                            <p:strVal val="#ppt_x"/>
                                          </p:val>
                                        </p:tav>
                                      </p:tavLst>
                                    </p:anim>
                                    <p:anim calcmode="lin" valueType="num">
                                      <p:cBhvr>
                                        <p:cTn id="3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1"/>
          <p:cNvSpPr/>
          <p:nvPr/>
        </p:nvSpPr>
        <p:spPr>
          <a:xfrm>
            <a:off x="1596981" y="231820"/>
            <a:ext cx="3657600" cy="1996226"/>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loud 2"/>
          <p:cNvSpPr/>
          <p:nvPr/>
        </p:nvSpPr>
        <p:spPr>
          <a:xfrm>
            <a:off x="7055476" y="231820"/>
            <a:ext cx="3657600" cy="1996226"/>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717443" y="399244"/>
            <a:ext cx="1687132" cy="1446550"/>
          </a:xfrm>
          <a:prstGeom prst="rect">
            <a:avLst/>
          </a:prstGeom>
          <a:noFill/>
        </p:spPr>
        <p:txBody>
          <a:bodyPr wrap="square" rtlCol="0">
            <a:spAutoFit/>
          </a:bodyPr>
          <a:lstStyle/>
          <a:p>
            <a:pPr algn="ctr"/>
            <a:r>
              <a:rPr lang="en-GB" sz="8800" b="1" dirty="0" smtClean="0">
                <a:latin typeface="Century Gothic" panose="020B0502020202020204" pitchFamily="34" charset="0"/>
              </a:rPr>
              <a:t>its</a:t>
            </a:r>
            <a:endParaRPr lang="en-GB" sz="8800" b="1" dirty="0">
              <a:latin typeface="Century Gothic" panose="020B0502020202020204" pitchFamily="34" charset="0"/>
            </a:endParaRPr>
          </a:p>
        </p:txBody>
      </p:sp>
      <p:sp>
        <p:nvSpPr>
          <p:cNvPr id="5" name="TextBox 4"/>
          <p:cNvSpPr txBox="1"/>
          <p:nvPr/>
        </p:nvSpPr>
        <p:spPr>
          <a:xfrm>
            <a:off x="8040710" y="399244"/>
            <a:ext cx="1687132" cy="1446550"/>
          </a:xfrm>
          <a:prstGeom prst="rect">
            <a:avLst/>
          </a:prstGeom>
          <a:noFill/>
        </p:spPr>
        <p:txBody>
          <a:bodyPr wrap="square" rtlCol="0">
            <a:spAutoFit/>
          </a:bodyPr>
          <a:lstStyle/>
          <a:p>
            <a:pPr algn="ctr"/>
            <a:r>
              <a:rPr lang="en-GB" sz="8800" b="1" dirty="0">
                <a:latin typeface="Century Gothic" panose="020B0502020202020204" pitchFamily="34" charset="0"/>
              </a:rPr>
              <a:t>i</a:t>
            </a:r>
            <a:r>
              <a:rPr lang="en-GB" sz="8800" b="1" dirty="0" smtClean="0">
                <a:latin typeface="Century Gothic" panose="020B0502020202020204" pitchFamily="34" charset="0"/>
              </a:rPr>
              <a:t>t’s</a:t>
            </a:r>
            <a:endParaRPr lang="en-GB" sz="8800" b="1" dirty="0">
              <a:latin typeface="Century Gothic" panose="020B0502020202020204" pitchFamily="34" charset="0"/>
            </a:endParaRPr>
          </a:p>
        </p:txBody>
      </p:sp>
      <p:sp>
        <p:nvSpPr>
          <p:cNvPr id="6" name="TextBox 5"/>
          <p:cNvSpPr txBox="1"/>
          <p:nvPr/>
        </p:nvSpPr>
        <p:spPr>
          <a:xfrm>
            <a:off x="3787463" y="2182495"/>
            <a:ext cx="6310647" cy="523220"/>
          </a:xfrm>
          <a:prstGeom prst="rect">
            <a:avLst/>
          </a:prstGeom>
          <a:noFill/>
        </p:spPr>
        <p:txBody>
          <a:bodyPr wrap="square" rtlCol="0">
            <a:spAutoFit/>
          </a:bodyPr>
          <a:lstStyle/>
          <a:p>
            <a:r>
              <a:rPr lang="en-GB" sz="2800" b="1" dirty="0" smtClean="0">
                <a:solidFill>
                  <a:schemeClr val="tx1">
                    <a:lumMod val="65000"/>
                    <a:lumOff val="35000"/>
                  </a:schemeClr>
                </a:solidFill>
              </a:rPr>
              <a:t>The rule for its or it’s is simple… </a:t>
            </a:r>
            <a:endParaRPr lang="en-GB" sz="2800" b="1" dirty="0">
              <a:solidFill>
                <a:schemeClr val="tx1">
                  <a:lumMod val="65000"/>
                  <a:lumOff val="35000"/>
                </a:schemeClr>
              </a:solidFill>
            </a:endParaRPr>
          </a:p>
        </p:txBody>
      </p:sp>
      <p:sp>
        <p:nvSpPr>
          <p:cNvPr id="7" name="TextBox 6"/>
          <p:cNvSpPr txBox="1"/>
          <p:nvPr/>
        </p:nvSpPr>
        <p:spPr>
          <a:xfrm>
            <a:off x="5765443" y="892904"/>
            <a:ext cx="1313644" cy="1015663"/>
          </a:xfrm>
          <a:prstGeom prst="rect">
            <a:avLst/>
          </a:prstGeom>
          <a:noFill/>
        </p:spPr>
        <p:txBody>
          <a:bodyPr wrap="square" rtlCol="0">
            <a:spAutoFit/>
          </a:bodyPr>
          <a:lstStyle/>
          <a:p>
            <a:r>
              <a:rPr lang="en-GB" sz="6000" dirty="0" smtClean="0">
                <a:latin typeface="Britannic Bold" panose="020B0903060703020204" pitchFamily="34" charset="0"/>
              </a:rPr>
              <a:t>vs</a:t>
            </a:r>
            <a:endParaRPr lang="en-GB" sz="6000" dirty="0">
              <a:latin typeface="Britannic Bold" panose="020B0903060703020204" pitchFamily="34" charset="0"/>
            </a:endParaRPr>
          </a:p>
        </p:txBody>
      </p:sp>
      <p:sp>
        <p:nvSpPr>
          <p:cNvPr id="8" name="Curved Up Arrow 7"/>
          <p:cNvSpPr/>
          <p:nvPr/>
        </p:nvSpPr>
        <p:spPr>
          <a:xfrm rot="14438885" flipH="1">
            <a:off x="9797413" y="1547247"/>
            <a:ext cx="2026337" cy="897406"/>
          </a:xfrm>
          <a:prstGeom prst="curvedUpArrow">
            <a:avLst>
              <a:gd name="adj1" fmla="val 25847"/>
              <a:gd name="adj2" fmla="val 50000"/>
              <a:gd name="adj3" fmla="val 2688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Curved Up Arrow 8"/>
          <p:cNvSpPr/>
          <p:nvPr/>
        </p:nvSpPr>
        <p:spPr>
          <a:xfrm rot="17713586" flipH="1" flipV="1">
            <a:off x="660330" y="1601477"/>
            <a:ext cx="2026337" cy="814721"/>
          </a:xfrm>
          <a:prstGeom prst="curvedUpArrow">
            <a:avLst>
              <a:gd name="adj1" fmla="val 25847"/>
              <a:gd name="adj2" fmla="val 50000"/>
              <a:gd name="adj3" fmla="val 2688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TextBox 9"/>
          <p:cNvSpPr txBox="1"/>
          <p:nvPr/>
        </p:nvSpPr>
        <p:spPr>
          <a:xfrm>
            <a:off x="1293950" y="2705715"/>
            <a:ext cx="2846986" cy="1754326"/>
          </a:xfrm>
          <a:prstGeom prst="rect">
            <a:avLst/>
          </a:prstGeom>
          <a:noFill/>
        </p:spPr>
        <p:txBody>
          <a:bodyPr wrap="square" rtlCol="0">
            <a:spAutoFit/>
          </a:bodyPr>
          <a:lstStyle/>
          <a:p>
            <a:pPr algn="ctr"/>
            <a:r>
              <a:rPr lang="en-GB" sz="3600" dirty="0" smtClean="0">
                <a:latin typeface="Britannic Bold" panose="020B0903060703020204" pitchFamily="34" charset="0"/>
              </a:rPr>
              <a:t>Something belonging to it</a:t>
            </a:r>
            <a:endParaRPr lang="en-GB" sz="3600" dirty="0">
              <a:latin typeface="Britannic Bold" panose="020B0903060703020204" pitchFamily="34" charset="0"/>
            </a:endParaRPr>
          </a:p>
        </p:txBody>
      </p:sp>
      <p:sp>
        <p:nvSpPr>
          <p:cNvPr id="11" name="TextBox 10"/>
          <p:cNvSpPr txBox="1"/>
          <p:nvPr/>
        </p:nvSpPr>
        <p:spPr>
          <a:xfrm>
            <a:off x="8304349" y="2558534"/>
            <a:ext cx="2846986" cy="1754326"/>
          </a:xfrm>
          <a:prstGeom prst="rect">
            <a:avLst/>
          </a:prstGeom>
          <a:noFill/>
        </p:spPr>
        <p:txBody>
          <a:bodyPr wrap="square" rtlCol="0">
            <a:spAutoFit/>
          </a:bodyPr>
          <a:lstStyle/>
          <a:p>
            <a:pPr algn="ctr"/>
            <a:r>
              <a:rPr lang="en-GB" sz="3600" dirty="0" smtClean="0">
                <a:latin typeface="Britannic Bold" panose="020B0903060703020204" pitchFamily="34" charset="0"/>
              </a:rPr>
              <a:t>Shortened version of </a:t>
            </a:r>
            <a:r>
              <a:rPr lang="en-GB" sz="3600" u="sng" dirty="0" smtClean="0">
                <a:latin typeface="Britannic Bold" panose="020B0903060703020204" pitchFamily="34" charset="0"/>
              </a:rPr>
              <a:t>it is </a:t>
            </a:r>
            <a:r>
              <a:rPr lang="en-GB" sz="3600" dirty="0" smtClean="0">
                <a:latin typeface="Britannic Bold" panose="020B0903060703020204" pitchFamily="34" charset="0"/>
              </a:rPr>
              <a:t>or </a:t>
            </a:r>
            <a:r>
              <a:rPr lang="en-GB" sz="3600" u="sng" dirty="0" smtClean="0">
                <a:latin typeface="Britannic Bold" panose="020B0903060703020204" pitchFamily="34" charset="0"/>
              </a:rPr>
              <a:t>it has</a:t>
            </a:r>
            <a:endParaRPr lang="en-GB" sz="3600" u="sng" dirty="0">
              <a:latin typeface="Britannic Bold" panose="020B0903060703020204" pitchFamily="34" charset="0"/>
            </a:endParaRPr>
          </a:p>
        </p:txBody>
      </p:sp>
      <p:sp>
        <p:nvSpPr>
          <p:cNvPr id="12" name="TextBox 11"/>
          <p:cNvSpPr txBox="1"/>
          <p:nvPr/>
        </p:nvSpPr>
        <p:spPr>
          <a:xfrm>
            <a:off x="1932744" y="5268185"/>
            <a:ext cx="8877837" cy="707886"/>
          </a:xfrm>
          <a:prstGeom prst="rect">
            <a:avLst/>
          </a:prstGeom>
          <a:noFill/>
        </p:spPr>
        <p:txBody>
          <a:bodyPr wrap="square" rtlCol="0">
            <a:spAutoFit/>
          </a:bodyPr>
          <a:lstStyle/>
          <a:p>
            <a:pPr algn="ctr"/>
            <a:r>
              <a:rPr lang="en-GB" sz="4000" b="1" dirty="0" smtClean="0">
                <a:solidFill>
                  <a:schemeClr val="tx1">
                    <a:lumMod val="65000"/>
                    <a:lumOff val="35000"/>
                  </a:schemeClr>
                </a:solidFill>
              </a:rPr>
              <a:t>I tried but </a:t>
            </a:r>
            <a:r>
              <a:rPr lang="en-GB" sz="4000" b="1" u="sng" dirty="0" smtClean="0">
                <a:solidFill>
                  <a:schemeClr val="tx1">
                    <a:lumMod val="65000"/>
                    <a:lumOff val="35000"/>
                  </a:schemeClr>
                </a:solidFill>
              </a:rPr>
              <a:t>it’s</a:t>
            </a:r>
            <a:r>
              <a:rPr lang="en-GB" sz="4000" b="1" dirty="0" smtClean="0">
                <a:solidFill>
                  <a:schemeClr val="tx1">
                    <a:lumMod val="65000"/>
                    <a:lumOff val="35000"/>
                  </a:schemeClr>
                </a:solidFill>
              </a:rPr>
              <a:t> just too difficult.</a:t>
            </a:r>
            <a:endParaRPr lang="en-GB" sz="4000" b="1" u="sng" dirty="0">
              <a:solidFill>
                <a:schemeClr val="tx1">
                  <a:lumMod val="65000"/>
                  <a:lumOff val="35000"/>
                </a:schemeClr>
              </a:solidFill>
            </a:endParaRPr>
          </a:p>
        </p:txBody>
      </p:sp>
      <p:sp>
        <p:nvSpPr>
          <p:cNvPr id="13" name="TextBox 12"/>
          <p:cNvSpPr txBox="1"/>
          <p:nvPr/>
        </p:nvSpPr>
        <p:spPr>
          <a:xfrm>
            <a:off x="2198308" y="4564542"/>
            <a:ext cx="10380372" cy="830997"/>
          </a:xfrm>
          <a:prstGeom prst="rect">
            <a:avLst/>
          </a:prstGeom>
          <a:noFill/>
        </p:spPr>
        <p:txBody>
          <a:bodyPr wrap="square" rtlCol="0">
            <a:spAutoFit/>
          </a:bodyPr>
          <a:lstStyle/>
          <a:p>
            <a:r>
              <a:rPr lang="en-GB" sz="4800" dirty="0" smtClean="0">
                <a:latin typeface="Britannic Bold" panose="020B0903060703020204" pitchFamily="34" charset="0"/>
              </a:rPr>
              <a:t>Apostrophe or no apostrophe…</a:t>
            </a:r>
            <a:endParaRPr lang="en-GB" sz="4800" dirty="0">
              <a:latin typeface="Britannic Bold" panose="020B0903060703020204" pitchFamily="34" charset="0"/>
            </a:endParaRPr>
          </a:p>
        </p:txBody>
      </p:sp>
      <p:sp>
        <p:nvSpPr>
          <p:cNvPr id="14" name="TextBox 13"/>
          <p:cNvSpPr txBox="1"/>
          <p:nvPr/>
        </p:nvSpPr>
        <p:spPr>
          <a:xfrm>
            <a:off x="4290837" y="5873202"/>
            <a:ext cx="10380372" cy="1015663"/>
          </a:xfrm>
          <a:prstGeom prst="rect">
            <a:avLst/>
          </a:prstGeom>
          <a:noFill/>
        </p:spPr>
        <p:txBody>
          <a:bodyPr wrap="square" rtlCol="0">
            <a:spAutoFit/>
          </a:bodyPr>
          <a:lstStyle/>
          <a:p>
            <a:r>
              <a:rPr lang="en-GB" sz="6000" dirty="0" smtClean="0">
                <a:latin typeface="Britannic Bold" panose="020B0903060703020204" pitchFamily="34" charset="0"/>
              </a:rPr>
              <a:t>apostrophe</a:t>
            </a:r>
            <a:endParaRPr lang="en-GB" sz="6000" dirty="0">
              <a:latin typeface="Britannic Bold" panose="020B0903060703020204" pitchFamily="34" charset="0"/>
            </a:endParaRPr>
          </a:p>
        </p:txBody>
      </p:sp>
    </p:spTree>
    <p:extLst>
      <p:ext uri="{BB962C8B-B14F-4D97-AF65-F5344CB8AC3E}">
        <p14:creationId xmlns:p14="http://schemas.microsoft.com/office/powerpoint/2010/main" val="2572588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14"/>
                                        </p:tgtEl>
                                        <p:attrNameLst>
                                          <p:attrName>ppt_x</p:attrName>
                                        </p:attrNameLst>
                                      </p:cBhvr>
                                      <p:tavLst>
                                        <p:tav tm="0">
                                          <p:val>
                                            <p:strVal val="ppt_x"/>
                                          </p:val>
                                        </p:tav>
                                        <p:tav tm="100000">
                                          <p:val>
                                            <p:strVal val="ppt_x"/>
                                          </p:val>
                                        </p:tav>
                                      </p:tavLst>
                                    </p:anim>
                                    <p:anim calcmode="lin" valueType="num">
                                      <p:cBhvr additive="base">
                                        <p:cTn id="7" dur="500"/>
                                        <p:tgtEl>
                                          <p:spTgt spid="14"/>
                                        </p:tgtEl>
                                        <p:attrNameLst>
                                          <p:attrName>ppt_y</p:attrName>
                                        </p:attrNameLst>
                                      </p:cBhvr>
                                      <p:tavLst>
                                        <p:tav tm="0">
                                          <p:val>
                                            <p:strVal val="ppt_y"/>
                                          </p:val>
                                        </p:tav>
                                        <p:tav tm="100000">
                                          <p:val>
                                            <p:strVal val="1+ppt_h/2"/>
                                          </p:val>
                                        </p:tav>
                                      </p:tavLst>
                                    </p:anim>
                                    <p:set>
                                      <p:cBhvr>
                                        <p:cTn id="8"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5921" y="296214"/>
            <a:ext cx="9440214" cy="1015663"/>
          </a:xfrm>
          <a:prstGeom prst="rect">
            <a:avLst/>
          </a:prstGeom>
          <a:noFill/>
        </p:spPr>
        <p:txBody>
          <a:bodyPr wrap="square" rtlCol="0">
            <a:spAutoFit/>
          </a:bodyPr>
          <a:lstStyle/>
          <a:p>
            <a:pPr algn="ctr"/>
            <a:r>
              <a:rPr lang="en-GB" sz="6000" dirty="0" smtClean="0">
                <a:latin typeface="Britannic Bold" panose="020B0903060703020204" pitchFamily="34" charset="0"/>
              </a:rPr>
              <a:t>Apostrophe for Possession</a:t>
            </a:r>
            <a:endParaRPr lang="en-GB" sz="6000" dirty="0">
              <a:latin typeface="Britannic Bold" panose="020B0903060703020204" pitchFamily="34" charset="0"/>
            </a:endParaRPr>
          </a:p>
        </p:txBody>
      </p:sp>
      <p:sp>
        <p:nvSpPr>
          <p:cNvPr id="4" name="Cloud 3"/>
          <p:cNvSpPr/>
          <p:nvPr/>
        </p:nvSpPr>
        <p:spPr>
          <a:xfrm>
            <a:off x="1609859" y="1764406"/>
            <a:ext cx="3657600" cy="1996226"/>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loud 4"/>
          <p:cNvSpPr/>
          <p:nvPr/>
        </p:nvSpPr>
        <p:spPr>
          <a:xfrm>
            <a:off x="7235780" y="1764406"/>
            <a:ext cx="3657600" cy="1996226"/>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144332" y="1977689"/>
            <a:ext cx="2588654" cy="1569660"/>
          </a:xfrm>
          <a:prstGeom prst="rect">
            <a:avLst/>
          </a:prstGeom>
          <a:noFill/>
        </p:spPr>
        <p:txBody>
          <a:bodyPr wrap="square" rtlCol="0">
            <a:spAutoFit/>
          </a:bodyPr>
          <a:lstStyle/>
          <a:p>
            <a:pPr algn="ctr"/>
            <a:r>
              <a:rPr lang="en-GB" sz="3200" dirty="0" smtClean="0">
                <a:latin typeface="Segoe Script" panose="030B0504020000000003" pitchFamily="66" charset="0"/>
              </a:rPr>
              <a:t>One (singular) owner</a:t>
            </a:r>
            <a:endParaRPr lang="en-GB" sz="3200" dirty="0">
              <a:latin typeface="Segoe Script" panose="030B0504020000000003" pitchFamily="66" charset="0"/>
            </a:endParaRPr>
          </a:p>
        </p:txBody>
      </p:sp>
      <p:sp>
        <p:nvSpPr>
          <p:cNvPr id="7" name="TextBox 6"/>
          <p:cNvSpPr txBox="1"/>
          <p:nvPr/>
        </p:nvSpPr>
        <p:spPr>
          <a:xfrm>
            <a:off x="7585656" y="1977689"/>
            <a:ext cx="2957848" cy="1569660"/>
          </a:xfrm>
          <a:prstGeom prst="rect">
            <a:avLst/>
          </a:prstGeom>
          <a:noFill/>
        </p:spPr>
        <p:txBody>
          <a:bodyPr wrap="square" rtlCol="0">
            <a:spAutoFit/>
          </a:bodyPr>
          <a:lstStyle/>
          <a:p>
            <a:pPr algn="ctr"/>
            <a:r>
              <a:rPr lang="en-GB" sz="3200" dirty="0" smtClean="0">
                <a:latin typeface="Segoe Script" panose="030B0504020000000003" pitchFamily="66" charset="0"/>
              </a:rPr>
              <a:t>More than one (plural) owners</a:t>
            </a:r>
            <a:endParaRPr lang="en-GB" sz="3200" dirty="0">
              <a:latin typeface="Segoe Script" panose="030B0504020000000003" pitchFamily="66" charset="0"/>
            </a:endParaRPr>
          </a:p>
        </p:txBody>
      </p:sp>
      <p:sp>
        <p:nvSpPr>
          <p:cNvPr id="8" name="TextBox 7"/>
          <p:cNvSpPr txBox="1"/>
          <p:nvPr/>
        </p:nvSpPr>
        <p:spPr>
          <a:xfrm>
            <a:off x="1101143" y="3869318"/>
            <a:ext cx="2086378" cy="1200329"/>
          </a:xfrm>
          <a:prstGeom prst="rect">
            <a:avLst/>
          </a:prstGeom>
          <a:noFill/>
        </p:spPr>
        <p:txBody>
          <a:bodyPr wrap="square" rtlCol="0">
            <a:spAutoFit/>
          </a:bodyPr>
          <a:lstStyle/>
          <a:p>
            <a:r>
              <a:rPr lang="en-GB" sz="2400" dirty="0" smtClean="0"/>
              <a:t>The pyjamas belonging to the cat</a:t>
            </a:r>
            <a:endParaRPr lang="en-GB" sz="2400" dirty="0"/>
          </a:p>
        </p:txBody>
      </p:sp>
      <p:sp>
        <p:nvSpPr>
          <p:cNvPr id="9" name="TextBox 8"/>
          <p:cNvSpPr txBox="1"/>
          <p:nvPr/>
        </p:nvSpPr>
        <p:spPr>
          <a:xfrm>
            <a:off x="1094704" y="5442246"/>
            <a:ext cx="1751527" cy="1200329"/>
          </a:xfrm>
          <a:prstGeom prst="rect">
            <a:avLst/>
          </a:prstGeom>
          <a:noFill/>
        </p:spPr>
        <p:txBody>
          <a:bodyPr wrap="square" rtlCol="0">
            <a:spAutoFit/>
          </a:bodyPr>
          <a:lstStyle/>
          <a:p>
            <a:r>
              <a:rPr lang="en-GB" sz="2400" dirty="0" smtClean="0"/>
              <a:t>The knees belonging to the bee</a:t>
            </a:r>
            <a:endParaRPr lang="en-GB" sz="2400" dirty="0"/>
          </a:p>
        </p:txBody>
      </p:sp>
      <p:sp>
        <p:nvSpPr>
          <p:cNvPr id="11" name="TextBox 10"/>
          <p:cNvSpPr txBox="1"/>
          <p:nvPr/>
        </p:nvSpPr>
        <p:spPr>
          <a:xfrm>
            <a:off x="6542467" y="3862746"/>
            <a:ext cx="2086378" cy="1200329"/>
          </a:xfrm>
          <a:prstGeom prst="rect">
            <a:avLst/>
          </a:prstGeom>
          <a:noFill/>
        </p:spPr>
        <p:txBody>
          <a:bodyPr wrap="square" rtlCol="0">
            <a:spAutoFit/>
          </a:bodyPr>
          <a:lstStyle/>
          <a:p>
            <a:r>
              <a:rPr lang="en-GB" sz="2400" dirty="0" smtClean="0"/>
              <a:t>The pyjamas belonging to the cat</a:t>
            </a:r>
            <a:r>
              <a:rPr lang="en-GB" sz="2400" u="sng" dirty="0" smtClean="0"/>
              <a:t>s</a:t>
            </a:r>
            <a:endParaRPr lang="en-GB" sz="2400" u="sng" dirty="0"/>
          </a:p>
        </p:txBody>
      </p:sp>
      <p:sp>
        <p:nvSpPr>
          <p:cNvPr id="12" name="TextBox 11"/>
          <p:cNvSpPr txBox="1"/>
          <p:nvPr/>
        </p:nvSpPr>
        <p:spPr>
          <a:xfrm>
            <a:off x="6508124" y="5442245"/>
            <a:ext cx="2086378" cy="1200329"/>
          </a:xfrm>
          <a:prstGeom prst="rect">
            <a:avLst/>
          </a:prstGeom>
          <a:noFill/>
        </p:spPr>
        <p:txBody>
          <a:bodyPr wrap="square" rtlCol="0">
            <a:spAutoFit/>
          </a:bodyPr>
          <a:lstStyle/>
          <a:p>
            <a:r>
              <a:rPr lang="en-GB" sz="2400" dirty="0" smtClean="0"/>
              <a:t>The knees belonging to the bee</a:t>
            </a:r>
            <a:r>
              <a:rPr lang="en-GB" sz="2400" u="sng" dirty="0" smtClean="0"/>
              <a:t>s</a:t>
            </a:r>
            <a:endParaRPr lang="en-GB" sz="2400" u="sng" dirty="0"/>
          </a:p>
        </p:txBody>
      </p:sp>
      <p:sp>
        <p:nvSpPr>
          <p:cNvPr id="13" name="TextBox 12"/>
          <p:cNvSpPr txBox="1"/>
          <p:nvPr/>
        </p:nvSpPr>
        <p:spPr>
          <a:xfrm>
            <a:off x="4159876" y="3869318"/>
            <a:ext cx="1828800" cy="830997"/>
          </a:xfrm>
          <a:prstGeom prst="rect">
            <a:avLst/>
          </a:prstGeom>
          <a:noFill/>
        </p:spPr>
        <p:txBody>
          <a:bodyPr wrap="square" rtlCol="0">
            <a:spAutoFit/>
          </a:bodyPr>
          <a:lstStyle/>
          <a:p>
            <a:r>
              <a:rPr lang="en-GB" sz="2400" dirty="0" smtClean="0"/>
              <a:t>The </a:t>
            </a:r>
            <a:r>
              <a:rPr lang="en-GB" sz="2400" u="sng" dirty="0" smtClean="0"/>
              <a:t>cat</a:t>
            </a:r>
            <a:r>
              <a:rPr lang="en-GB" sz="2400" dirty="0" smtClean="0"/>
              <a:t>’s pyjamas</a:t>
            </a:r>
            <a:endParaRPr lang="en-GB" sz="2400" dirty="0"/>
          </a:p>
        </p:txBody>
      </p:sp>
      <p:sp>
        <p:nvSpPr>
          <p:cNvPr id="14" name="TextBox 13"/>
          <p:cNvSpPr txBox="1"/>
          <p:nvPr/>
        </p:nvSpPr>
        <p:spPr>
          <a:xfrm>
            <a:off x="4159876" y="5504625"/>
            <a:ext cx="1828800" cy="830997"/>
          </a:xfrm>
          <a:prstGeom prst="rect">
            <a:avLst/>
          </a:prstGeom>
          <a:noFill/>
        </p:spPr>
        <p:txBody>
          <a:bodyPr wrap="square" rtlCol="0">
            <a:spAutoFit/>
          </a:bodyPr>
          <a:lstStyle/>
          <a:p>
            <a:r>
              <a:rPr lang="en-GB" sz="2400" dirty="0" smtClean="0"/>
              <a:t>The </a:t>
            </a:r>
            <a:r>
              <a:rPr lang="en-GB" sz="2400" u="sng" dirty="0" smtClean="0"/>
              <a:t>bee</a:t>
            </a:r>
            <a:r>
              <a:rPr lang="en-GB" sz="2400" dirty="0" smtClean="0"/>
              <a:t>’s knees</a:t>
            </a:r>
            <a:endParaRPr lang="en-GB" sz="2400" dirty="0"/>
          </a:p>
        </p:txBody>
      </p:sp>
      <p:sp>
        <p:nvSpPr>
          <p:cNvPr id="15" name="TextBox 14"/>
          <p:cNvSpPr txBox="1"/>
          <p:nvPr/>
        </p:nvSpPr>
        <p:spPr>
          <a:xfrm>
            <a:off x="9866290" y="3868158"/>
            <a:ext cx="1828800" cy="830997"/>
          </a:xfrm>
          <a:prstGeom prst="rect">
            <a:avLst/>
          </a:prstGeom>
          <a:noFill/>
        </p:spPr>
        <p:txBody>
          <a:bodyPr wrap="square" rtlCol="0">
            <a:spAutoFit/>
          </a:bodyPr>
          <a:lstStyle/>
          <a:p>
            <a:r>
              <a:rPr lang="en-GB" sz="2400" dirty="0" smtClean="0"/>
              <a:t>The </a:t>
            </a:r>
            <a:r>
              <a:rPr lang="en-GB" sz="2400" u="sng" dirty="0" smtClean="0"/>
              <a:t>cats</a:t>
            </a:r>
            <a:r>
              <a:rPr lang="en-GB" sz="2400" dirty="0" smtClean="0"/>
              <a:t>’ pyjamas</a:t>
            </a:r>
            <a:endParaRPr lang="en-GB" sz="2400" dirty="0"/>
          </a:p>
        </p:txBody>
      </p:sp>
      <p:sp>
        <p:nvSpPr>
          <p:cNvPr id="16" name="TextBox 15"/>
          <p:cNvSpPr txBox="1"/>
          <p:nvPr/>
        </p:nvSpPr>
        <p:spPr>
          <a:xfrm>
            <a:off x="9888828" y="5504625"/>
            <a:ext cx="1828800" cy="830997"/>
          </a:xfrm>
          <a:prstGeom prst="rect">
            <a:avLst/>
          </a:prstGeom>
          <a:noFill/>
        </p:spPr>
        <p:txBody>
          <a:bodyPr wrap="square" rtlCol="0">
            <a:spAutoFit/>
          </a:bodyPr>
          <a:lstStyle/>
          <a:p>
            <a:r>
              <a:rPr lang="en-GB" sz="2400" dirty="0" smtClean="0"/>
              <a:t>The </a:t>
            </a:r>
            <a:r>
              <a:rPr lang="en-GB" sz="2400" u="sng" dirty="0" smtClean="0"/>
              <a:t>bees</a:t>
            </a:r>
            <a:r>
              <a:rPr lang="en-GB" sz="2400" dirty="0" smtClean="0"/>
              <a:t>’ knees</a:t>
            </a:r>
            <a:endParaRPr lang="en-GB" sz="2400" dirty="0"/>
          </a:p>
        </p:txBody>
      </p:sp>
      <p:sp>
        <p:nvSpPr>
          <p:cNvPr id="17" name="Right Arrow 16"/>
          <p:cNvSpPr/>
          <p:nvPr/>
        </p:nvSpPr>
        <p:spPr>
          <a:xfrm>
            <a:off x="3187521" y="4224270"/>
            <a:ext cx="972355" cy="34773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ight Arrow 17"/>
          <p:cNvSpPr/>
          <p:nvPr/>
        </p:nvSpPr>
        <p:spPr>
          <a:xfrm>
            <a:off x="8853151" y="5746258"/>
            <a:ext cx="972355" cy="34773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ight Arrow 18"/>
          <p:cNvSpPr/>
          <p:nvPr/>
        </p:nvSpPr>
        <p:spPr>
          <a:xfrm>
            <a:off x="8864958" y="4178953"/>
            <a:ext cx="972355" cy="34773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ight Arrow 19"/>
          <p:cNvSpPr/>
          <p:nvPr/>
        </p:nvSpPr>
        <p:spPr>
          <a:xfrm>
            <a:off x="3111321" y="5729399"/>
            <a:ext cx="972355" cy="34773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20341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80">
                                          <p:stCondLst>
                                            <p:cond delay="0"/>
                                          </p:stCondLst>
                                        </p:cTn>
                                        <p:tgtEl>
                                          <p:spTgt spid="4"/>
                                        </p:tgtEl>
                                      </p:cBhvr>
                                    </p:animEffect>
                                    <p:anim calcmode="lin" valueType="num">
                                      <p:cBhvr>
                                        <p:cTn id="1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gtEl>
                                      </p:cBhvr>
                                      <p:to x="100000" y="60000"/>
                                    </p:animScale>
                                    <p:animScale>
                                      <p:cBhvr>
                                        <p:cTn id="21" dur="166" decel="50000">
                                          <p:stCondLst>
                                            <p:cond delay="676"/>
                                          </p:stCondLst>
                                        </p:cTn>
                                        <p:tgtEl>
                                          <p:spTgt spid="4"/>
                                        </p:tgtEl>
                                      </p:cBhvr>
                                      <p:to x="100000" y="100000"/>
                                    </p:animScale>
                                    <p:animScale>
                                      <p:cBhvr>
                                        <p:cTn id="22" dur="26">
                                          <p:stCondLst>
                                            <p:cond delay="1312"/>
                                          </p:stCondLst>
                                        </p:cTn>
                                        <p:tgtEl>
                                          <p:spTgt spid="4"/>
                                        </p:tgtEl>
                                      </p:cBhvr>
                                      <p:to x="100000" y="80000"/>
                                    </p:animScale>
                                    <p:animScale>
                                      <p:cBhvr>
                                        <p:cTn id="23" dur="166" decel="50000">
                                          <p:stCondLst>
                                            <p:cond delay="1338"/>
                                          </p:stCondLst>
                                        </p:cTn>
                                        <p:tgtEl>
                                          <p:spTgt spid="4"/>
                                        </p:tgtEl>
                                      </p:cBhvr>
                                      <p:to x="100000" y="100000"/>
                                    </p:animScale>
                                    <p:animScale>
                                      <p:cBhvr>
                                        <p:cTn id="24" dur="26">
                                          <p:stCondLst>
                                            <p:cond delay="1642"/>
                                          </p:stCondLst>
                                        </p:cTn>
                                        <p:tgtEl>
                                          <p:spTgt spid="4"/>
                                        </p:tgtEl>
                                      </p:cBhvr>
                                      <p:to x="100000" y="90000"/>
                                    </p:animScale>
                                    <p:animScale>
                                      <p:cBhvr>
                                        <p:cTn id="25" dur="166" decel="50000">
                                          <p:stCondLst>
                                            <p:cond delay="1668"/>
                                          </p:stCondLst>
                                        </p:cTn>
                                        <p:tgtEl>
                                          <p:spTgt spid="4"/>
                                        </p:tgtEl>
                                      </p:cBhvr>
                                      <p:to x="100000" y="100000"/>
                                    </p:animScale>
                                    <p:animScale>
                                      <p:cBhvr>
                                        <p:cTn id="26" dur="26">
                                          <p:stCondLst>
                                            <p:cond delay="1808"/>
                                          </p:stCondLst>
                                        </p:cTn>
                                        <p:tgtEl>
                                          <p:spTgt spid="4"/>
                                        </p:tgtEl>
                                      </p:cBhvr>
                                      <p:to x="100000" y="95000"/>
                                    </p:animScale>
                                    <p:animScale>
                                      <p:cBhvr>
                                        <p:cTn id="27" dur="166" decel="50000">
                                          <p:stCondLst>
                                            <p:cond delay="1834"/>
                                          </p:stCondLst>
                                        </p:cTn>
                                        <p:tgtEl>
                                          <p:spTgt spid="4"/>
                                        </p:tgtEl>
                                      </p:cBhvr>
                                      <p:to x="100000" y="100000"/>
                                    </p:animScale>
                                  </p:childTnLst>
                                </p:cTn>
                              </p:par>
                              <p:par>
                                <p:cTn id="28" presetID="26" presetClass="entr" presetSubtype="0"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down)">
                                      <p:cBhvr>
                                        <p:cTn id="30" dur="580">
                                          <p:stCondLst>
                                            <p:cond delay="0"/>
                                          </p:stCondLst>
                                        </p:cTn>
                                        <p:tgtEl>
                                          <p:spTgt spid="6"/>
                                        </p:tgtEl>
                                      </p:cBhvr>
                                    </p:animEffect>
                                    <p:anim calcmode="lin" valueType="num">
                                      <p:cBhvr>
                                        <p:cTn id="31"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6" dur="26">
                                          <p:stCondLst>
                                            <p:cond delay="650"/>
                                          </p:stCondLst>
                                        </p:cTn>
                                        <p:tgtEl>
                                          <p:spTgt spid="6"/>
                                        </p:tgtEl>
                                      </p:cBhvr>
                                      <p:to x="100000" y="60000"/>
                                    </p:animScale>
                                    <p:animScale>
                                      <p:cBhvr>
                                        <p:cTn id="37" dur="166" decel="50000">
                                          <p:stCondLst>
                                            <p:cond delay="676"/>
                                          </p:stCondLst>
                                        </p:cTn>
                                        <p:tgtEl>
                                          <p:spTgt spid="6"/>
                                        </p:tgtEl>
                                      </p:cBhvr>
                                      <p:to x="100000" y="100000"/>
                                    </p:animScale>
                                    <p:animScale>
                                      <p:cBhvr>
                                        <p:cTn id="38" dur="26">
                                          <p:stCondLst>
                                            <p:cond delay="1312"/>
                                          </p:stCondLst>
                                        </p:cTn>
                                        <p:tgtEl>
                                          <p:spTgt spid="6"/>
                                        </p:tgtEl>
                                      </p:cBhvr>
                                      <p:to x="100000" y="80000"/>
                                    </p:animScale>
                                    <p:animScale>
                                      <p:cBhvr>
                                        <p:cTn id="39" dur="166" decel="50000">
                                          <p:stCondLst>
                                            <p:cond delay="1338"/>
                                          </p:stCondLst>
                                        </p:cTn>
                                        <p:tgtEl>
                                          <p:spTgt spid="6"/>
                                        </p:tgtEl>
                                      </p:cBhvr>
                                      <p:to x="100000" y="100000"/>
                                    </p:animScale>
                                    <p:animScale>
                                      <p:cBhvr>
                                        <p:cTn id="40" dur="26">
                                          <p:stCondLst>
                                            <p:cond delay="1642"/>
                                          </p:stCondLst>
                                        </p:cTn>
                                        <p:tgtEl>
                                          <p:spTgt spid="6"/>
                                        </p:tgtEl>
                                      </p:cBhvr>
                                      <p:to x="100000" y="90000"/>
                                    </p:animScale>
                                    <p:animScale>
                                      <p:cBhvr>
                                        <p:cTn id="41" dur="166" decel="50000">
                                          <p:stCondLst>
                                            <p:cond delay="1668"/>
                                          </p:stCondLst>
                                        </p:cTn>
                                        <p:tgtEl>
                                          <p:spTgt spid="6"/>
                                        </p:tgtEl>
                                      </p:cBhvr>
                                      <p:to x="100000" y="100000"/>
                                    </p:animScale>
                                    <p:animScale>
                                      <p:cBhvr>
                                        <p:cTn id="42" dur="26">
                                          <p:stCondLst>
                                            <p:cond delay="1808"/>
                                          </p:stCondLst>
                                        </p:cTn>
                                        <p:tgtEl>
                                          <p:spTgt spid="6"/>
                                        </p:tgtEl>
                                      </p:cBhvr>
                                      <p:to x="100000" y="95000"/>
                                    </p:animScale>
                                    <p:animScale>
                                      <p:cBhvr>
                                        <p:cTn id="43" dur="166" decel="50000">
                                          <p:stCondLst>
                                            <p:cond delay="1834"/>
                                          </p:stCondLst>
                                        </p:cTn>
                                        <p:tgtEl>
                                          <p:spTgt spid="6"/>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wipe(down)">
                                      <p:cBhvr>
                                        <p:cTn id="48" dur="580">
                                          <p:stCondLst>
                                            <p:cond delay="0"/>
                                          </p:stCondLst>
                                        </p:cTn>
                                        <p:tgtEl>
                                          <p:spTgt spid="7"/>
                                        </p:tgtEl>
                                      </p:cBhvr>
                                    </p:animEffect>
                                    <p:anim calcmode="lin" valueType="num">
                                      <p:cBhvr>
                                        <p:cTn id="49"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54" dur="26">
                                          <p:stCondLst>
                                            <p:cond delay="650"/>
                                          </p:stCondLst>
                                        </p:cTn>
                                        <p:tgtEl>
                                          <p:spTgt spid="7"/>
                                        </p:tgtEl>
                                      </p:cBhvr>
                                      <p:to x="100000" y="60000"/>
                                    </p:animScale>
                                    <p:animScale>
                                      <p:cBhvr>
                                        <p:cTn id="55" dur="166" decel="50000">
                                          <p:stCondLst>
                                            <p:cond delay="676"/>
                                          </p:stCondLst>
                                        </p:cTn>
                                        <p:tgtEl>
                                          <p:spTgt spid="7"/>
                                        </p:tgtEl>
                                      </p:cBhvr>
                                      <p:to x="100000" y="100000"/>
                                    </p:animScale>
                                    <p:animScale>
                                      <p:cBhvr>
                                        <p:cTn id="56" dur="26">
                                          <p:stCondLst>
                                            <p:cond delay="1312"/>
                                          </p:stCondLst>
                                        </p:cTn>
                                        <p:tgtEl>
                                          <p:spTgt spid="7"/>
                                        </p:tgtEl>
                                      </p:cBhvr>
                                      <p:to x="100000" y="80000"/>
                                    </p:animScale>
                                    <p:animScale>
                                      <p:cBhvr>
                                        <p:cTn id="57" dur="166" decel="50000">
                                          <p:stCondLst>
                                            <p:cond delay="1338"/>
                                          </p:stCondLst>
                                        </p:cTn>
                                        <p:tgtEl>
                                          <p:spTgt spid="7"/>
                                        </p:tgtEl>
                                      </p:cBhvr>
                                      <p:to x="100000" y="100000"/>
                                    </p:animScale>
                                    <p:animScale>
                                      <p:cBhvr>
                                        <p:cTn id="58" dur="26">
                                          <p:stCondLst>
                                            <p:cond delay="1642"/>
                                          </p:stCondLst>
                                        </p:cTn>
                                        <p:tgtEl>
                                          <p:spTgt spid="7"/>
                                        </p:tgtEl>
                                      </p:cBhvr>
                                      <p:to x="100000" y="90000"/>
                                    </p:animScale>
                                    <p:animScale>
                                      <p:cBhvr>
                                        <p:cTn id="59" dur="166" decel="50000">
                                          <p:stCondLst>
                                            <p:cond delay="1668"/>
                                          </p:stCondLst>
                                        </p:cTn>
                                        <p:tgtEl>
                                          <p:spTgt spid="7"/>
                                        </p:tgtEl>
                                      </p:cBhvr>
                                      <p:to x="100000" y="100000"/>
                                    </p:animScale>
                                    <p:animScale>
                                      <p:cBhvr>
                                        <p:cTn id="60" dur="26">
                                          <p:stCondLst>
                                            <p:cond delay="1808"/>
                                          </p:stCondLst>
                                        </p:cTn>
                                        <p:tgtEl>
                                          <p:spTgt spid="7"/>
                                        </p:tgtEl>
                                      </p:cBhvr>
                                      <p:to x="100000" y="95000"/>
                                    </p:animScale>
                                    <p:animScale>
                                      <p:cBhvr>
                                        <p:cTn id="61" dur="166" decel="50000">
                                          <p:stCondLst>
                                            <p:cond delay="1834"/>
                                          </p:stCondLst>
                                        </p:cTn>
                                        <p:tgtEl>
                                          <p:spTgt spid="7"/>
                                        </p:tgtEl>
                                      </p:cBhvr>
                                      <p:to x="100000" y="100000"/>
                                    </p:animScale>
                                  </p:childTnLst>
                                </p:cTn>
                              </p:par>
                              <p:par>
                                <p:cTn id="62" presetID="26" presetClass="entr" presetSubtype="0" fill="hold" grpId="0" nodeType="withEffect">
                                  <p:stCondLst>
                                    <p:cond delay="0"/>
                                  </p:stCondLst>
                                  <p:childTnLst>
                                    <p:set>
                                      <p:cBhvr>
                                        <p:cTn id="63" dur="1" fill="hold">
                                          <p:stCondLst>
                                            <p:cond delay="0"/>
                                          </p:stCondLst>
                                        </p:cTn>
                                        <p:tgtEl>
                                          <p:spTgt spid="5"/>
                                        </p:tgtEl>
                                        <p:attrNameLst>
                                          <p:attrName>style.visibility</p:attrName>
                                        </p:attrNameLst>
                                      </p:cBhvr>
                                      <p:to>
                                        <p:strVal val="visible"/>
                                      </p:to>
                                    </p:set>
                                    <p:animEffect transition="in" filter="wipe(down)">
                                      <p:cBhvr>
                                        <p:cTn id="64" dur="580">
                                          <p:stCondLst>
                                            <p:cond delay="0"/>
                                          </p:stCondLst>
                                        </p:cTn>
                                        <p:tgtEl>
                                          <p:spTgt spid="5"/>
                                        </p:tgtEl>
                                      </p:cBhvr>
                                    </p:animEffect>
                                    <p:anim calcmode="lin" valueType="num">
                                      <p:cBhvr>
                                        <p:cTn id="65"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70" dur="26">
                                          <p:stCondLst>
                                            <p:cond delay="650"/>
                                          </p:stCondLst>
                                        </p:cTn>
                                        <p:tgtEl>
                                          <p:spTgt spid="5"/>
                                        </p:tgtEl>
                                      </p:cBhvr>
                                      <p:to x="100000" y="60000"/>
                                    </p:animScale>
                                    <p:animScale>
                                      <p:cBhvr>
                                        <p:cTn id="71" dur="166" decel="50000">
                                          <p:stCondLst>
                                            <p:cond delay="676"/>
                                          </p:stCondLst>
                                        </p:cTn>
                                        <p:tgtEl>
                                          <p:spTgt spid="5"/>
                                        </p:tgtEl>
                                      </p:cBhvr>
                                      <p:to x="100000" y="100000"/>
                                    </p:animScale>
                                    <p:animScale>
                                      <p:cBhvr>
                                        <p:cTn id="72" dur="26">
                                          <p:stCondLst>
                                            <p:cond delay="1312"/>
                                          </p:stCondLst>
                                        </p:cTn>
                                        <p:tgtEl>
                                          <p:spTgt spid="5"/>
                                        </p:tgtEl>
                                      </p:cBhvr>
                                      <p:to x="100000" y="80000"/>
                                    </p:animScale>
                                    <p:animScale>
                                      <p:cBhvr>
                                        <p:cTn id="73" dur="166" decel="50000">
                                          <p:stCondLst>
                                            <p:cond delay="1338"/>
                                          </p:stCondLst>
                                        </p:cTn>
                                        <p:tgtEl>
                                          <p:spTgt spid="5"/>
                                        </p:tgtEl>
                                      </p:cBhvr>
                                      <p:to x="100000" y="100000"/>
                                    </p:animScale>
                                    <p:animScale>
                                      <p:cBhvr>
                                        <p:cTn id="74" dur="26">
                                          <p:stCondLst>
                                            <p:cond delay="1642"/>
                                          </p:stCondLst>
                                        </p:cTn>
                                        <p:tgtEl>
                                          <p:spTgt spid="5"/>
                                        </p:tgtEl>
                                      </p:cBhvr>
                                      <p:to x="100000" y="90000"/>
                                    </p:animScale>
                                    <p:animScale>
                                      <p:cBhvr>
                                        <p:cTn id="75" dur="166" decel="50000">
                                          <p:stCondLst>
                                            <p:cond delay="1668"/>
                                          </p:stCondLst>
                                        </p:cTn>
                                        <p:tgtEl>
                                          <p:spTgt spid="5"/>
                                        </p:tgtEl>
                                      </p:cBhvr>
                                      <p:to x="100000" y="100000"/>
                                    </p:animScale>
                                    <p:animScale>
                                      <p:cBhvr>
                                        <p:cTn id="76" dur="26">
                                          <p:stCondLst>
                                            <p:cond delay="1808"/>
                                          </p:stCondLst>
                                        </p:cTn>
                                        <p:tgtEl>
                                          <p:spTgt spid="5"/>
                                        </p:tgtEl>
                                      </p:cBhvr>
                                      <p:to x="100000" y="95000"/>
                                    </p:animScale>
                                    <p:animScale>
                                      <p:cBhvr>
                                        <p:cTn id="77" dur="166" decel="50000">
                                          <p:stCondLst>
                                            <p:cond delay="1834"/>
                                          </p:stCondLst>
                                        </p:cTn>
                                        <p:tgtEl>
                                          <p:spTgt spid="5"/>
                                        </p:tgtEl>
                                      </p:cBhvr>
                                      <p:to x="100000" y="100000"/>
                                    </p:animScale>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8"/>
                                        </p:tgtEl>
                                        <p:attrNameLst>
                                          <p:attrName>style.visibility</p:attrName>
                                        </p:attrNameLst>
                                      </p:cBhvr>
                                      <p:to>
                                        <p:strVal val="visible"/>
                                      </p:to>
                                    </p:set>
                                    <p:anim calcmode="lin" valueType="num">
                                      <p:cBhvr additive="base">
                                        <p:cTn id="82" dur="500" fill="hold"/>
                                        <p:tgtEl>
                                          <p:spTgt spid="8"/>
                                        </p:tgtEl>
                                        <p:attrNameLst>
                                          <p:attrName>ppt_x</p:attrName>
                                        </p:attrNameLst>
                                      </p:cBhvr>
                                      <p:tavLst>
                                        <p:tav tm="0">
                                          <p:val>
                                            <p:strVal val="#ppt_x"/>
                                          </p:val>
                                        </p:tav>
                                        <p:tav tm="100000">
                                          <p:val>
                                            <p:strVal val="#ppt_x"/>
                                          </p:val>
                                        </p:tav>
                                      </p:tavLst>
                                    </p:anim>
                                    <p:anim calcmode="lin" valueType="num">
                                      <p:cBhvr additive="base">
                                        <p:cTn id="8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grpId="0" nodeType="clickEffect">
                                  <p:stCondLst>
                                    <p:cond delay="0"/>
                                  </p:stCondLst>
                                  <p:childTnLst>
                                    <p:set>
                                      <p:cBhvr>
                                        <p:cTn id="87" dur="1" fill="hold">
                                          <p:stCondLst>
                                            <p:cond delay="0"/>
                                          </p:stCondLst>
                                        </p:cTn>
                                        <p:tgtEl>
                                          <p:spTgt spid="17"/>
                                        </p:tgtEl>
                                        <p:attrNameLst>
                                          <p:attrName>style.visibility</p:attrName>
                                        </p:attrNameLst>
                                      </p:cBhvr>
                                      <p:to>
                                        <p:strVal val="visible"/>
                                      </p:to>
                                    </p:set>
                                    <p:animEffect transition="in" filter="wipe(left)">
                                      <p:cBhvr>
                                        <p:cTn id="88" dur="500"/>
                                        <p:tgtEl>
                                          <p:spTgt spid="17"/>
                                        </p:tgtEl>
                                      </p:cBhvr>
                                    </p:animEffect>
                                  </p:childTnLst>
                                </p:cTn>
                              </p:par>
                              <p:par>
                                <p:cTn id="89" presetID="22" presetClass="entr" presetSubtype="8" fill="hold" grpId="0" nodeType="withEffect">
                                  <p:stCondLst>
                                    <p:cond delay="0"/>
                                  </p:stCondLst>
                                  <p:childTnLst>
                                    <p:set>
                                      <p:cBhvr>
                                        <p:cTn id="90" dur="1" fill="hold">
                                          <p:stCondLst>
                                            <p:cond delay="0"/>
                                          </p:stCondLst>
                                        </p:cTn>
                                        <p:tgtEl>
                                          <p:spTgt spid="13"/>
                                        </p:tgtEl>
                                        <p:attrNameLst>
                                          <p:attrName>style.visibility</p:attrName>
                                        </p:attrNameLst>
                                      </p:cBhvr>
                                      <p:to>
                                        <p:strVal val="visible"/>
                                      </p:to>
                                    </p:set>
                                    <p:animEffect transition="in" filter="wipe(left)">
                                      <p:cBhvr>
                                        <p:cTn id="91" dur="500"/>
                                        <p:tgtEl>
                                          <p:spTgt spid="13"/>
                                        </p:tgtEl>
                                      </p:cBhvr>
                                    </p:animEffect>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11"/>
                                        </p:tgtEl>
                                        <p:attrNameLst>
                                          <p:attrName>style.visibility</p:attrName>
                                        </p:attrNameLst>
                                      </p:cBhvr>
                                      <p:to>
                                        <p:strVal val="visible"/>
                                      </p:to>
                                    </p:set>
                                    <p:anim calcmode="lin" valueType="num">
                                      <p:cBhvr additive="base">
                                        <p:cTn id="96" dur="500" fill="hold"/>
                                        <p:tgtEl>
                                          <p:spTgt spid="11"/>
                                        </p:tgtEl>
                                        <p:attrNameLst>
                                          <p:attrName>ppt_x</p:attrName>
                                        </p:attrNameLst>
                                      </p:cBhvr>
                                      <p:tavLst>
                                        <p:tav tm="0">
                                          <p:val>
                                            <p:strVal val="#ppt_x"/>
                                          </p:val>
                                        </p:tav>
                                        <p:tav tm="100000">
                                          <p:val>
                                            <p:strVal val="#ppt_x"/>
                                          </p:val>
                                        </p:tav>
                                      </p:tavLst>
                                    </p:anim>
                                    <p:anim calcmode="lin" valueType="num">
                                      <p:cBhvr additive="base">
                                        <p:cTn id="9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grpId="0" nodeType="clickEffect">
                                  <p:stCondLst>
                                    <p:cond delay="0"/>
                                  </p:stCondLst>
                                  <p:childTnLst>
                                    <p:set>
                                      <p:cBhvr>
                                        <p:cTn id="101" dur="1" fill="hold">
                                          <p:stCondLst>
                                            <p:cond delay="0"/>
                                          </p:stCondLst>
                                        </p:cTn>
                                        <p:tgtEl>
                                          <p:spTgt spid="19"/>
                                        </p:tgtEl>
                                        <p:attrNameLst>
                                          <p:attrName>style.visibility</p:attrName>
                                        </p:attrNameLst>
                                      </p:cBhvr>
                                      <p:to>
                                        <p:strVal val="visible"/>
                                      </p:to>
                                    </p:set>
                                    <p:animEffect transition="in" filter="wipe(left)">
                                      <p:cBhvr>
                                        <p:cTn id="102" dur="500"/>
                                        <p:tgtEl>
                                          <p:spTgt spid="19"/>
                                        </p:tgtEl>
                                      </p:cBhvr>
                                    </p:animEffect>
                                  </p:childTnLst>
                                </p:cTn>
                              </p:par>
                              <p:par>
                                <p:cTn id="103" presetID="22" presetClass="entr" presetSubtype="8" fill="hold" grpId="0" nodeType="withEffect">
                                  <p:stCondLst>
                                    <p:cond delay="0"/>
                                  </p:stCondLst>
                                  <p:childTnLst>
                                    <p:set>
                                      <p:cBhvr>
                                        <p:cTn id="104" dur="1" fill="hold">
                                          <p:stCondLst>
                                            <p:cond delay="0"/>
                                          </p:stCondLst>
                                        </p:cTn>
                                        <p:tgtEl>
                                          <p:spTgt spid="15"/>
                                        </p:tgtEl>
                                        <p:attrNameLst>
                                          <p:attrName>style.visibility</p:attrName>
                                        </p:attrNameLst>
                                      </p:cBhvr>
                                      <p:to>
                                        <p:strVal val="visible"/>
                                      </p:to>
                                    </p:set>
                                    <p:animEffect transition="in" filter="wipe(left)">
                                      <p:cBhvr>
                                        <p:cTn id="105" dur="500"/>
                                        <p:tgtEl>
                                          <p:spTgt spid="15"/>
                                        </p:tgtEl>
                                      </p:cBhvr>
                                    </p:animEffect>
                                  </p:childTnLst>
                                </p:cTn>
                              </p:par>
                            </p:childTnLst>
                          </p:cTn>
                        </p:par>
                      </p:childTnLst>
                    </p:cTn>
                  </p:par>
                  <p:par>
                    <p:cTn id="106" fill="hold">
                      <p:stCondLst>
                        <p:cond delay="indefinite"/>
                      </p:stCondLst>
                      <p:childTnLst>
                        <p:par>
                          <p:cTn id="107" fill="hold">
                            <p:stCondLst>
                              <p:cond delay="0"/>
                            </p:stCondLst>
                            <p:childTnLst>
                              <p:par>
                                <p:cTn id="108" presetID="2" presetClass="entr" presetSubtype="4" fill="hold" grpId="0" nodeType="clickEffect">
                                  <p:stCondLst>
                                    <p:cond delay="0"/>
                                  </p:stCondLst>
                                  <p:childTnLst>
                                    <p:set>
                                      <p:cBhvr>
                                        <p:cTn id="109" dur="1" fill="hold">
                                          <p:stCondLst>
                                            <p:cond delay="0"/>
                                          </p:stCondLst>
                                        </p:cTn>
                                        <p:tgtEl>
                                          <p:spTgt spid="9"/>
                                        </p:tgtEl>
                                        <p:attrNameLst>
                                          <p:attrName>style.visibility</p:attrName>
                                        </p:attrNameLst>
                                      </p:cBhvr>
                                      <p:to>
                                        <p:strVal val="visible"/>
                                      </p:to>
                                    </p:set>
                                    <p:anim calcmode="lin" valueType="num">
                                      <p:cBhvr additive="base">
                                        <p:cTn id="110" dur="500" fill="hold"/>
                                        <p:tgtEl>
                                          <p:spTgt spid="9"/>
                                        </p:tgtEl>
                                        <p:attrNameLst>
                                          <p:attrName>ppt_x</p:attrName>
                                        </p:attrNameLst>
                                      </p:cBhvr>
                                      <p:tavLst>
                                        <p:tav tm="0">
                                          <p:val>
                                            <p:strVal val="#ppt_x"/>
                                          </p:val>
                                        </p:tav>
                                        <p:tav tm="100000">
                                          <p:val>
                                            <p:strVal val="#ppt_x"/>
                                          </p:val>
                                        </p:tav>
                                      </p:tavLst>
                                    </p:anim>
                                    <p:anim calcmode="lin" valueType="num">
                                      <p:cBhvr additive="base">
                                        <p:cTn id="11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22" presetClass="entr" presetSubtype="8" fill="hold" grpId="0" nodeType="clickEffect">
                                  <p:stCondLst>
                                    <p:cond delay="0"/>
                                  </p:stCondLst>
                                  <p:childTnLst>
                                    <p:set>
                                      <p:cBhvr>
                                        <p:cTn id="115" dur="1" fill="hold">
                                          <p:stCondLst>
                                            <p:cond delay="0"/>
                                          </p:stCondLst>
                                        </p:cTn>
                                        <p:tgtEl>
                                          <p:spTgt spid="20"/>
                                        </p:tgtEl>
                                        <p:attrNameLst>
                                          <p:attrName>style.visibility</p:attrName>
                                        </p:attrNameLst>
                                      </p:cBhvr>
                                      <p:to>
                                        <p:strVal val="visible"/>
                                      </p:to>
                                    </p:set>
                                    <p:animEffect transition="in" filter="wipe(left)">
                                      <p:cBhvr>
                                        <p:cTn id="116" dur="500"/>
                                        <p:tgtEl>
                                          <p:spTgt spid="20"/>
                                        </p:tgtEl>
                                      </p:cBhvr>
                                    </p:animEffect>
                                  </p:childTnLst>
                                </p:cTn>
                              </p:par>
                              <p:par>
                                <p:cTn id="117" presetID="22" presetClass="entr" presetSubtype="8" fill="hold" grpId="0" nodeType="withEffect">
                                  <p:stCondLst>
                                    <p:cond delay="0"/>
                                  </p:stCondLst>
                                  <p:childTnLst>
                                    <p:set>
                                      <p:cBhvr>
                                        <p:cTn id="118" dur="1" fill="hold">
                                          <p:stCondLst>
                                            <p:cond delay="0"/>
                                          </p:stCondLst>
                                        </p:cTn>
                                        <p:tgtEl>
                                          <p:spTgt spid="14"/>
                                        </p:tgtEl>
                                        <p:attrNameLst>
                                          <p:attrName>style.visibility</p:attrName>
                                        </p:attrNameLst>
                                      </p:cBhvr>
                                      <p:to>
                                        <p:strVal val="visible"/>
                                      </p:to>
                                    </p:set>
                                    <p:animEffect transition="in" filter="wipe(left)">
                                      <p:cBhvr>
                                        <p:cTn id="119" dur="500"/>
                                        <p:tgtEl>
                                          <p:spTgt spid="14"/>
                                        </p:tgtEl>
                                      </p:cBhvr>
                                    </p:animEffect>
                                  </p:childTnLst>
                                </p:cTn>
                              </p:par>
                            </p:childTnLst>
                          </p:cTn>
                        </p:par>
                      </p:childTnLst>
                    </p:cTn>
                  </p:par>
                  <p:par>
                    <p:cTn id="120" fill="hold">
                      <p:stCondLst>
                        <p:cond delay="indefinite"/>
                      </p:stCondLst>
                      <p:childTnLst>
                        <p:par>
                          <p:cTn id="121" fill="hold">
                            <p:stCondLst>
                              <p:cond delay="0"/>
                            </p:stCondLst>
                            <p:childTnLst>
                              <p:par>
                                <p:cTn id="122" presetID="2" presetClass="entr" presetSubtype="4" fill="hold" grpId="0" nodeType="clickEffect">
                                  <p:stCondLst>
                                    <p:cond delay="0"/>
                                  </p:stCondLst>
                                  <p:childTnLst>
                                    <p:set>
                                      <p:cBhvr>
                                        <p:cTn id="123" dur="1" fill="hold">
                                          <p:stCondLst>
                                            <p:cond delay="0"/>
                                          </p:stCondLst>
                                        </p:cTn>
                                        <p:tgtEl>
                                          <p:spTgt spid="12"/>
                                        </p:tgtEl>
                                        <p:attrNameLst>
                                          <p:attrName>style.visibility</p:attrName>
                                        </p:attrNameLst>
                                      </p:cBhvr>
                                      <p:to>
                                        <p:strVal val="visible"/>
                                      </p:to>
                                    </p:set>
                                    <p:anim calcmode="lin" valueType="num">
                                      <p:cBhvr additive="base">
                                        <p:cTn id="124" dur="500" fill="hold"/>
                                        <p:tgtEl>
                                          <p:spTgt spid="12"/>
                                        </p:tgtEl>
                                        <p:attrNameLst>
                                          <p:attrName>ppt_x</p:attrName>
                                        </p:attrNameLst>
                                      </p:cBhvr>
                                      <p:tavLst>
                                        <p:tav tm="0">
                                          <p:val>
                                            <p:strVal val="#ppt_x"/>
                                          </p:val>
                                        </p:tav>
                                        <p:tav tm="100000">
                                          <p:val>
                                            <p:strVal val="#ppt_x"/>
                                          </p:val>
                                        </p:tav>
                                      </p:tavLst>
                                    </p:anim>
                                    <p:anim calcmode="lin" valueType="num">
                                      <p:cBhvr additive="base">
                                        <p:cTn id="1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26" fill="hold">
                      <p:stCondLst>
                        <p:cond delay="indefinite"/>
                      </p:stCondLst>
                      <p:childTnLst>
                        <p:par>
                          <p:cTn id="127" fill="hold">
                            <p:stCondLst>
                              <p:cond delay="0"/>
                            </p:stCondLst>
                            <p:childTnLst>
                              <p:par>
                                <p:cTn id="128" presetID="22" presetClass="entr" presetSubtype="8" fill="hold" grpId="0" nodeType="clickEffect">
                                  <p:stCondLst>
                                    <p:cond delay="0"/>
                                  </p:stCondLst>
                                  <p:childTnLst>
                                    <p:set>
                                      <p:cBhvr>
                                        <p:cTn id="129" dur="1" fill="hold">
                                          <p:stCondLst>
                                            <p:cond delay="0"/>
                                          </p:stCondLst>
                                        </p:cTn>
                                        <p:tgtEl>
                                          <p:spTgt spid="18"/>
                                        </p:tgtEl>
                                        <p:attrNameLst>
                                          <p:attrName>style.visibility</p:attrName>
                                        </p:attrNameLst>
                                      </p:cBhvr>
                                      <p:to>
                                        <p:strVal val="visible"/>
                                      </p:to>
                                    </p:set>
                                    <p:animEffect transition="in" filter="wipe(left)">
                                      <p:cBhvr>
                                        <p:cTn id="130" dur="500"/>
                                        <p:tgtEl>
                                          <p:spTgt spid="18"/>
                                        </p:tgtEl>
                                      </p:cBhvr>
                                    </p:animEffect>
                                  </p:childTnLst>
                                </p:cTn>
                              </p:par>
                              <p:par>
                                <p:cTn id="131" presetID="22" presetClass="entr" presetSubtype="8" fill="hold" grpId="0" nodeType="withEffect">
                                  <p:stCondLst>
                                    <p:cond delay="0"/>
                                  </p:stCondLst>
                                  <p:childTnLst>
                                    <p:set>
                                      <p:cBhvr>
                                        <p:cTn id="132" dur="1" fill="hold">
                                          <p:stCondLst>
                                            <p:cond delay="0"/>
                                          </p:stCondLst>
                                        </p:cTn>
                                        <p:tgtEl>
                                          <p:spTgt spid="16"/>
                                        </p:tgtEl>
                                        <p:attrNameLst>
                                          <p:attrName>style.visibility</p:attrName>
                                        </p:attrNameLst>
                                      </p:cBhvr>
                                      <p:to>
                                        <p:strVal val="visible"/>
                                      </p:to>
                                    </p:set>
                                    <p:animEffect transition="in" filter="wipe(left)">
                                      <p:cBhvr>
                                        <p:cTn id="13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p:bldP spid="7" grpId="0"/>
      <p:bldP spid="8" grpId="0"/>
      <p:bldP spid="9" grpId="0"/>
      <p:bldP spid="11" grpId="0"/>
      <p:bldP spid="12" grpId="0"/>
      <p:bldP spid="13" grpId="0"/>
      <p:bldP spid="14" grpId="0"/>
      <p:bldP spid="15" grpId="0"/>
      <p:bldP spid="16" grpId="0"/>
      <p:bldP spid="17" grpId="0" animBg="1"/>
      <p:bldP spid="18" grpId="0" animBg="1"/>
      <p:bldP spid="19" grpId="0" animBg="1"/>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5921" y="296214"/>
            <a:ext cx="9440214" cy="1015663"/>
          </a:xfrm>
          <a:prstGeom prst="rect">
            <a:avLst/>
          </a:prstGeom>
          <a:noFill/>
        </p:spPr>
        <p:txBody>
          <a:bodyPr wrap="square" rtlCol="0">
            <a:spAutoFit/>
          </a:bodyPr>
          <a:lstStyle/>
          <a:p>
            <a:pPr algn="ctr"/>
            <a:r>
              <a:rPr lang="en-GB" sz="6000" dirty="0" smtClean="0">
                <a:latin typeface="Britannic Bold" panose="020B0903060703020204" pitchFamily="34" charset="0"/>
              </a:rPr>
              <a:t>Apostrophe for Possession</a:t>
            </a:r>
            <a:endParaRPr lang="en-GB" sz="6000" dirty="0">
              <a:latin typeface="Britannic Bold" panose="020B0903060703020204" pitchFamily="34" charset="0"/>
            </a:endParaRPr>
          </a:p>
        </p:txBody>
      </p:sp>
      <p:sp>
        <p:nvSpPr>
          <p:cNvPr id="5" name="Cloud 4"/>
          <p:cNvSpPr/>
          <p:nvPr/>
        </p:nvSpPr>
        <p:spPr>
          <a:xfrm>
            <a:off x="7235780" y="1764406"/>
            <a:ext cx="3657600" cy="1996226"/>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7585656" y="1977689"/>
            <a:ext cx="2957848" cy="1569660"/>
          </a:xfrm>
          <a:prstGeom prst="rect">
            <a:avLst/>
          </a:prstGeom>
          <a:noFill/>
        </p:spPr>
        <p:txBody>
          <a:bodyPr wrap="square" rtlCol="0">
            <a:spAutoFit/>
          </a:bodyPr>
          <a:lstStyle/>
          <a:p>
            <a:pPr algn="ctr"/>
            <a:r>
              <a:rPr lang="en-GB" sz="3200" dirty="0" smtClean="0">
                <a:latin typeface="Segoe Script" panose="030B0504020000000003" pitchFamily="66" charset="0"/>
              </a:rPr>
              <a:t>More than one (plural) owners</a:t>
            </a:r>
            <a:endParaRPr lang="en-GB" sz="3200" dirty="0">
              <a:latin typeface="Segoe Script" panose="030B0504020000000003" pitchFamily="66" charset="0"/>
            </a:endParaRPr>
          </a:p>
        </p:txBody>
      </p:sp>
      <p:sp>
        <p:nvSpPr>
          <p:cNvPr id="11" name="TextBox 10"/>
          <p:cNvSpPr txBox="1"/>
          <p:nvPr/>
        </p:nvSpPr>
        <p:spPr>
          <a:xfrm>
            <a:off x="6542467" y="3862746"/>
            <a:ext cx="2086378" cy="1200329"/>
          </a:xfrm>
          <a:prstGeom prst="rect">
            <a:avLst/>
          </a:prstGeom>
          <a:noFill/>
        </p:spPr>
        <p:txBody>
          <a:bodyPr wrap="square" rtlCol="0">
            <a:spAutoFit/>
          </a:bodyPr>
          <a:lstStyle/>
          <a:p>
            <a:r>
              <a:rPr lang="en-GB" sz="2400" dirty="0" smtClean="0"/>
              <a:t>The bags belonging to the women</a:t>
            </a:r>
            <a:endParaRPr lang="en-GB" sz="2400" u="sng" dirty="0"/>
          </a:p>
        </p:txBody>
      </p:sp>
      <p:sp>
        <p:nvSpPr>
          <p:cNvPr id="12" name="TextBox 11"/>
          <p:cNvSpPr txBox="1"/>
          <p:nvPr/>
        </p:nvSpPr>
        <p:spPr>
          <a:xfrm>
            <a:off x="6542467" y="5257580"/>
            <a:ext cx="2086378" cy="1569660"/>
          </a:xfrm>
          <a:prstGeom prst="rect">
            <a:avLst/>
          </a:prstGeom>
          <a:noFill/>
        </p:spPr>
        <p:txBody>
          <a:bodyPr wrap="square" rtlCol="0">
            <a:spAutoFit/>
          </a:bodyPr>
          <a:lstStyle/>
          <a:p>
            <a:r>
              <a:rPr lang="en-GB" sz="2400" dirty="0" smtClean="0"/>
              <a:t>The homework belonging to the children</a:t>
            </a:r>
            <a:endParaRPr lang="en-GB" sz="2400" u="sng" dirty="0"/>
          </a:p>
        </p:txBody>
      </p:sp>
      <p:sp>
        <p:nvSpPr>
          <p:cNvPr id="15" name="TextBox 14"/>
          <p:cNvSpPr txBox="1"/>
          <p:nvPr/>
        </p:nvSpPr>
        <p:spPr>
          <a:xfrm>
            <a:off x="9866290" y="3868158"/>
            <a:ext cx="1828800" cy="1200329"/>
          </a:xfrm>
          <a:prstGeom prst="rect">
            <a:avLst/>
          </a:prstGeom>
          <a:noFill/>
        </p:spPr>
        <p:txBody>
          <a:bodyPr wrap="square" rtlCol="0">
            <a:spAutoFit/>
          </a:bodyPr>
          <a:lstStyle/>
          <a:p>
            <a:r>
              <a:rPr lang="en-GB" sz="2400" dirty="0" smtClean="0"/>
              <a:t>The </a:t>
            </a:r>
            <a:r>
              <a:rPr lang="en-GB" sz="2400" u="sng" dirty="0" smtClean="0"/>
              <a:t>women</a:t>
            </a:r>
            <a:r>
              <a:rPr lang="en-GB" sz="2400" dirty="0" smtClean="0"/>
              <a:t>’s bags</a:t>
            </a:r>
            <a:endParaRPr lang="en-GB" sz="2400" dirty="0"/>
          </a:p>
        </p:txBody>
      </p:sp>
      <p:sp>
        <p:nvSpPr>
          <p:cNvPr id="18" name="Right Arrow 17"/>
          <p:cNvSpPr/>
          <p:nvPr/>
        </p:nvSpPr>
        <p:spPr>
          <a:xfrm>
            <a:off x="8853151" y="5746258"/>
            <a:ext cx="972355" cy="34773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Oval Callout 2"/>
          <p:cNvSpPr/>
          <p:nvPr/>
        </p:nvSpPr>
        <p:spPr>
          <a:xfrm rot="20451709">
            <a:off x="1245308" y="3006240"/>
            <a:ext cx="4919730" cy="3131847"/>
          </a:xfrm>
          <a:prstGeom prst="wedgeEllipseCallout">
            <a:avLst>
              <a:gd name="adj1" fmla="val -24639"/>
              <a:gd name="adj2" fmla="val 62166"/>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rot="20423694">
            <a:off x="1865639" y="3248385"/>
            <a:ext cx="3638282" cy="2308324"/>
          </a:xfrm>
          <a:prstGeom prst="rect">
            <a:avLst/>
          </a:prstGeom>
          <a:noFill/>
        </p:spPr>
        <p:txBody>
          <a:bodyPr wrap="square" rtlCol="0">
            <a:spAutoFit/>
          </a:bodyPr>
          <a:lstStyle/>
          <a:p>
            <a:pPr algn="ctr"/>
            <a:r>
              <a:rPr lang="en-GB" sz="3600" dirty="0" smtClean="0">
                <a:latin typeface="Segoe Script" panose="030B0504020000000003" pitchFamily="66" charset="0"/>
              </a:rPr>
              <a:t>Not all plural words end in s – what then?</a:t>
            </a:r>
            <a:endParaRPr lang="en-GB" sz="3600" dirty="0">
              <a:latin typeface="Segoe Script" panose="030B0504020000000003" pitchFamily="66" charset="0"/>
            </a:endParaRPr>
          </a:p>
        </p:txBody>
      </p:sp>
      <p:sp>
        <p:nvSpPr>
          <p:cNvPr id="19" name="Right Arrow 18"/>
          <p:cNvSpPr/>
          <p:nvPr/>
        </p:nvSpPr>
        <p:spPr>
          <a:xfrm>
            <a:off x="8864958" y="4178953"/>
            <a:ext cx="972355" cy="34773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p:cNvSpPr txBox="1"/>
          <p:nvPr/>
        </p:nvSpPr>
        <p:spPr>
          <a:xfrm>
            <a:off x="9866290" y="5442245"/>
            <a:ext cx="1828800" cy="1200329"/>
          </a:xfrm>
          <a:prstGeom prst="rect">
            <a:avLst/>
          </a:prstGeom>
          <a:noFill/>
        </p:spPr>
        <p:txBody>
          <a:bodyPr wrap="square" rtlCol="0">
            <a:spAutoFit/>
          </a:bodyPr>
          <a:lstStyle/>
          <a:p>
            <a:r>
              <a:rPr lang="en-GB" sz="2400" dirty="0" smtClean="0"/>
              <a:t>The </a:t>
            </a:r>
            <a:r>
              <a:rPr lang="en-GB" sz="2400" u="sng" dirty="0" smtClean="0"/>
              <a:t>children</a:t>
            </a:r>
            <a:r>
              <a:rPr lang="en-GB" sz="2400" dirty="0" smtClean="0"/>
              <a:t>’s homework</a:t>
            </a:r>
            <a:endParaRPr lang="en-GB" sz="2400" dirty="0"/>
          </a:p>
        </p:txBody>
      </p:sp>
      <p:sp>
        <p:nvSpPr>
          <p:cNvPr id="10" name="TextBox 9"/>
          <p:cNvSpPr txBox="1"/>
          <p:nvPr/>
        </p:nvSpPr>
        <p:spPr>
          <a:xfrm>
            <a:off x="1176971" y="2084436"/>
            <a:ext cx="5883871" cy="523220"/>
          </a:xfrm>
          <a:prstGeom prst="rect">
            <a:avLst/>
          </a:prstGeom>
          <a:noFill/>
        </p:spPr>
        <p:txBody>
          <a:bodyPr wrap="square" rtlCol="0">
            <a:spAutoFit/>
          </a:bodyPr>
          <a:lstStyle/>
          <a:p>
            <a:r>
              <a:rPr lang="en-GB" sz="2800" b="1" dirty="0" smtClean="0">
                <a:solidFill>
                  <a:schemeClr val="tx1">
                    <a:lumMod val="65000"/>
                    <a:lumOff val="35000"/>
                  </a:schemeClr>
                </a:solidFill>
              </a:rPr>
              <a:t>This is because of one key rule…</a:t>
            </a:r>
            <a:endParaRPr lang="en-GB" sz="2800" b="1" dirty="0">
              <a:solidFill>
                <a:schemeClr val="tx1">
                  <a:lumMod val="65000"/>
                  <a:lumOff val="35000"/>
                </a:schemeClr>
              </a:solidFill>
            </a:endParaRPr>
          </a:p>
        </p:txBody>
      </p:sp>
    </p:spTree>
    <p:extLst>
      <p:ext uri="{BB962C8B-B14F-4D97-AF65-F5344CB8AC3E}">
        <p14:creationId xmlns:p14="http://schemas.microsoft.com/office/powerpoint/2010/main" val="2153587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80">
                                          <p:stCondLst>
                                            <p:cond delay="0"/>
                                          </p:stCondLst>
                                        </p:cTn>
                                        <p:tgtEl>
                                          <p:spTgt spid="6"/>
                                        </p:tgtEl>
                                      </p:cBhvr>
                                    </p:animEffect>
                                    <p:anim calcmode="lin" valueType="num">
                                      <p:cBhvr>
                                        <p:cTn id="2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gtEl>
                                      </p:cBhvr>
                                      <p:to x="100000" y="60000"/>
                                    </p:animScale>
                                    <p:animScale>
                                      <p:cBhvr>
                                        <p:cTn id="30" dur="166" decel="50000">
                                          <p:stCondLst>
                                            <p:cond delay="676"/>
                                          </p:stCondLst>
                                        </p:cTn>
                                        <p:tgtEl>
                                          <p:spTgt spid="6"/>
                                        </p:tgtEl>
                                      </p:cBhvr>
                                      <p:to x="100000" y="100000"/>
                                    </p:animScale>
                                    <p:animScale>
                                      <p:cBhvr>
                                        <p:cTn id="31" dur="26">
                                          <p:stCondLst>
                                            <p:cond delay="1312"/>
                                          </p:stCondLst>
                                        </p:cTn>
                                        <p:tgtEl>
                                          <p:spTgt spid="6"/>
                                        </p:tgtEl>
                                      </p:cBhvr>
                                      <p:to x="100000" y="80000"/>
                                    </p:animScale>
                                    <p:animScale>
                                      <p:cBhvr>
                                        <p:cTn id="32" dur="166" decel="50000">
                                          <p:stCondLst>
                                            <p:cond delay="1338"/>
                                          </p:stCondLst>
                                        </p:cTn>
                                        <p:tgtEl>
                                          <p:spTgt spid="6"/>
                                        </p:tgtEl>
                                      </p:cBhvr>
                                      <p:to x="100000" y="100000"/>
                                    </p:animScale>
                                    <p:animScale>
                                      <p:cBhvr>
                                        <p:cTn id="33" dur="26">
                                          <p:stCondLst>
                                            <p:cond delay="1642"/>
                                          </p:stCondLst>
                                        </p:cTn>
                                        <p:tgtEl>
                                          <p:spTgt spid="6"/>
                                        </p:tgtEl>
                                      </p:cBhvr>
                                      <p:to x="100000" y="90000"/>
                                    </p:animScale>
                                    <p:animScale>
                                      <p:cBhvr>
                                        <p:cTn id="34" dur="166" decel="50000">
                                          <p:stCondLst>
                                            <p:cond delay="1668"/>
                                          </p:stCondLst>
                                        </p:cTn>
                                        <p:tgtEl>
                                          <p:spTgt spid="6"/>
                                        </p:tgtEl>
                                      </p:cBhvr>
                                      <p:to x="100000" y="100000"/>
                                    </p:animScale>
                                    <p:animScale>
                                      <p:cBhvr>
                                        <p:cTn id="35" dur="26">
                                          <p:stCondLst>
                                            <p:cond delay="1808"/>
                                          </p:stCondLst>
                                        </p:cTn>
                                        <p:tgtEl>
                                          <p:spTgt spid="6"/>
                                        </p:tgtEl>
                                      </p:cBhvr>
                                      <p:to x="100000" y="95000"/>
                                    </p:animScale>
                                    <p:animScale>
                                      <p:cBhvr>
                                        <p:cTn id="36" dur="166" decel="50000">
                                          <p:stCondLst>
                                            <p:cond delay="1834"/>
                                          </p:stCondLst>
                                        </p:cTn>
                                        <p:tgtEl>
                                          <p:spTgt spid="6"/>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ipe(left)">
                                      <p:cBhvr>
                                        <p:cTn id="47" dur="500"/>
                                        <p:tgtEl>
                                          <p:spTgt spid="19"/>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wipe(left)">
                                      <p:cBhvr>
                                        <p:cTn id="50" dur="5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wipe(left)">
                                      <p:cBhvr>
                                        <p:cTn id="61" dur="500"/>
                                        <p:tgtEl>
                                          <p:spTgt spid="18"/>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21"/>
                                        </p:tgtEl>
                                        <p:attrNameLst>
                                          <p:attrName>style.visibility</p:attrName>
                                        </p:attrNameLst>
                                      </p:cBhvr>
                                      <p:to>
                                        <p:strVal val="visible"/>
                                      </p:to>
                                    </p:set>
                                    <p:animEffect transition="in" filter="wipe(left)">
                                      <p:cBhvr>
                                        <p:cTn id="64" dur="500"/>
                                        <p:tgtEl>
                                          <p:spTgt spid="21"/>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nodeType="clickEffect">
                                  <p:stCondLst>
                                    <p:cond delay="0"/>
                                  </p:stCondLst>
                                  <p:childTnLst>
                                    <p:set>
                                      <p:cBhvr>
                                        <p:cTn id="68" dur="1" fill="hold">
                                          <p:stCondLst>
                                            <p:cond delay="0"/>
                                          </p:stCondLst>
                                        </p:cTn>
                                        <p:tgtEl>
                                          <p:spTgt spid="10">
                                            <p:txEl>
                                              <p:pRg st="0" end="0"/>
                                            </p:txEl>
                                          </p:spTgt>
                                        </p:tgtEl>
                                        <p:attrNameLst>
                                          <p:attrName>style.visibility</p:attrName>
                                        </p:attrNameLst>
                                      </p:cBhvr>
                                      <p:to>
                                        <p:strVal val="visible"/>
                                      </p:to>
                                    </p:set>
                                    <p:animEffect transition="in" filter="barn(inVertical)">
                                      <p:cBhvr>
                                        <p:cTn id="69"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5" grpId="0"/>
      <p:bldP spid="18" grpId="0" animBg="1"/>
      <p:bldP spid="3" grpId="0" animBg="1"/>
      <p:bldP spid="6" grpId="0"/>
      <p:bldP spid="19" grpId="0" animBg="1"/>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15921" y="296214"/>
            <a:ext cx="9440214" cy="1015663"/>
          </a:xfrm>
          <a:prstGeom prst="rect">
            <a:avLst/>
          </a:prstGeom>
          <a:noFill/>
        </p:spPr>
        <p:txBody>
          <a:bodyPr wrap="square" rtlCol="0">
            <a:spAutoFit/>
          </a:bodyPr>
          <a:lstStyle/>
          <a:p>
            <a:pPr algn="ctr"/>
            <a:r>
              <a:rPr lang="en-GB" sz="6000" dirty="0" smtClean="0">
                <a:latin typeface="Britannic Bold" panose="020B0903060703020204" pitchFamily="34" charset="0"/>
              </a:rPr>
              <a:t>Apostrophe for Possession</a:t>
            </a:r>
            <a:endParaRPr lang="en-GB" sz="6000" dirty="0">
              <a:latin typeface="Britannic Bold" panose="020B0903060703020204" pitchFamily="34" charset="0"/>
            </a:endParaRPr>
          </a:p>
        </p:txBody>
      </p:sp>
      <p:sp>
        <p:nvSpPr>
          <p:cNvPr id="6" name="Double Wave 5"/>
          <p:cNvSpPr/>
          <p:nvPr/>
        </p:nvSpPr>
        <p:spPr>
          <a:xfrm>
            <a:off x="1013418" y="2164320"/>
            <a:ext cx="10719236" cy="1119793"/>
          </a:xfrm>
          <a:prstGeom prst="doubleWave">
            <a:avLst>
              <a:gd name="adj1" fmla="val 6250"/>
              <a:gd name="adj2" fmla="val 24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1013418" y="1496543"/>
            <a:ext cx="10809388" cy="5315127"/>
          </a:xfrm>
        </p:spPr>
        <p:txBody>
          <a:bodyPr>
            <a:normAutofit/>
          </a:bodyPr>
          <a:lstStyle/>
          <a:p>
            <a:pPr marL="0" indent="0" algn="ctr">
              <a:buNone/>
            </a:pPr>
            <a:r>
              <a:rPr lang="en-GB" sz="2600" b="1" dirty="0" smtClean="0">
                <a:latin typeface="Century Gothic" panose="020B0502020202020204" pitchFamily="34" charset="0"/>
              </a:rPr>
              <a:t>The key rule which applies to both singular and plural owners…</a:t>
            </a:r>
          </a:p>
          <a:p>
            <a:pPr marL="0" indent="0" algn="ctr">
              <a:buNone/>
            </a:pPr>
            <a:endParaRPr lang="en-GB" sz="2400" b="1" dirty="0">
              <a:latin typeface="Century Gothic" panose="020B0502020202020204" pitchFamily="34" charset="0"/>
            </a:endParaRPr>
          </a:p>
          <a:p>
            <a:pPr marL="0" indent="0" algn="ctr">
              <a:buNone/>
            </a:pPr>
            <a:r>
              <a:rPr lang="en-GB" sz="3000" dirty="0" smtClean="0">
                <a:solidFill>
                  <a:schemeClr val="bg1"/>
                </a:solidFill>
                <a:latin typeface="Britannic Bold" panose="020B0903060703020204" pitchFamily="34" charset="0"/>
              </a:rPr>
              <a:t>The owner or owners come </a:t>
            </a:r>
            <a:r>
              <a:rPr lang="en-GB" sz="3000" u="sng" dirty="0" smtClean="0">
                <a:solidFill>
                  <a:schemeClr val="bg1"/>
                </a:solidFill>
                <a:latin typeface="Britannic Bold" panose="020B0903060703020204" pitchFamily="34" charset="0"/>
              </a:rPr>
              <a:t>completely before </a:t>
            </a:r>
            <a:r>
              <a:rPr lang="en-GB" sz="3000" dirty="0" smtClean="0">
                <a:solidFill>
                  <a:schemeClr val="bg1"/>
                </a:solidFill>
                <a:latin typeface="Britannic Bold" panose="020B0903060703020204" pitchFamily="34" charset="0"/>
              </a:rPr>
              <a:t>the apostrophe</a:t>
            </a:r>
          </a:p>
          <a:p>
            <a:pPr marL="0" indent="0">
              <a:buNone/>
            </a:pPr>
            <a:endParaRPr lang="en-GB" sz="1000" b="1" dirty="0" smtClean="0">
              <a:latin typeface="Century Gothic" panose="020B0502020202020204" pitchFamily="34" charset="0"/>
            </a:endParaRPr>
          </a:p>
          <a:p>
            <a:pPr marL="0" indent="0">
              <a:buNone/>
            </a:pPr>
            <a:r>
              <a:rPr lang="en-GB" sz="2800" b="1" dirty="0" smtClean="0">
                <a:latin typeface="Century Gothic" panose="020B0502020202020204" pitchFamily="34" charset="0"/>
              </a:rPr>
              <a:t>A </a:t>
            </a:r>
            <a:r>
              <a:rPr lang="en-GB" sz="2800" b="1" dirty="0" smtClean="0">
                <a:solidFill>
                  <a:schemeClr val="tx1"/>
                </a:solidFill>
                <a:latin typeface="Century Gothic" panose="020B0502020202020204" pitchFamily="34" charset="0"/>
              </a:rPr>
              <a:t>boy</a:t>
            </a:r>
            <a:r>
              <a:rPr lang="en-GB" sz="2800" b="1" dirty="0" smtClean="0">
                <a:latin typeface="Century Gothic" panose="020B0502020202020204" pitchFamily="34" charset="0"/>
              </a:rPr>
              <a:t>’s shoe</a:t>
            </a:r>
          </a:p>
          <a:p>
            <a:pPr marL="0" indent="0">
              <a:buNone/>
            </a:pPr>
            <a:r>
              <a:rPr lang="en-GB" sz="2800" b="1" dirty="0" smtClean="0">
                <a:latin typeface="Century Gothic" panose="020B0502020202020204" pitchFamily="34" charset="0"/>
              </a:rPr>
              <a:t>Both </a:t>
            </a:r>
            <a:r>
              <a:rPr lang="en-GB" sz="2800" b="1" dirty="0" smtClean="0">
                <a:solidFill>
                  <a:schemeClr val="tx1"/>
                </a:solidFill>
                <a:latin typeface="Century Gothic" panose="020B0502020202020204" pitchFamily="34" charset="0"/>
              </a:rPr>
              <a:t>boys</a:t>
            </a:r>
            <a:r>
              <a:rPr lang="en-GB" sz="2800" b="1" dirty="0" smtClean="0">
                <a:latin typeface="Century Gothic" panose="020B0502020202020204" pitchFamily="34" charset="0"/>
              </a:rPr>
              <a:t>’ bedrooms</a:t>
            </a:r>
          </a:p>
          <a:p>
            <a:pPr marL="0" indent="0">
              <a:buNone/>
            </a:pPr>
            <a:r>
              <a:rPr lang="en-GB" sz="2800" b="1" dirty="0" smtClean="0">
                <a:latin typeface="Century Gothic" panose="020B0502020202020204" pitchFamily="34" charset="0"/>
              </a:rPr>
              <a:t>That </a:t>
            </a:r>
            <a:r>
              <a:rPr lang="en-GB" sz="2800" b="1" dirty="0" smtClean="0">
                <a:solidFill>
                  <a:schemeClr val="tx1"/>
                </a:solidFill>
                <a:latin typeface="Century Gothic" panose="020B0502020202020204" pitchFamily="34" charset="0"/>
              </a:rPr>
              <a:t>lady</a:t>
            </a:r>
            <a:r>
              <a:rPr lang="en-GB" sz="2800" b="1" dirty="0" smtClean="0">
                <a:latin typeface="Century Gothic" panose="020B0502020202020204" pitchFamily="34" charset="0"/>
              </a:rPr>
              <a:t>’s purse</a:t>
            </a:r>
          </a:p>
          <a:p>
            <a:pPr marL="0" indent="0">
              <a:buNone/>
            </a:pPr>
            <a:r>
              <a:rPr lang="en-GB" sz="2800" b="1" dirty="0" smtClean="0">
                <a:latin typeface="Century Gothic" panose="020B0502020202020204" pitchFamily="34" charset="0"/>
              </a:rPr>
              <a:t>The three </a:t>
            </a:r>
            <a:r>
              <a:rPr lang="en-GB" sz="2800" b="1" dirty="0" smtClean="0">
                <a:solidFill>
                  <a:schemeClr val="tx1"/>
                </a:solidFill>
                <a:latin typeface="Century Gothic" panose="020B0502020202020204" pitchFamily="34" charset="0"/>
              </a:rPr>
              <a:t>ladies</a:t>
            </a:r>
            <a:r>
              <a:rPr lang="en-GB" sz="2800" b="1" dirty="0" smtClean="0">
                <a:latin typeface="Century Gothic" panose="020B0502020202020204" pitchFamily="34" charset="0"/>
              </a:rPr>
              <a:t>’ cars</a:t>
            </a:r>
          </a:p>
          <a:p>
            <a:pPr marL="0" indent="0">
              <a:buNone/>
            </a:pPr>
            <a:r>
              <a:rPr lang="en-GB" sz="2800" b="1" dirty="0" smtClean="0">
                <a:latin typeface="Century Gothic" panose="020B0502020202020204" pitchFamily="34" charset="0"/>
              </a:rPr>
              <a:t>A </a:t>
            </a:r>
            <a:r>
              <a:rPr lang="en-GB" sz="2800" b="1" dirty="0" smtClean="0">
                <a:solidFill>
                  <a:schemeClr val="tx1"/>
                </a:solidFill>
                <a:latin typeface="Century Gothic" panose="020B0502020202020204" pitchFamily="34" charset="0"/>
              </a:rPr>
              <a:t>child</a:t>
            </a:r>
            <a:r>
              <a:rPr lang="en-GB" sz="2800" b="1" dirty="0" smtClean="0">
                <a:latin typeface="Century Gothic" panose="020B0502020202020204" pitchFamily="34" charset="0"/>
              </a:rPr>
              <a:t>’s homework</a:t>
            </a:r>
          </a:p>
          <a:p>
            <a:pPr marL="0" indent="0">
              <a:buNone/>
            </a:pPr>
            <a:r>
              <a:rPr lang="en-GB" sz="2800" b="1" dirty="0" smtClean="0">
                <a:latin typeface="Century Gothic" panose="020B0502020202020204" pitchFamily="34" charset="0"/>
              </a:rPr>
              <a:t>All of the </a:t>
            </a:r>
            <a:r>
              <a:rPr lang="en-GB" sz="2800" b="1" dirty="0" smtClean="0">
                <a:solidFill>
                  <a:schemeClr val="tx1"/>
                </a:solidFill>
                <a:latin typeface="Century Gothic" panose="020B0502020202020204" pitchFamily="34" charset="0"/>
              </a:rPr>
              <a:t>children</a:t>
            </a:r>
            <a:r>
              <a:rPr lang="en-GB" sz="2800" b="1" dirty="0" smtClean="0">
                <a:latin typeface="Century Gothic" panose="020B0502020202020204" pitchFamily="34" charset="0"/>
              </a:rPr>
              <a:t>’s schoolbags</a:t>
            </a:r>
            <a:endParaRPr lang="en-GB" sz="2400" b="1" dirty="0" smtClean="0">
              <a:latin typeface="Century Gothic" panose="020B0502020202020204" pitchFamily="34" charset="0"/>
            </a:endParaRPr>
          </a:p>
        </p:txBody>
      </p:sp>
      <p:sp>
        <p:nvSpPr>
          <p:cNvPr id="7" name="Cloud 6"/>
          <p:cNvSpPr/>
          <p:nvPr/>
        </p:nvSpPr>
        <p:spPr>
          <a:xfrm>
            <a:off x="5576550" y="3364292"/>
            <a:ext cx="6156103" cy="3367198"/>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7031864" y="4484442"/>
            <a:ext cx="4533364" cy="1077218"/>
          </a:xfrm>
          <a:prstGeom prst="rect">
            <a:avLst/>
          </a:prstGeom>
          <a:noFill/>
        </p:spPr>
        <p:txBody>
          <a:bodyPr wrap="square" rtlCol="0">
            <a:spAutoFit/>
          </a:bodyPr>
          <a:lstStyle/>
          <a:p>
            <a:r>
              <a:rPr lang="en-GB" sz="3200" b="1" dirty="0">
                <a:latin typeface="Century Gothic" panose="020B0502020202020204" pitchFamily="34" charset="0"/>
              </a:rPr>
              <a:t>A</a:t>
            </a:r>
            <a:r>
              <a:rPr lang="en-GB" sz="3200" b="1" dirty="0" smtClean="0">
                <a:latin typeface="Century Gothic" panose="020B0502020202020204" pitchFamily="34" charset="0"/>
              </a:rPr>
              <a:t> cars brakes are highly important</a:t>
            </a:r>
            <a:endParaRPr lang="en-GB" sz="3200" b="1" dirty="0">
              <a:latin typeface="Century Gothic" panose="020B0502020202020204" pitchFamily="34" charset="0"/>
            </a:endParaRPr>
          </a:p>
        </p:txBody>
      </p:sp>
    </p:spTree>
    <p:extLst>
      <p:ext uri="{BB962C8B-B14F-4D97-AF65-F5344CB8AC3E}">
        <p14:creationId xmlns:p14="http://schemas.microsoft.com/office/powerpoint/2010/main" val="1002528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anim calcmode="lin" valueType="num">
                                      <p:cBhvr>
                                        <p:cTn id="2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1000"/>
                                        <p:tgtEl>
                                          <p:spTgt spid="3">
                                            <p:txEl>
                                              <p:pRg st="7" end="7"/>
                                            </p:txEl>
                                          </p:spTgt>
                                        </p:tgtEl>
                                      </p:cBhvr>
                                    </p:animEffect>
                                    <p:anim calcmode="lin" valueType="num">
                                      <p:cBhvr>
                                        <p:cTn id="3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1000"/>
                                        <p:tgtEl>
                                          <p:spTgt spid="3">
                                            <p:txEl>
                                              <p:pRg st="8" end="8"/>
                                            </p:txEl>
                                          </p:spTgt>
                                        </p:tgtEl>
                                      </p:cBhvr>
                                    </p:animEffect>
                                    <p:anim calcmode="lin" valueType="num">
                                      <p:cBhvr>
                                        <p:cTn id="4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fade">
                                      <p:cBhvr>
                                        <p:cTn id="48" dur="1000"/>
                                        <p:tgtEl>
                                          <p:spTgt spid="3">
                                            <p:txEl>
                                              <p:pRg st="9" end="9"/>
                                            </p:txEl>
                                          </p:spTgt>
                                        </p:tgtEl>
                                      </p:cBhvr>
                                    </p:animEffect>
                                    <p:anim calcmode="lin" valueType="num">
                                      <p:cBhvr>
                                        <p:cTn id="4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additive="base">
                                        <p:cTn id="55" dur="500" fill="hold"/>
                                        <p:tgtEl>
                                          <p:spTgt spid="8"/>
                                        </p:tgtEl>
                                        <p:attrNameLst>
                                          <p:attrName>ppt_x</p:attrName>
                                        </p:attrNameLst>
                                      </p:cBhvr>
                                      <p:tavLst>
                                        <p:tav tm="0">
                                          <p:val>
                                            <p:strVal val="#ppt_x"/>
                                          </p:val>
                                        </p:tav>
                                        <p:tav tm="100000">
                                          <p:val>
                                            <p:strVal val="#ppt_x"/>
                                          </p:val>
                                        </p:tav>
                                      </p:tavLst>
                                    </p:anim>
                                    <p:anim calcmode="lin" valueType="num">
                                      <p:cBhvr additive="base">
                                        <p:cTn id="56" dur="500" fill="hold"/>
                                        <p:tgtEl>
                                          <p:spTgt spid="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7"/>
                                        </p:tgtEl>
                                        <p:attrNameLst>
                                          <p:attrName>style.visibility</p:attrName>
                                        </p:attrNameLst>
                                      </p:cBhvr>
                                      <p:to>
                                        <p:strVal val="visible"/>
                                      </p:to>
                                    </p:set>
                                    <p:anim calcmode="lin" valueType="num">
                                      <p:cBhvr additive="base">
                                        <p:cTn id="59" dur="500" fill="hold"/>
                                        <p:tgtEl>
                                          <p:spTgt spid="7"/>
                                        </p:tgtEl>
                                        <p:attrNameLst>
                                          <p:attrName>ppt_x</p:attrName>
                                        </p:attrNameLst>
                                      </p:cBhvr>
                                      <p:tavLst>
                                        <p:tav tm="0">
                                          <p:val>
                                            <p:strVal val="#ppt_x"/>
                                          </p:val>
                                        </p:tav>
                                        <p:tav tm="100000">
                                          <p:val>
                                            <p:strVal val="#ppt_x"/>
                                          </p:val>
                                        </p:tav>
                                      </p:tavLst>
                                    </p:anim>
                                    <p:anim calcmode="lin" valueType="num">
                                      <p:cBhvr additive="base">
                                        <p:cTn id="6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15921" y="296214"/>
            <a:ext cx="9440214" cy="1015663"/>
          </a:xfrm>
          <a:prstGeom prst="rect">
            <a:avLst/>
          </a:prstGeom>
          <a:noFill/>
        </p:spPr>
        <p:txBody>
          <a:bodyPr wrap="square" rtlCol="0">
            <a:spAutoFit/>
          </a:bodyPr>
          <a:lstStyle/>
          <a:p>
            <a:pPr algn="ctr"/>
            <a:r>
              <a:rPr lang="en-GB" sz="6000" dirty="0" smtClean="0">
                <a:latin typeface="Britannic Bold" panose="020B0903060703020204" pitchFamily="34" charset="0"/>
              </a:rPr>
              <a:t>Apostrophe for Possession</a:t>
            </a:r>
            <a:endParaRPr lang="en-GB" sz="6000" dirty="0">
              <a:latin typeface="Britannic Bold" panose="020B0903060703020204" pitchFamily="34" charset="0"/>
            </a:endParaRPr>
          </a:p>
        </p:txBody>
      </p:sp>
      <p:sp>
        <p:nvSpPr>
          <p:cNvPr id="6" name="Double Wave 5"/>
          <p:cNvSpPr/>
          <p:nvPr/>
        </p:nvSpPr>
        <p:spPr>
          <a:xfrm>
            <a:off x="1013418" y="2164320"/>
            <a:ext cx="10719236" cy="1119793"/>
          </a:xfrm>
          <a:prstGeom prst="doubleWave">
            <a:avLst>
              <a:gd name="adj1" fmla="val 6250"/>
              <a:gd name="adj2" fmla="val 24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1013418" y="1496543"/>
            <a:ext cx="10809388" cy="5315127"/>
          </a:xfrm>
        </p:spPr>
        <p:txBody>
          <a:bodyPr>
            <a:normAutofit/>
          </a:bodyPr>
          <a:lstStyle/>
          <a:p>
            <a:pPr marL="0" indent="0" algn="ctr">
              <a:buNone/>
            </a:pPr>
            <a:r>
              <a:rPr lang="en-GB" sz="2600" b="1" dirty="0" smtClean="0">
                <a:latin typeface="Century Gothic" panose="020B0502020202020204" pitchFamily="34" charset="0"/>
              </a:rPr>
              <a:t>The key rule which applies to both singular and plural owners…</a:t>
            </a:r>
          </a:p>
          <a:p>
            <a:pPr marL="0" indent="0" algn="ctr">
              <a:buNone/>
            </a:pPr>
            <a:endParaRPr lang="en-GB" sz="2400" b="1" dirty="0">
              <a:latin typeface="Century Gothic" panose="020B0502020202020204" pitchFamily="34" charset="0"/>
            </a:endParaRPr>
          </a:p>
          <a:p>
            <a:pPr marL="0" indent="0" algn="ctr">
              <a:buNone/>
            </a:pPr>
            <a:r>
              <a:rPr lang="en-GB" sz="3000" dirty="0" smtClean="0">
                <a:solidFill>
                  <a:schemeClr val="bg1"/>
                </a:solidFill>
                <a:latin typeface="Britannic Bold" panose="020B0903060703020204" pitchFamily="34" charset="0"/>
              </a:rPr>
              <a:t>The owner or owners come </a:t>
            </a:r>
            <a:r>
              <a:rPr lang="en-GB" sz="3000" u="sng" dirty="0" smtClean="0">
                <a:solidFill>
                  <a:schemeClr val="bg1"/>
                </a:solidFill>
                <a:latin typeface="Britannic Bold" panose="020B0903060703020204" pitchFamily="34" charset="0"/>
              </a:rPr>
              <a:t>completely before </a:t>
            </a:r>
            <a:r>
              <a:rPr lang="en-GB" sz="3000" dirty="0" smtClean="0">
                <a:solidFill>
                  <a:schemeClr val="bg1"/>
                </a:solidFill>
                <a:latin typeface="Britannic Bold" panose="020B0903060703020204" pitchFamily="34" charset="0"/>
              </a:rPr>
              <a:t>the apostrophe</a:t>
            </a:r>
          </a:p>
          <a:p>
            <a:pPr marL="0" indent="0">
              <a:buNone/>
            </a:pPr>
            <a:endParaRPr lang="en-GB" sz="1000" b="1" dirty="0" smtClean="0">
              <a:latin typeface="Century Gothic" panose="020B0502020202020204" pitchFamily="34" charset="0"/>
            </a:endParaRPr>
          </a:p>
          <a:p>
            <a:pPr marL="0" indent="0">
              <a:buNone/>
            </a:pPr>
            <a:r>
              <a:rPr lang="en-GB" sz="2800" b="1" dirty="0" smtClean="0">
                <a:latin typeface="Century Gothic" panose="020B0502020202020204" pitchFamily="34" charset="0"/>
              </a:rPr>
              <a:t>A </a:t>
            </a:r>
            <a:r>
              <a:rPr lang="en-GB" sz="2800" b="1" dirty="0" smtClean="0">
                <a:solidFill>
                  <a:schemeClr val="tx1"/>
                </a:solidFill>
                <a:latin typeface="Century Gothic" panose="020B0502020202020204" pitchFamily="34" charset="0"/>
              </a:rPr>
              <a:t>boy</a:t>
            </a:r>
            <a:r>
              <a:rPr lang="en-GB" sz="2800" b="1" dirty="0" smtClean="0">
                <a:latin typeface="Century Gothic" panose="020B0502020202020204" pitchFamily="34" charset="0"/>
              </a:rPr>
              <a:t>’s shoe</a:t>
            </a:r>
          </a:p>
          <a:p>
            <a:pPr marL="0" indent="0">
              <a:buNone/>
            </a:pPr>
            <a:r>
              <a:rPr lang="en-GB" sz="2800" b="1" dirty="0" smtClean="0">
                <a:latin typeface="Century Gothic" panose="020B0502020202020204" pitchFamily="34" charset="0"/>
              </a:rPr>
              <a:t>Both </a:t>
            </a:r>
            <a:r>
              <a:rPr lang="en-GB" sz="2800" b="1" dirty="0" smtClean="0">
                <a:solidFill>
                  <a:schemeClr val="tx1"/>
                </a:solidFill>
                <a:latin typeface="Century Gothic" panose="020B0502020202020204" pitchFamily="34" charset="0"/>
              </a:rPr>
              <a:t>boys</a:t>
            </a:r>
            <a:r>
              <a:rPr lang="en-GB" sz="2800" b="1" dirty="0" smtClean="0">
                <a:latin typeface="Century Gothic" panose="020B0502020202020204" pitchFamily="34" charset="0"/>
              </a:rPr>
              <a:t>’ bedrooms</a:t>
            </a:r>
          </a:p>
          <a:p>
            <a:pPr marL="0" indent="0">
              <a:buNone/>
            </a:pPr>
            <a:r>
              <a:rPr lang="en-GB" sz="2800" b="1" dirty="0" smtClean="0">
                <a:latin typeface="Century Gothic" panose="020B0502020202020204" pitchFamily="34" charset="0"/>
              </a:rPr>
              <a:t>That </a:t>
            </a:r>
            <a:r>
              <a:rPr lang="en-GB" sz="2800" b="1" dirty="0" smtClean="0">
                <a:solidFill>
                  <a:schemeClr val="tx1"/>
                </a:solidFill>
                <a:latin typeface="Century Gothic" panose="020B0502020202020204" pitchFamily="34" charset="0"/>
              </a:rPr>
              <a:t>lady</a:t>
            </a:r>
            <a:r>
              <a:rPr lang="en-GB" sz="2800" b="1" dirty="0" smtClean="0">
                <a:latin typeface="Century Gothic" panose="020B0502020202020204" pitchFamily="34" charset="0"/>
              </a:rPr>
              <a:t>’s purse</a:t>
            </a:r>
          </a:p>
          <a:p>
            <a:pPr marL="0" indent="0">
              <a:buNone/>
            </a:pPr>
            <a:r>
              <a:rPr lang="en-GB" sz="2800" b="1" dirty="0" smtClean="0">
                <a:latin typeface="Century Gothic" panose="020B0502020202020204" pitchFamily="34" charset="0"/>
              </a:rPr>
              <a:t>The three </a:t>
            </a:r>
            <a:r>
              <a:rPr lang="en-GB" sz="2800" b="1" dirty="0" smtClean="0">
                <a:solidFill>
                  <a:schemeClr val="tx1"/>
                </a:solidFill>
                <a:latin typeface="Century Gothic" panose="020B0502020202020204" pitchFamily="34" charset="0"/>
              </a:rPr>
              <a:t>ladies</a:t>
            </a:r>
            <a:r>
              <a:rPr lang="en-GB" sz="2800" b="1" dirty="0" smtClean="0">
                <a:latin typeface="Century Gothic" panose="020B0502020202020204" pitchFamily="34" charset="0"/>
              </a:rPr>
              <a:t>’ cars</a:t>
            </a:r>
          </a:p>
          <a:p>
            <a:pPr marL="0" indent="0">
              <a:buNone/>
            </a:pPr>
            <a:r>
              <a:rPr lang="en-GB" sz="2800" b="1" dirty="0" smtClean="0">
                <a:latin typeface="Century Gothic" panose="020B0502020202020204" pitchFamily="34" charset="0"/>
              </a:rPr>
              <a:t>A </a:t>
            </a:r>
            <a:r>
              <a:rPr lang="en-GB" sz="2800" b="1" dirty="0" smtClean="0">
                <a:solidFill>
                  <a:schemeClr val="tx1"/>
                </a:solidFill>
                <a:latin typeface="Century Gothic" panose="020B0502020202020204" pitchFamily="34" charset="0"/>
              </a:rPr>
              <a:t>child</a:t>
            </a:r>
            <a:r>
              <a:rPr lang="en-GB" sz="2800" b="1" dirty="0" smtClean="0">
                <a:latin typeface="Century Gothic" panose="020B0502020202020204" pitchFamily="34" charset="0"/>
              </a:rPr>
              <a:t>’s homework</a:t>
            </a:r>
          </a:p>
          <a:p>
            <a:pPr marL="0" indent="0">
              <a:buNone/>
            </a:pPr>
            <a:r>
              <a:rPr lang="en-GB" sz="2800" b="1" dirty="0" smtClean="0">
                <a:latin typeface="Century Gothic" panose="020B0502020202020204" pitchFamily="34" charset="0"/>
              </a:rPr>
              <a:t>All of the </a:t>
            </a:r>
            <a:r>
              <a:rPr lang="en-GB" sz="2800" b="1" dirty="0" smtClean="0">
                <a:solidFill>
                  <a:schemeClr val="tx1"/>
                </a:solidFill>
                <a:latin typeface="Century Gothic" panose="020B0502020202020204" pitchFamily="34" charset="0"/>
              </a:rPr>
              <a:t>children</a:t>
            </a:r>
            <a:r>
              <a:rPr lang="en-GB" sz="2800" b="1" dirty="0" smtClean="0">
                <a:latin typeface="Century Gothic" panose="020B0502020202020204" pitchFamily="34" charset="0"/>
              </a:rPr>
              <a:t>’s schoolbags</a:t>
            </a:r>
            <a:endParaRPr lang="en-GB" sz="2400" b="1" dirty="0" smtClean="0">
              <a:latin typeface="Century Gothic" panose="020B0502020202020204" pitchFamily="34" charset="0"/>
            </a:endParaRPr>
          </a:p>
        </p:txBody>
      </p:sp>
      <p:sp>
        <p:nvSpPr>
          <p:cNvPr id="7" name="Cloud 6"/>
          <p:cNvSpPr/>
          <p:nvPr/>
        </p:nvSpPr>
        <p:spPr>
          <a:xfrm>
            <a:off x="5576550" y="3364292"/>
            <a:ext cx="6156103" cy="3367198"/>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7031864" y="4484442"/>
            <a:ext cx="4533364" cy="1077218"/>
          </a:xfrm>
          <a:prstGeom prst="rect">
            <a:avLst/>
          </a:prstGeom>
          <a:noFill/>
        </p:spPr>
        <p:txBody>
          <a:bodyPr wrap="square" rtlCol="0">
            <a:spAutoFit/>
          </a:bodyPr>
          <a:lstStyle/>
          <a:p>
            <a:r>
              <a:rPr lang="en-GB" sz="3200" b="1" dirty="0">
                <a:latin typeface="Century Gothic" panose="020B0502020202020204" pitchFamily="34" charset="0"/>
              </a:rPr>
              <a:t>A</a:t>
            </a:r>
            <a:r>
              <a:rPr lang="en-GB" sz="3200" b="1" dirty="0" smtClean="0">
                <a:latin typeface="Century Gothic" panose="020B0502020202020204" pitchFamily="34" charset="0"/>
              </a:rPr>
              <a:t> </a:t>
            </a:r>
            <a:r>
              <a:rPr lang="en-GB" sz="3200" b="1" u="sng" dirty="0" smtClean="0">
                <a:latin typeface="Century Gothic" panose="020B0502020202020204" pitchFamily="34" charset="0"/>
              </a:rPr>
              <a:t>car</a:t>
            </a:r>
            <a:r>
              <a:rPr lang="en-GB" sz="3200" b="1" dirty="0" smtClean="0">
                <a:latin typeface="Century Gothic" panose="020B0502020202020204" pitchFamily="34" charset="0"/>
              </a:rPr>
              <a:t>’s brakes are highly important</a:t>
            </a:r>
            <a:endParaRPr lang="en-GB" sz="3200" b="1" dirty="0">
              <a:latin typeface="Century Gothic" panose="020B0502020202020204" pitchFamily="34" charset="0"/>
            </a:endParaRPr>
          </a:p>
        </p:txBody>
      </p:sp>
    </p:spTree>
    <p:extLst>
      <p:ext uri="{BB962C8B-B14F-4D97-AF65-F5344CB8AC3E}">
        <p14:creationId xmlns:p14="http://schemas.microsoft.com/office/powerpoint/2010/main" val="4123046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8"/>
                                        </p:tgtEl>
                                        <p:attrNameLst>
                                          <p:attrName>ppt_x</p:attrName>
                                        </p:attrNameLst>
                                      </p:cBhvr>
                                      <p:tavLst>
                                        <p:tav tm="0">
                                          <p:val>
                                            <p:strVal val="ppt_x"/>
                                          </p:val>
                                        </p:tav>
                                        <p:tav tm="100000">
                                          <p:val>
                                            <p:strVal val="ppt_x"/>
                                          </p:val>
                                        </p:tav>
                                      </p:tavLst>
                                    </p:anim>
                                    <p:anim calcmode="lin" valueType="num">
                                      <p:cBhvr additive="base">
                                        <p:cTn id="7" dur="500"/>
                                        <p:tgtEl>
                                          <p:spTgt spid="8"/>
                                        </p:tgtEl>
                                        <p:attrNameLst>
                                          <p:attrName>ppt_y</p:attrName>
                                        </p:attrNameLst>
                                      </p:cBhvr>
                                      <p:tavLst>
                                        <p:tav tm="0">
                                          <p:val>
                                            <p:strVal val="ppt_y"/>
                                          </p:val>
                                        </p:tav>
                                        <p:tav tm="100000">
                                          <p:val>
                                            <p:strVal val="1+ppt_h/2"/>
                                          </p:val>
                                        </p:tav>
                                      </p:tavLst>
                                    </p:anim>
                                    <p:set>
                                      <p:cBhvr>
                                        <p:cTn id="8"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15921" y="296214"/>
            <a:ext cx="9440214" cy="1015663"/>
          </a:xfrm>
          <a:prstGeom prst="rect">
            <a:avLst/>
          </a:prstGeom>
          <a:noFill/>
        </p:spPr>
        <p:txBody>
          <a:bodyPr wrap="square" rtlCol="0">
            <a:spAutoFit/>
          </a:bodyPr>
          <a:lstStyle/>
          <a:p>
            <a:pPr algn="ctr"/>
            <a:r>
              <a:rPr lang="en-GB" sz="6000" dirty="0" smtClean="0">
                <a:latin typeface="Britannic Bold" panose="020B0903060703020204" pitchFamily="34" charset="0"/>
              </a:rPr>
              <a:t>Apostrophe for Possession</a:t>
            </a:r>
            <a:endParaRPr lang="en-GB" sz="6000" dirty="0">
              <a:latin typeface="Britannic Bold" panose="020B0903060703020204" pitchFamily="34" charset="0"/>
            </a:endParaRPr>
          </a:p>
        </p:txBody>
      </p:sp>
      <p:sp>
        <p:nvSpPr>
          <p:cNvPr id="6" name="Double Wave 5"/>
          <p:cNvSpPr/>
          <p:nvPr/>
        </p:nvSpPr>
        <p:spPr>
          <a:xfrm>
            <a:off x="1013418" y="2164320"/>
            <a:ext cx="10719236" cy="1119793"/>
          </a:xfrm>
          <a:prstGeom prst="doubleWave">
            <a:avLst>
              <a:gd name="adj1" fmla="val 6250"/>
              <a:gd name="adj2" fmla="val 24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1013418" y="1496543"/>
            <a:ext cx="10809388" cy="5315127"/>
          </a:xfrm>
        </p:spPr>
        <p:txBody>
          <a:bodyPr>
            <a:normAutofit/>
          </a:bodyPr>
          <a:lstStyle/>
          <a:p>
            <a:pPr marL="0" indent="0" algn="ctr">
              <a:buNone/>
            </a:pPr>
            <a:r>
              <a:rPr lang="en-GB" sz="2600" b="1" dirty="0" smtClean="0">
                <a:latin typeface="Century Gothic" panose="020B0502020202020204" pitchFamily="34" charset="0"/>
              </a:rPr>
              <a:t>The key rule which applies to both singular and plural owners…</a:t>
            </a:r>
          </a:p>
          <a:p>
            <a:pPr marL="0" indent="0" algn="ctr">
              <a:buNone/>
            </a:pPr>
            <a:endParaRPr lang="en-GB" sz="2400" b="1" dirty="0">
              <a:latin typeface="Century Gothic" panose="020B0502020202020204" pitchFamily="34" charset="0"/>
            </a:endParaRPr>
          </a:p>
          <a:p>
            <a:pPr marL="0" indent="0" algn="ctr">
              <a:buNone/>
            </a:pPr>
            <a:r>
              <a:rPr lang="en-GB" sz="3000" dirty="0" smtClean="0">
                <a:solidFill>
                  <a:schemeClr val="bg1"/>
                </a:solidFill>
                <a:latin typeface="Britannic Bold" panose="020B0903060703020204" pitchFamily="34" charset="0"/>
              </a:rPr>
              <a:t>The owner or owners come </a:t>
            </a:r>
            <a:r>
              <a:rPr lang="en-GB" sz="3000" u="sng" dirty="0" smtClean="0">
                <a:solidFill>
                  <a:schemeClr val="bg1"/>
                </a:solidFill>
                <a:latin typeface="Britannic Bold" panose="020B0903060703020204" pitchFamily="34" charset="0"/>
              </a:rPr>
              <a:t>completely before </a:t>
            </a:r>
            <a:r>
              <a:rPr lang="en-GB" sz="3000" dirty="0" smtClean="0">
                <a:solidFill>
                  <a:schemeClr val="bg1"/>
                </a:solidFill>
                <a:latin typeface="Britannic Bold" panose="020B0903060703020204" pitchFamily="34" charset="0"/>
              </a:rPr>
              <a:t>the apostrophe</a:t>
            </a:r>
          </a:p>
          <a:p>
            <a:pPr marL="0" indent="0">
              <a:buNone/>
            </a:pPr>
            <a:endParaRPr lang="en-GB" sz="800" b="1" dirty="0" smtClean="0">
              <a:latin typeface="Britannic Bold" panose="020B0903060703020204" pitchFamily="34" charset="0"/>
            </a:endParaRPr>
          </a:p>
          <a:p>
            <a:pPr marL="0" indent="0">
              <a:buNone/>
            </a:pPr>
            <a:r>
              <a:rPr lang="en-GB" sz="2800" b="1" dirty="0" smtClean="0">
                <a:latin typeface="Century Gothic" panose="020B0502020202020204" pitchFamily="34" charset="0"/>
              </a:rPr>
              <a:t>A </a:t>
            </a:r>
            <a:r>
              <a:rPr lang="en-GB" sz="2800" b="1" dirty="0" smtClean="0">
                <a:solidFill>
                  <a:schemeClr val="tx1"/>
                </a:solidFill>
                <a:latin typeface="Century Gothic" panose="020B0502020202020204" pitchFamily="34" charset="0"/>
              </a:rPr>
              <a:t>boy</a:t>
            </a:r>
            <a:r>
              <a:rPr lang="en-GB" sz="2800" b="1" dirty="0" smtClean="0">
                <a:latin typeface="Century Gothic" panose="020B0502020202020204" pitchFamily="34" charset="0"/>
              </a:rPr>
              <a:t>’s shoe</a:t>
            </a:r>
          </a:p>
          <a:p>
            <a:pPr marL="0" indent="0">
              <a:buNone/>
            </a:pPr>
            <a:r>
              <a:rPr lang="en-GB" sz="2800" b="1" dirty="0" smtClean="0">
                <a:latin typeface="Century Gothic" panose="020B0502020202020204" pitchFamily="34" charset="0"/>
              </a:rPr>
              <a:t>Both </a:t>
            </a:r>
            <a:r>
              <a:rPr lang="en-GB" sz="2800" b="1" dirty="0" smtClean="0">
                <a:solidFill>
                  <a:schemeClr val="tx1"/>
                </a:solidFill>
                <a:latin typeface="Century Gothic" panose="020B0502020202020204" pitchFamily="34" charset="0"/>
              </a:rPr>
              <a:t>boys</a:t>
            </a:r>
            <a:r>
              <a:rPr lang="en-GB" sz="2800" b="1" dirty="0" smtClean="0">
                <a:latin typeface="Century Gothic" panose="020B0502020202020204" pitchFamily="34" charset="0"/>
              </a:rPr>
              <a:t>’ bedrooms</a:t>
            </a:r>
          </a:p>
          <a:p>
            <a:pPr marL="0" indent="0">
              <a:buNone/>
            </a:pPr>
            <a:r>
              <a:rPr lang="en-GB" sz="2800" b="1" dirty="0" smtClean="0">
                <a:latin typeface="Century Gothic" panose="020B0502020202020204" pitchFamily="34" charset="0"/>
              </a:rPr>
              <a:t>That </a:t>
            </a:r>
            <a:r>
              <a:rPr lang="en-GB" sz="2800" b="1" dirty="0" smtClean="0">
                <a:solidFill>
                  <a:schemeClr val="tx1"/>
                </a:solidFill>
                <a:latin typeface="Century Gothic" panose="020B0502020202020204" pitchFamily="34" charset="0"/>
              </a:rPr>
              <a:t>lady</a:t>
            </a:r>
            <a:r>
              <a:rPr lang="en-GB" sz="2800" b="1" dirty="0" smtClean="0">
                <a:latin typeface="Century Gothic" panose="020B0502020202020204" pitchFamily="34" charset="0"/>
              </a:rPr>
              <a:t>’s purse</a:t>
            </a:r>
          </a:p>
          <a:p>
            <a:pPr marL="0" indent="0">
              <a:buNone/>
            </a:pPr>
            <a:r>
              <a:rPr lang="en-GB" sz="2800" b="1" dirty="0" smtClean="0">
                <a:latin typeface="Century Gothic" panose="020B0502020202020204" pitchFamily="34" charset="0"/>
              </a:rPr>
              <a:t>The three </a:t>
            </a:r>
            <a:r>
              <a:rPr lang="en-GB" sz="2800" b="1" dirty="0" smtClean="0">
                <a:solidFill>
                  <a:schemeClr val="tx1"/>
                </a:solidFill>
                <a:latin typeface="Century Gothic" panose="020B0502020202020204" pitchFamily="34" charset="0"/>
              </a:rPr>
              <a:t>ladies</a:t>
            </a:r>
            <a:r>
              <a:rPr lang="en-GB" sz="2800" b="1" dirty="0" smtClean="0">
                <a:latin typeface="Century Gothic" panose="020B0502020202020204" pitchFamily="34" charset="0"/>
              </a:rPr>
              <a:t>’ cars</a:t>
            </a:r>
          </a:p>
          <a:p>
            <a:pPr marL="0" indent="0">
              <a:buNone/>
            </a:pPr>
            <a:r>
              <a:rPr lang="en-GB" sz="2800" b="1" dirty="0" smtClean="0">
                <a:latin typeface="Century Gothic" panose="020B0502020202020204" pitchFamily="34" charset="0"/>
              </a:rPr>
              <a:t>A </a:t>
            </a:r>
            <a:r>
              <a:rPr lang="en-GB" sz="2800" b="1" dirty="0" smtClean="0">
                <a:solidFill>
                  <a:schemeClr val="tx1"/>
                </a:solidFill>
                <a:latin typeface="Century Gothic" panose="020B0502020202020204" pitchFamily="34" charset="0"/>
              </a:rPr>
              <a:t>child</a:t>
            </a:r>
            <a:r>
              <a:rPr lang="en-GB" sz="2800" b="1" dirty="0" smtClean="0">
                <a:latin typeface="Century Gothic" panose="020B0502020202020204" pitchFamily="34" charset="0"/>
              </a:rPr>
              <a:t>’s homework</a:t>
            </a:r>
          </a:p>
          <a:p>
            <a:pPr marL="0" indent="0">
              <a:buNone/>
            </a:pPr>
            <a:r>
              <a:rPr lang="en-GB" sz="2800" b="1" dirty="0" smtClean="0">
                <a:latin typeface="Century Gothic" panose="020B0502020202020204" pitchFamily="34" charset="0"/>
              </a:rPr>
              <a:t>All of the </a:t>
            </a:r>
            <a:r>
              <a:rPr lang="en-GB" sz="2800" b="1" dirty="0" smtClean="0">
                <a:solidFill>
                  <a:schemeClr val="tx1"/>
                </a:solidFill>
                <a:latin typeface="Century Gothic" panose="020B0502020202020204" pitchFamily="34" charset="0"/>
              </a:rPr>
              <a:t>children</a:t>
            </a:r>
            <a:r>
              <a:rPr lang="en-GB" sz="2800" b="1" dirty="0" smtClean="0">
                <a:latin typeface="Century Gothic" panose="020B0502020202020204" pitchFamily="34" charset="0"/>
              </a:rPr>
              <a:t>’s schoolbags</a:t>
            </a:r>
            <a:endParaRPr lang="en-GB" sz="2400" b="1" dirty="0" smtClean="0">
              <a:latin typeface="Century Gothic" panose="020B0502020202020204" pitchFamily="34" charset="0"/>
            </a:endParaRPr>
          </a:p>
        </p:txBody>
      </p:sp>
      <p:sp>
        <p:nvSpPr>
          <p:cNvPr id="7" name="Cloud 6"/>
          <p:cNvSpPr/>
          <p:nvPr/>
        </p:nvSpPr>
        <p:spPr>
          <a:xfrm>
            <a:off x="5576550" y="3364292"/>
            <a:ext cx="6156103" cy="3367198"/>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6722771" y="4574594"/>
            <a:ext cx="4533364" cy="1077218"/>
          </a:xfrm>
          <a:prstGeom prst="rect">
            <a:avLst/>
          </a:prstGeom>
          <a:noFill/>
        </p:spPr>
        <p:txBody>
          <a:bodyPr wrap="square" rtlCol="0">
            <a:spAutoFit/>
          </a:bodyPr>
          <a:lstStyle/>
          <a:p>
            <a:r>
              <a:rPr lang="en-GB" sz="3200" b="1" dirty="0" smtClean="0">
                <a:latin typeface="Century Gothic" panose="020B0502020202020204" pitchFamily="34" charset="0"/>
              </a:rPr>
              <a:t>All the pupils desks had four legs.</a:t>
            </a:r>
            <a:endParaRPr lang="en-GB" sz="3200" b="1" dirty="0">
              <a:latin typeface="Century Gothic" panose="020B0502020202020204" pitchFamily="34" charset="0"/>
            </a:endParaRPr>
          </a:p>
        </p:txBody>
      </p:sp>
    </p:spTree>
    <p:extLst>
      <p:ext uri="{BB962C8B-B14F-4D97-AF65-F5344CB8AC3E}">
        <p14:creationId xmlns:p14="http://schemas.microsoft.com/office/powerpoint/2010/main" val="1140691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15921" y="296214"/>
            <a:ext cx="9440214" cy="1015663"/>
          </a:xfrm>
          <a:prstGeom prst="rect">
            <a:avLst/>
          </a:prstGeom>
          <a:noFill/>
        </p:spPr>
        <p:txBody>
          <a:bodyPr wrap="square" rtlCol="0">
            <a:spAutoFit/>
          </a:bodyPr>
          <a:lstStyle/>
          <a:p>
            <a:pPr algn="ctr"/>
            <a:r>
              <a:rPr lang="en-GB" sz="6000" dirty="0" smtClean="0">
                <a:latin typeface="Britannic Bold" panose="020B0903060703020204" pitchFamily="34" charset="0"/>
              </a:rPr>
              <a:t>Apostrophe for Possession</a:t>
            </a:r>
            <a:endParaRPr lang="en-GB" sz="6000" dirty="0">
              <a:latin typeface="Britannic Bold" panose="020B0903060703020204" pitchFamily="34" charset="0"/>
            </a:endParaRPr>
          </a:p>
        </p:txBody>
      </p:sp>
      <p:sp>
        <p:nvSpPr>
          <p:cNvPr id="6" name="Double Wave 5"/>
          <p:cNvSpPr/>
          <p:nvPr/>
        </p:nvSpPr>
        <p:spPr>
          <a:xfrm>
            <a:off x="1013418" y="2164320"/>
            <a:ext cx="10719236" cy="1119793"/>
          </a:xfrm>
          <a:prstGeom prst="doubleWave">
            <a:avLst>
              <a:gd name="adj1" fmla="val 6250"/>
              <a:gd name="adj2" fmla="val 24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1013418" y="1496543"/>
            <a:ext cx="10809388" cy="5315127"/>
          </a:xfrm>
        </p:spPr>
        <p:txBody>
          <a:bodyPr>
            <a:normAutofit/>
          </a:bodyPr>
          <a:lstStyle/>
          <a:p>
            <a:pPr marL="0" indent="0" algn="ctr">
              <a:buNone/>
            </a:pPr>
            <a:r>
              <a:rPr lang="en-GB" sz="2600" b="1" dirty="0" smtClean="0">
                <a:latin typeface="Century Gothic" panose="020B0502020202020204" pitchFamily="34" charset="0"/>
              </a:rPr>
              <a:t>The key rule which applies to both singular and plural owners…</a:t>
            </a:r>
          </a:p>
          <a:p>
            <a:pPr marL="0" indent="0" algn="ctr">
              <a:buNone/>
            </a:pPr>
            <a:endParaRPr lang="en-GB" sz="2400" b="1" dirty="0">
              <a:latin typeface="Century Gothic" panose="020B0502020202020204" pitchFamily="34" charset="0"/>
            </a:endParaRPr>
          </a:p>
          <a:p>
            <a:pPr marL="0" indent="0" algn="ctr">
              <a:buNone/>
            </a:pPr>
            <a:r>
              <a:rPr lang="en-GB" sz="3000" dirty="0" smtClean="0">
                <a:solidFill>
                  <a:schemeClr val="bg1"/>
                </a:solidFill>
                <a:latin typeface="Britannic Bold" panose="020B0903060703020204" pitchFamily="34" charset="0"/>
              </a:rPr>
              <a:t>The owner or owners come </a:t>
            </a:r>
            <a:r>
              <a:rPr lang="en-GB" sz="3000" u="sng" dirty="0" smtClean="0">
                <a:solidFill>
                  <a:schemeClr val="bg1"/>
                </a:solidFill>
                <a:latin typeface="Britannic Bold" panose="020B0903060703020204" pitchFamily="34" charset="0"/>
              </a:rPr>
              <a:t>completely before </a:t>
            </a:r>
            <a:r>
              <a:rPr lang="en-GB" sz="3000" dirty="0" smtClean="0">
                <a:solidFill>
                  <a:schemeClr val="bg1"/>
                </a:solidFill>
                <a:latin typeface="Britannic Bold" panose="020B0903060703020204" pitchFamily="34" charset="0"/>
              </a:rPr>
              <a:t>the apostrophe</a:t>
            </a:r>
          </a:p>
          <a:p>
            <a:pPr marL="0" indent="0">
              <a:buNone/>
            </a:pPr>
            <a:endParaRPr lang="en-GB" sz="1000" b="1" dirty="0" smtClean="0">
              <a:latin typeface="Century Gothic" panose="020B0502020202020204" pitchFamily="34" charset="0"/>
            </a:endParaRPr>
          </a:p>
          <a:p>
            <a:pPr marL="0" indent="0">
              <a:buNone/>
            </a:pPr>
            <a:r>
              <a:rPr lang="en-GB" sz="2800" b="1" dirty="0" smtClean="0">
                <a:latin typeface="Century Gothic" panose="020B0502020202020204" pitchFamily="34" charset="0"/>
              </a:rPr>
              <a:t>A </a:t>
            </a:r>
            <a:r>
              <a:rPr lang="en-GB" sz="2800" b="1" dirty="0" smtClean="0">
                <a:solidFill>
                  <a:schemeClr val="tx1"/>
                </a:solidFill>
                <a:latin typeface="Century Gothic" panose="020B0502020202020204" pitchFamily="34" charset="0"/>
              </a:rPr>
              <a:t>boy</a:t>
            </a:r>
            <a:r>
              <a:rPr lang="en-GB" sz="2800" b="1" dirty="0" smtClean="0">
                <a:latin typeface="Century Gothic" panose="020B0502020202020204" pitchFamily="34" charset="0"/>
              </a:rPr>
              <a:t>’s shoe</a:t>
            </a:r>
          </a:p>
          <a:p>
            <a:pPr marL="0" indent="0">
              <a:buNone/>
            </a:pPr>
            <a:r>
              <a:rPr lang="en-GB" sz="2800" b="1" dirty="0" smtClean="0">
                <a:latin typeface="Century Gothic" panose="020B0502020202020204" pitchFamily="34" charset="0"/>
              </a:rPr>
              <a:t>Both </a:t>
            </a:r>
            <a:r>
              <a:rPr lang="en-GB" sz="2800" b="1" dirty="0" smtClean="0">
                <a:solidFill>
                  <a:schemeClr val="tx1"/>
                </a:solidFill>
                <a:latin typeface="Century Gothic" panose="020B0502020202020204" pitchFamily="34" charset="0"/>
              </a:rPr>
              <a:t>boys</a:t>
            </a:r>
            <a:r>
              <a:rPr lang="en-GB" sz="2800" b="1" dirty="0" smtClean="0">
                <a:latin typeface="Century Gothic" panose="020B0502020202020204" pitchFamily="34" charset="0"/>
              </a:rPr>
              <a:t>’ bedrooms</a:t>
            </a:r>
          </a:p>
          <a:p>
            <a:pPr marL="0" indent="0">
              <a:buNone/>
            </a:pPr>
            <a:r>
              <a:rPr lang="en-GB" sz="2800" b="1" dirty="0" smtClean="0">
                <a:latin typeface="Century Gothic" panose="020B0502020202020204" pitchFamily="34" charset="0"/>
              </a:rPr>
              <a:t>That </a:t>
            </a:r>
            <a:r>
              <a:rPr lang="en-GB" sz="2800" b="1" dirty="0" smtClean="0">
                <a:solidFill>
                  <a:schemeClr val="tx1"/>
                </a:solidFill>
                <a:latin typeface="Century Gothic" panose="020B0502020202020204" pitchFamily="34" charset="0"/>
              </a:rPr>
              <a:t>lady</a:t>
            </a:r>
            <a:r>
              <a:rPr lang="en-GB" sz="2800" b="1" dirty="0" smtClean="0">
                <a:latin typeface="Century Gothic" panose="020B0502020202020204" pitchFamily="34" charset="0"/>
              </a:rPr>
              <a:t>’s purse</a:t>
            </a:r>
          </a:p>
          <a:p>
            <a:pPr marL="0" indent="0">
              <a:buNone/>
            </a:pPr>
            <a:r>
              <a:rPr lang="en-GB" sz="2800" b="1" dirty="0" smtClean="0">
                <a:latin typeface="Century Gothic" panose="020B0502020202020204" pitchFamily="34" charset="0"/>
              </a:rPr>
              <a:t>The three </a:t>
            </a:r>
            <a:r>
              <a:rPr lang="en-GB" sz="2800" b="1" dirty="0" smtClean="0">
                <a:solidFill>
                  <a:schemeClr val="tx1"/>
                </a:solidFill>
                <a:latin typeface="Century Gothic" panose="020B0502020202020204" pitchFamily="34" charset="0"/>
              </a:rPr>
              <a:t>ladies</a:t>
            </a:r>
            <a:r>
              <a:rPr lang="en-GB" sz="2800" b="1" dirty="0" smtClean="0">
                <a:latin typeface="Century Gothic" panose="020B0502020202020204" pitchFamily="34" charset="0"/>
              </a:rPr>
              <a:t>’ cars</a:t>
            </a:r>
          </a:p>
          <a:p>
            <a:pPr marL="0" indent="0">
              <a:buNone/>
            </a:pPr>
            <a:r>
              <a:rPr lang="en-GB" sz="2800" b="1" dirty="0" smtClean="0">
                <a:latin typeface="Century Gothic" panose="020B0502020202020204" pitchFamily="34" charset="0"/>
              </a:rPr>
              <a:t>A </a:t>
            </a:r>
            <a:r>
              <a:rPr lang="en-GB" sz="2800" b="1" dirty="0" smtClean="0">
                <a:solidFill>
                  <a:schemeClr val="tx1"/>
                </a:solidFill>
                <a:latin typeface="Century Gothic" panose="020B0502020202020204" pitchFamily="34" charset="0"/>
              </a:rPr>
              <a:t>child</a:t>
            </a:r>
            <a:r>
              <a:rPr lang="en-GB" sz="2800" b="1" dirty="0" smtClean="0">
                <a:latin typeface="Century Gothic" panose="020B0502020202020204" pitchFamily="34" charset="0"/>
              </a:rPr>
              <a:t>’s homework</a:t>
            </a:r>
          </a:p>
          <a:p>
            <a:pPr marL="0" indent="0">
              <a:buNone/>
            </a:pPr>
            <a:r>
              <a:rPr lang="en-GB" sz="2800" b="1" dirty="0" smtClean="0">
                <a:latin typeface="Century Gothic" panose="020B0502020202020204" pitchFamily="34" charset="0"/>
              </a:rPr>
              <a:t>All of the </a:t>
            </a:r>
            <a:r>
              <a:rPr lang="en-GB" sz="2800" b="1" dirty="0" smtClean="0">
                <a:solidFill>
                  <a:schemeClr val="tx1"/>
                </a:solidFill>
                <a:latin typeface="Century Gothic" panose="020B0502020202020204" pitchFamily="34" charset="0"/>
              </a:rPr>
              <a:t>children</a:t>
            </a:r>
            <a:r>
              <a:rPr lang="en-GB" sz="2800" b="1" dirty="0" smtClean="0">
                <a:latin typeface="Century Gothic" panose="020B0502020202020204" pitchFamily="34" charset="0"/>
              </a:rPr>
              <a:t>’s schoolbags</a:t>
            </a:r>
            <a:endParaRPr lang="en-GB" sz="2400" b="1" dirty="0" smtClean="0">
              <a:latin typeface="Century Gothic" panose="020B0502020202020204" pitchFamily="34" charset="0"/>
            </a:endParaRPr>
          </a:p>
        </p:txBody>
      </p:sp>
      <p:sp>
        <p:nvSpPr>
          <p:cNvPr id="7" name="Cloud 6"/>
          <p:cNvSpPr/>
          <p:nvPr/>
        </p:nvSpPr>
        <p:spPr>
          <a:xfrm>
            <a:off x="5576550" y="3364292"/>
            <a:ext cx="6156103" cy="3367198"/>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6722771" y="4574594"/>
            <a:ext cx="4533364" cy="1077218"/>
          </a:xfrm>
          <a:prstGeom prst="rect">
            <a:avLst/>
          </a:prstGeom>
          <a:noFill/>
        </p:spPr>
        <p:txBody>
          <a:bodyPr wrap="square" rtlCol="0">
            <a:spAutoFit/>
          </a:bodyPr>
          <a:lstStyle/>
          <a:p>
            <a:r>
              <a:rPr lang="en-GB" sz="3200" b="1" dirty="0" smtClean="0">
                <a:latin typeface="Century Gothic" panose="020B0502020202020204" pitchFamily="34" charset="0"/>
              </a:rPr>
              <a:t>All the </a:t>
            </a:r>
            <a:r>
              <a:rPr lang="en-GB" sz="3200" b="1" u="sng" dirty="0" smtClean="0">
                <a:latin typeface="Century Gothic" panose="020B0502020202020204" pitchFamily="34" charset="0"/>
              </a:rPr>
              <a:t>pupils</a:t>
            </a:r>
            <a:r>
              <a:rPr lang="en-GB" sz="3200" b="1" dirty="0" smtClean="0">
                <a:latin typeface="Century Gothic" panose="020B0502020202020204" pitchFamily="34" charset="0"/>
              </a:rPr>
              <a:t>’ desks had four legs.</a:t>
            </a:r>
            <a:endParaRPr lang="en-GB" sz="3200" b="1" dirty="0">
              <a:latin typeface="Century Gothic" panose="020B0502020202020204" pitchFamily="34" charset="0"/>
            </a:endParaRPr>
          </a:p>
        </p:txBody>
      </p:sp>
    </p:spTree>
    <p:extLst>
      <p:ext uri="{BB962C8B-B14F-4D97-AF65-F5344CB8AC3E}">
        <p14:creationId xmlns:p14="http://schemas.microsoft.com/office/powerpoint/2010/main" val="940065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8"/>
                                        </p:tgtEl>
                                        <p:attrNameLst>
                                          <p:attrName>ppt_x</p:attrName>
                                        </p:attrNameLst>
                                      </p:cBhvr>
                                      <p:tavLst>
                                        <p:tav tm="0">
                                          <p:val>
                                            <p:strVal val="ppt_x"/>
                                          </p:val>
                                        </p:tav>
                                        <p:tav tm="100000">
                                          <p:val>
                                            <p:strVal val="ppt_x"/>
                                          </p:val>
                                        </p:tav>
                                      </p:tavLst>
                                    </p:anim>
                                    <p:anim calcmode="lin" valueType="num">
                                      <p:cBhvr additive="base">
                                        <p:cTn id="7" dur="500"/>
                                        <p:tgtEl>
                                          <p:spTgt spid="8"/>
                                        </p:tgtEl>
                                        <p:attrNameLst>
                                          <p:attrName>ppt_y</p:attrName>
                                        </p:attrNameLst>
                                      </p:cBhvr>
                                      <p:tavLst>
                                        <p:tav tm="0">
                                          <p:val>
                                            <p:strVal val="ppt_y"/>
                                          </p:val>
                                        </p:tav>
                                        <p:tav tm="100000">
                                          <p:val>
                                            <p:strVal val="1+ppt_h/2"/>
                                          </p:val>
                                        </p:tav>
                                      </p:tavLst>
                                    </p:anim>
                                    <p:set>
                                      <p:cBhvr>
                                        <p:cTn id="8"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15921" y="296214"/>
            <a:ext cx="9440214" cy="1015663"/>
          </a:xfrm>
          <a:prstGeom prst="rect">
            <a:avLst/>
          </a:prstGeom>
          <a:noFill/>
        </p:spPr>
        <p:txBody>
          <a:bodyPr wrap="square" rtlCol="0">
            <a:spAutoFit/>
          </a:bodyPr>
          <a:lstStyle/>
          <a:p>
            <a:pPr algn="ctr"/>
            <a:r>
              <a:rPr lang="en-GB" sz="6000" dirty="0" smtClean="0">
                <a:latin typeface="Britannic Bold" panose="020B0903060703020204" pitchFamily="34" charset="0"/>
              </a:rPr>
              <a:t>Apostrophe for Possession</a:t>
            </a:r>
            <a:endParaRPr lang="en-GB" sz="6000" dirty="0">
              <a:latin typeface="Britannic Bold" panose="020B0903060703020204" pitchFamily="34" charset="0"/>
            </a:endParaRPr>
          </a:p>
        </p:txBody>
      </p:sp>
      <p:sp>
        <p:nvSpPr>
          <p:cNvPr id="6" name="Double Wave 5"/>
          <p:cNvSpPr/>
          <p:nvPr/>
        </p:nvSpPr>
        <p:spPr>
          <a:xfrm>
            <a:off x="1013418" y="2164320"/>
            <a:ext cx="10719236" cy="1119793"/>
          </a:xfrm>
          <a:prstGeom prst="doubleWave">
            <a:avLst>
              <a:gd name="adj1" fmla="val 6250"/>
              <a:gd name="adj2" fmla="val 24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1013418" y="1496543"/>
            <a:ext cx="10809388" cy="5315127"/>
          </a:xfrm>
        </p:spPr>
        <p:txBody>
          <a:bodyPr>
            <a:normAutofit/>
          </a:bodyPr>
          <a:lstStyle/>
          <a:p>
            <a:pPr marL="0" indent="0" algn="ctr">
              <a:buNone/>
            </a:pPr>
            <a:r>
              <a:rPr lang="en-GB" sz="2600" b="1" dirty="0" smtClean="0">
                <a:latin typeface="Century Gothic" panose="020B0502020202020204" pitchFamily="34" charset="0"/>
              </a:rPr>
              <a:t>The key rule which applies to both singular and plural owners…</a:t>
            </a:r>
          </a:p>
          <a:p>
            <a:pPr marL="0" indent="0" algn="ctr">
              <a:buNone/>
            </a:pPr>
            <a:endParaRPr lang="en-GB" sz="2400" b="1" dirty="0">
              <a:latin typeface="Century Gothic" panose="020B0502020202020204" pitchFamily="34" charset="0"/>
            </a:endParaRPr>
          </a:p>
          <a:p>
            <a:pPr marL="0" indent="0" algn="ctr">
              <a:buNone/>
            </a:pPr>
            <a:r>
              <a:rPr lang="en-GB" sz="3000" dirty="0" smtClean="0">
                <a:solidFill>
                  <a:schemeClr val="bg1"/>
                </a:solidFill>
                <a:latin typeface="Britannic Bold" panose="020B0903060703020204" pitchFamily="34" charset="0"/>
              </a:rPr>
              <a:t>The owner or owners come </a:t>
            </a:r>
            <a:r>
              <a:rPr lang="en-GB" sz="3000" u="sng" dirty="0" smtClean="0">
                <a:solidFill>
                  <a:schemeClr val="bg1"/>
                </a:solidFill>
                <a:latin typeface="Britannic Bold" panose="020B0903060703020204" pitchFamily="34" charset="0"/>
              </a:rPr>
              <a:t>completely before </a:t>
            </a:r>
            <a:r>
              <a:rPr lang="en-GB" sz="3000" dirty="0" smtClean="0">
                <a:solidFill>
                  <a:schemeClr val="bg1"/>
                </a:solidFill>
                <a:latin typeface="Britannic Bold" panose="020B0903060703020204" pitchFamily="34" charset="0"/>
              </a:rPr>
              <a:t>the apostrophe</a:t>
            </a:r>
          </a:p>
          <a:p>
            <a:pPr marL="0" indent="0">
              <a:buNone/>
            </a:pPr>
            <a:endParaRPr lang="en-GB" sz="1000" b="1" dirty="0" smtClean="0">
              <a:latin typeface="Century Gothic" panose="020B0502020202020204" pitchFamily="34" charset="0"/>
            </a:endParaRPr>
          </a:p>
          <a:p>
            <a:pPr marL="0" indent="0">
              <a:buNone/>
            </a:pPr>
            <a:r>
              <a:rPr lang="en-GB" sz="2800" b="1" dirty="0" smtClean="0">
                <a:latin typeface="Century Gothic" panose="020B0502020202020204" pitchFamily="34" charset="0"/>
              </a:rPr>
              <a:t>A </a:t>
            </a:r>
            <a:r>
              <a:rPr lang="en-GB" sz="2800" b="1" dirty="0" smtClean="0">
                <a:solidFill>
                  <a:schemeClr val="tx1"/>
                </a:solidFill>
                <a:latin typeface="Century Gothic" panose="020B0502020202020204" pitchFamily="34" charset="0"/>
              </a:rPr>
              <a:t>boy</a:t>
            </a:r>
            <a:r>
              <a:rPr lang="en-GB" sz="2800" b="1" dirty="0" smtClean="0">
                <a:latin typeface="Century Gothic" panose="020B0502020202020204" pitchFamily="34" charset="0"/>
              </a:rPr>
              <a:t>’s shoe</a:t>
            </a:r>
          </a:p>
          <a:p>
            <a:pPr marL="0" indent="0">
              <a:buNone/>
            </a:pPr>
            <a:r>
              <a:rPr lang="en-GB" sz="2800" b="1" dirty="0" smtClean="0">
                <a:latin typeface="Century Gothic" panose="020B0502020202020204" pitchFamily="34" charset="0"/>
              </a:rPr>
              <a:t>Both </a:t>
            </a:r>
            <a:r>
              <a:rPr lang="en-GB" sz="2800" b="1" dirty="0" smtClean="0">
                <a:solidFill>
                  <a:schemeClr val="tx1"/>
                </a:solidFill>
                <a:latin typeface="Century Gothic" panose="020B0502020202020204" pitchFamily="34" charset="0"/>
              </a:rPr>
              <a:t>boys</a:t>
            </a:r>
            <a:r>
              <a:rPr lang="en-GB" sz="2800" b="1" dirty="0" smtClean="0">
                <a:latin typeface="Century Gothic" panose="020B0502020202020204" pitchFamily="34" charset="0"/>
              </a:rPr>
              <a:t>’ bedrooms</a:t>
            </a:r>
          </a:p>
          <a:p>
            <a:pPr marL="0" indent="0">
              <a:buNone/>
            </a:pPr>
            <a:r>
              <a:rPr lang="en-GB" sz="2800" b="1" dirty="0" smtClean="0">
                <a:latin typeface="Century Gothic" panose="020B0502020202020204" pitchFamily="34" charset="0"/>
              </a:rPr>
              <a:t>That </a:t>
            </a:r>
            <a:r>
              <a:rPr lang="en-GB" sz="2800" b="1" dirty="0" smtClean="0">
                <a:solidFill>
                  <a:schemeClr val="tx1"/>
                </a:solidFill>
                <a:latin typeface="Century Gothic" panose="020B0502020202020204" pitchFamily="34" charset="0"/>
              </a:rPr>
              <a:t>lady</a:t>
            </a:r>
            <a:r>
              <a:rPr lang="en-GB" sz="2800" b="1" dirty="0" smtClean="0">
                <a:latin typeface="Century Gothic" panose="020B0502020202020204" pitchFamily="34" charset="0"/>
              </a:rPr>
              <a:t>’s purse</a:t>
            </a:r>
          </a:p>
          <a:p>
            <a:pPr marL="0" indent="0">
              <a:buNone/>
            </a:pPr>
            <a:r>
              <a:rPr lang="en-GB" sz="2800" b="1" dirty="0" smtClean="0">
                <a:latin typeface="Century Gothic" panose="020B0502020202020204" pitchFamily="34" charset="0"/>
              </a:rPr>
              <a:t>The three </a:t>
            </a:r>
            <a:r>
              <a:rPr lang="en-GB" sz="2800" b="1" dirty="0" smtClean="0">
                <a:solidFill>
                  <a:schemeClr val="tx1"/>
                </a:solidFill>
                <a:latin typeface="Century Gothic" panose="020B0502020202020204" pitchFamily="34" charset="0"/>
              </a:rPr>
              <a:t>ladies</a:t>
            </a:r>
            <a:r>
              <a:rPr lang="en-GB" sz="2800" b="1" dirty="0" smtClean="0">
                <a:latin typeface="Century Gothic" panose="020B0502020202020204" pitchFamily="34" charset="0"/>
              </a:rPr>
              <a:t>’ cars</a:t>
            </a:r>
          </a:p>
          <a:p>
            <a:pPr marL="0" indent="0">
              <a:buNone/>
            </a:pPr>
            <a:r>
              <a:rPr lang="en-GB" sz="2800" b="1" dirty="0" smtClean="0">
                <a:latin typeface="Century Gothic" panose="020B0502020202020204" pitchFamily="34" charset="0"/>
              </a:rPr>
              <a:t>A </a:t>
            </a:r>
            <a:r>
              <a:rPr lang="en-GB" sz="2800" b="1" dirty="0" smtClean="0">
                <a:solidFill>
                  <a:schemeClr val="tx1"/>
                </a:solidFill>
                <a:latin typeface="Century Gothic" panose="020B0502020202020204" pitchFamily="34" charset="0"/>
              </a:rPr>
              <a:t>child</a:t>
            </a:r>
            <a:r>
              <a:rPr lang="en-GB" sz="2800" b="1" dirty="0" smtClean="0">
                <a:latin typeface="Century Gothic" panose="020B0502020202020204" pitchFamily="34" charset="0"/>
              </a:rPr>
              <a:t>’s homework</a:t>
            </a:r>
          </a:p>
          <a:p>
            <a:pPr marL="0" indent="0">
              <a:buNone/>
            </a:pPr>
            <a:r>
              <a:rPr lang="en-GB" sz="2800" b="1" dirty="0" smtClean="0">
                <a:latin typeface="Century Gothic" panose="020B0502020202020204" pitchFamily="34" charset="0"/>
              </a:rPr>
              <a:t>All of the </a:t>
            </a:r>
            <a:r>
              <a:rPr lang="en-GB" sz="2800" b="1" dirty="0" smtClean="0">
                <a:solidFill>
                  <a:schemeClr val="tx1"/>
                </a:solidFill>
                <a:latin typeface="Century Gothic" panose="020B0502020202020204" pitchFamily="34" charset="0"/>
              </a:rPr>
              <a:t>children</a:t>
            </a:r>
            <a:r>
              <a:rPr lang="en-GB" sz="2800" b="1" dirty="0" smtClean="0">
                <a:latin typeface="Century Gothic" panose="020B0502020202020204" pitchFamily="34" charset="0"/>
              </a:rPr>
              <a:t>’s schoolbags</a:t>
            </a:r>
            <a:endParaRPr lang="en-GB" sz="2400" b="1" dirty="0" smtClean="0">
              <a:latin typeface="Century Gothic" panose="020B0502020202020204" pitchFamily="34" charset="0"/>
            </a:endParaRPr>
          </a:p>
        </p:txBody>
      </p:sp>
      <p:sp>
        <p:nvSpPr>
          <p:cNvPr id="7" name="Cloud 6"/>
          <p:cNvSpPr/>
          <p:nvPr/>
        </p:nvSpPr>
        <p:spPr>
          <a:xfrm>
            <a:off x="5576550" y="3364292"/>
            <a:ext cx="6156103" cy="3367198"/>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6722771" y="4574594"/>
            <a:ext cx="4533364" cy="1569660"/>
          </a:xfrm>
          <a:prstGeom prst="rect">
            <a:avLst/>
          </a:prstGeom>
          <a:noFill/>
        </p:spPr>
        <p:txBody>
          <a:bodyPr wrap="square" rtlCol="0">
            <a:spAutoFit/>
          </a:bodyPr>
          <a:lstStyle/>
          <a:p>
            <a:r>
              <a:rPr lang="en-GB" sz="3200" b="1" dirty="0" smtClean="0">
                <a:latin typeface="Century Gothic" panose="020B0502020202020204" pitchFamily="34" charset="0"/>
              </a:rPr>
              <a:t>The </a:t>
            </a:r>
            <a:r>
              <a:rPr lang="en-GB" sz="3200" b="1" dirty="0" err="1" smtClean="0">
                <a:latin typeface="Century Gothic" panose="020B0502020202020204" pitchFamily="34" charset="0"/>
              </a:rPr>
              <a:t>mens</a:t>
            </a:r>
            <a:r>
              <a:rPr lang="en-GB" sz="3200" b="1" dirty="0" smtClean="0">
                <a:latin typeface="Century Gothic" panose="020B0502020202020204" pitchFamily="34" charset="0"/>
              </a:rPr>
              <a:t> bathroom is through the green doors.</a:t>
            </a:r>
            <a:endParaRPr lang="en-GB" sz="3200" b="1" dirty="0">
              <a:latin typeface="Century Gothic" panose="020B0502020202020204" pitchFamily="34" charset="0"/>
            </a:endParaRPr>
          </a:p>
        </p:txBody>
      </p:sp>
    </p:spTree>
    <p:extLst>
      <p:ext uri="{BB962C8B-B14F-4D97-AF65-F5344CB8AC3E}">
        <p14:creationId xmlns:p14="http://schemas.microsoft.com/office/powerpoint/2010/main" val="466784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15921" y="296214"/>
            <a:ext cx="9440214" cy="1015663"/>
          </a:xfrm>
          <a:prstGeom prst="rect">
            <a:avLst/>
          </a:prstGeom>
          <a:noFill/>
        </p:spPr>
        <p:txBody>
          <a:bodyPr wrap="square" rtlCol="0">
            <a:spAutoFit/>
          </a:bodyPr>
          <a:lstStyle/>
          <a:p>
            <a:pPr algn="ctr"/>
            <a:r>
              <a:rPr lang="en-GB" sz="6000" dirty="0" smtClean="0">
                <a:latin typeface="Britannic Bold" panose="020B0903060703020204" pitchFamily="34" charset="0"/>
              </a:rPr>
              <a:t>Apostrophe for Possession</a:t>
            </a:r>
            <a:endParaRPr lang="en-GB" sz="6000" dirty="0">
              <a:latin typeface="Britannic Bold" panose="020B0903060703020204" pitchFamily="34" charset="0"/>
            </a:endParaRPr>
          </a:p>
        </p:txBody>
      </p:sp>
      <p:sp>
        <p:nvSpPr>
          <p:cNvPr id="6" name="Double Wave 5"/>
          <p:cNvSpPr/>
          <p:nvPr/>
        </p:nvSpPr>
        <p:spPr>
          <a:xfrm>
            <a:off x="1013418" y="2164320"/>
            <a:ext cx="10719236" cy="1119793"/>
          </a:xfrm>
          <a:prstGeom prst="doubleWave">
            <a:avLst>
              <a:gd name="adj1" fmla="val 6250"/>
              <a:gd name="adj2" fmla="val 24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1013418" y="1496543"/>
            <a:ext cx="10809388" cy="5315127"/>
          </a:xfrm>
        </p:spPr>
        <p:txBody>
          <a:bodyPr>
            <a:normAutofit/>
          </a:bodyPr>
          <a:lstStyle/>
          <a:p>
            <a:pPr marL="0" indent="0" algn="ctr">
              <a:buNone/>
            </a:pPr>
            <a:r>
              <a:rPr lang="en-GB" sz="2600" b="1" dirty="0" smtClean="0">
                <a:latin typeface="Century Gothic" panose="020B0502020202020204" pitchFamily="34" charset="0"/>
              </a:rPr>
              <a:t>The key rule which applies to both singular and plural owners…</a:t>
            </a:r>
          </a:p>
          <a:p>
            <a:pPr marL="0" indent="0" algn="ctr">
              <a:buNone/>
            </a:pPr>
            <a:endParaRPr lang="en-GB" sz="2400" b="1" dirty="0">
              <a:latin typeface="Century Gothic" panose="020B0502020202020204" pitchFamily="34" charset="0"/>
            </a:endParaRPr>
          </a:p>
          <a:p>
            <a:pPr marL="0" indent="0" algn="ctr">
              <a:buNone/>
            </a:pPr>
            <a:r>
              <a:rPr lang="en-GB" sz="3000" dirty="0" smtClean="0">
                <a:solidFill>
                  <a:schemeClr val="bg1"/>
                </a:solidFill>
                <a:latin typeface="Britannic Bold" panose="020B0903060703020204" pitchFamily="34" charset="0"/>
              </a:rPr>
              <a:t>The owner or owners come </a:t>
            </a:r>
            <a:r>
              <a:rPr lang="en-GB" sz="3000" u="sng" dirty="0" smtClean="0">
                <a:solidFill>
                  <a:schemeClr val="bg1"/>
                </a:solidFill>
                <a:latin typeface="Britannic Bold" panose="020B0903060703020204" pitchFamily="34" charset="0"/>
              </a:rPr>
              <a:t>completely before </a:t>
            </a:r>
            <a:r>
              <a:rPr lang="en-GB" sz="3000" dirty="0" smtClean="0">
                <a:solidFill>
                  <a:schemeClr val="bg1"/>
                </a:solidFill>
                <a:latin typeface="Britannic Bold" panose="020B0903060703020204" pitchFamily="34" charset="0"/>
              </a:rPr>
              <a:t>the apostrophe</a:t>
            </a:r>
          </a:p>
          <a:p>
            <a:pPr marL="0" indent="0">
              <a:buNone/>
            </a:pPr>
            <a:endParaRPr lang="en-GB" sz="1000" b="1" dirty="0" smtClean="0">
              <a:latin typeface="Century Gothic" panose="020B0502020202020204" pitchFamily="34" charset="0"/>
            </a:endParaRPr>
          </a:p>
          <a:p>
            <a:pPr marL="0" indent="0">
              <a:buNone/>
            </a:pPr>
            <a:r>
              <a:rPr lang="en-GB" sz="2800" b="1" dirty="0" smtClean="0">
                <a:latin typeface="Century Gothic" panose="020B0502020202020204" pitchFamily="34" charset="0"/>
              </a:rPr>
              <a:t>A </a:t>
            </a:r>
            <a:r>
              <a:rPr lang="en-GB" sz="2800" b="1" dirty="0" smtClean="0">
                <a:solidFill>
                  <a:schemeClr val="tx1"/>
                </a:solidFill>
                <a:latin typeface="Century Gothic" panose="020B0502020202020204" pitchFamily="34" charset="0"/>
              </a:rPr>
              <a:t>boy</a:t>
            </a:r>
            <a:r>
              <a:rPr lang="en-GB" sz="2800" b="1" dirty="0" smtClean="0">
                <a:latin typeface="Century Gothic" panose="020B0502020202020204" pitchFamily="34" charset="0"/>
              </a:rPr>
              <a:t>’s shoe</a:t>
            </a:r>
          </a:p>
          <a:p>
            <a:pPr marL="0" indent="0">
              <a:buNone/>
            </a:pPr>
            <a:r>
              <a:rPr lang="en-GB" sz="2800" b="1" dirty="0" smtClean="0">
                <a:latin typeface="Century Gothic" panose="020B0502020202020204" pitchFamily="34" charset="0"/>
              </a:rPr>
              <a:t>Both </a:t>
            </a:r>
            <a:r>
              <a:rPr lang="en-GB" sz="2800" b="1" dirty="0" smtClean="0">
                <a:solidFill>
                  <a:schemeClr val="tx1"/>
                </a:solidFill>
                <a:latin typeface="Century Gothic" panose="020B0502020202020204" pitchFamily="34" charset="0"/>
              </a:rPr>
              <a:t>boys</a:t>
            </a:r>
            <a:r>
              <a:rPr lang="en-GB" sz="2800" b="1" dirty="0" smtClean="0">
                <a:latin typeface="Century Gothic" panose="020B0502020202020204" pitchFamily="34" charset="0"/>
              </a:rPr>
              <a:t>’ bedrooms</a:t>
            </a:r>
          </a:p>
          <a:p>
            <a:pPr marL="0" indent="0">
              <a:buNone/>
            </a:pPr>
            <a:r>
              <a:rPr lang="en-GB" sz="2800" b="1" dirty="0" smtClean="0">
                <a:latin typeface="Century Gothic" panose="020B0502020202020204" pitchFamily="34" charset="0"/>
              </a:rPr>
              <a:t>That </a:t>
            </a:r>
            <a:r>
              <a:rPr lang="en-GB" sz="2800" b="1" dirty="0" smtClean="0">
                <a:solidFill>
                  <a:schemeClr val="tx1"/>
                </a:solidFill>
                <a:latin typeface="Century Gothic" panose="020B0502020202020204" pitchFamily="34" charset="0"/>
              </a:rPr>
              <a:t>lady</a:t>
            </a:r>
            <a:r>
              <a:rPr lang="en-GB" sz="2800" b="1" dirty="0" smtClean="0">
                <a:latin typeface="Century Gothic" panose="020B0502020202020204" pitchFamily="34" charset="0"/>
              </a:rPr>
              <a:t>’s purse</a:t>
            </a:r>
          </a:p>
          <a:p>
            <a:pPr marL="0" indent="0">
              <a:buNone/>
            </a:pPr>
            <a:r>
              <a:rPr lang="en-GB" sz="2800" b="1" dirty="0" smtClean="0">
                <a:latin typeface="Century Gothic" panose="020B0502020202020204" pitchFamily="34" charset="0"/>
              </a:rPr>
              <a:t>The three </a:t>
            </a:r>
            <a:r>
              <a:rPr lang="en-GB" sz="2800" b="1" dirty="0" smtClean="0">
                <a:solidFill>
                  <a:schemeClr val="tx1"/>
                </a:solidFill>
                <a:latin typeface="Century Gothic" panose="020B0502020202020204" pitchFamily="34" charset="0"/>
              </a:rPr>
              <a:t>ladies</a:t>
            </a:r>
            <a:r>
              <a:rPr lang="en-GB" sz="2800" b="1" dirty="0" smtClean="0">
                <a:latin typeface="Century Gothic" panose="020B0502020202020204" pitchFamily="34" charset="0"/>
              </a:rPr>
              <a:t>’ cars</a:t>
            </a:r>
          </a:p>
          <a:p>
            <a:pPr marL="0" indent="0">
              <a:buNone/>
            </a:pPr>
            <a:r>
              <a:rPr lang="en-GB" sz="2800" b="1" dirty="0" smtClean="0">
                <a:latin typeface="Century Gothic" panose="020B0502020202020204" pitchFamily="34" charset="0"/>
              </a:rPr>
              <a:t>A </a:t>
            </a:r>
            <a:r>
              <a:rPr lang="en-GB" sz="2800" b="1" dirty="0" smtClean="0">
                <a:solidFill>
                  <a:schemeClr val="tx1"/>
                </a:solidFill>
                <a:latin typeface="Century Gothic" panose="020B0502020202020204" pitchFamily="34" charset="0"/>
              </a:rPr>
              <a:t>child</a:t>
            </a:r>
            <a:r>
              <a:rPr lang="en-GB" sz="2800" b="1" dirty="0" smtClean="0">
                <a:latin typeface="Century Gothic" panose="020B0502020202020204" pitchFamily="34" charset="0"/>
              </a:rPr>
              <a:t>’s homework</a:t>
            </a:r>
          </a:p>
          <a:p>
            <a:pPr marL="0" indent="0">
              <a:buNone/>
            </a:pPr>
            <a:r>
              <a:rPr lang="en-GB" sz="2800" b="1" dirty="0" smtClean="0">
                <a:latin typeface="Century Gothic" panose="020B0502020202020204" pitchFamily="34" charset="0"/>
              </a:rPr>
              <a:t>All of the </a:t>
            </a:r>
            <a:r>
              <a:rPr lang="en-GB" sz="2800" b="1" dirty="0" smtClean="0">
                <a:solidFill>
                  <a:schemeClr val="tx1"/>
                </a:solidFill>
                <a:latin typeface="Century Gothic" panose="020B0502020202020204" pitchFamily="34" charset="0"/>
              </a:rPr>
              <a:t>children</a:t>
            </a:r>
            <a:r>
              <a:rPr lang="en-GB" sz="2800" b="1" dirty="0" smtClean="0">
                <a:latin typeface="Century Gothic" panose="020B0502020202020204" pitchFamily="34" charset="0"/>
              </a:rPr>
              <a:t>’s schoolbags</a:t>
            </a:r>
            <a:endParaRPr lang="en-GB" sz="2400" b="1" dirty="0" smtClean="0">
              <a:latin typeface="Century Gothic" panose="020B0502020202020204" pitchFamily="34" charset="0"/>
            </a:endParaRPr>
          </a:p>
        </p:txBody>
      </p:sp>
      <p:sp>
        <p:nvSpPr>
          <p:cNvPr id="7" name="Cloud 6"/>
          <p:cNvSpPr/>
          <p:nvPr/>
        </p:nvSpPr>
        <p:spPr>
          <a:xfrm>
            <a:off x="5576550" y="3364292"/>
            <a:ext cx="6156103" cy="3367198"/>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6722771" y="4574594"/>
            <a:ext cx="4533364" cy="1569660"/>
          </a:xfrm>
          <a:prstGeom prst="rect">
            <a:avLst/>
          </a:prstGeom>
          <a:noFill/>
        </p:spPr>
        <p:txBody>
          <a:bodyPr wrap="square" rtlCol="0">
            <a:spAutoFit/>
          </a:bodyPr>
          <a:lstStyle/>
          <a:p>
            <a:r>
              <a:rPr lang="en-GB" sz="3200" b="1" dirty="0" smtClean="0">
                <a:latin typeface="Century Gothic" panose="020B0502020202020204" pitchFamily="34" charset="0"/>
              </a:rPr>
              <a:t>The </a:t>
            </a:r>
            <a:r>
              <a:rPr lang="en-GB" sz="3200" b="1" u="sng" dirty="0" smtClean="0">
                <a:latin typeface="Century Gothic" panose="020B0502020202020204" pitchFamily="34" charset="0"/>
              </a:rPr>
              <a:t>men</a:t>
            </a:r>
            <a:r>
              <a:rPr lang="en-GB" sz="3200" b="1" dirty="0" smtClean="0">
                <a:latin typeface="Century Gothic" panose="020B0502020202020204" pitchFamily="34" charset="0"/>
              </a:rPr>
              <a:t>’s bathroom is through the green doors.</a:t>
            </a:r>
            <a:endParaRPr lang="en-GB" sz="3200" b="1" dirty="0">
              <a:latin typeface="Century Gothic" panose="020B0502020202020204" pitchFamily="34" charset="0"/>
            </a:endParaRPr>
          </a:p>
        </p:txBody>
      </p:sp>
    </p:spTree>
    <p:extLst>
      <p:ext uri="{BB962C8B-B14F-4D97-AF65-F5344CB8AC3E}">
        <p14:creationId xmlns:p14="http://schemas.microsoft.com/office/powerpoint/2010/main" val="3548313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8"/>
                                        </p:tgtEl>
                                        <p:attrNameLst>
                                          <p:attrName>ppt_x</p:attrName>
                                        </p:attrNameLst>
                                      </p:cBhvr>
                                      <p:tavLst>
                                        <p:tav tm="0">
                                          <p:val>
                                            <p:strVal val="ppt_x"/>
                                          </p:val>
                                        </p:tav>
                                        <p:tav tm="100000">
                                          <p:val>
                                            <p:strVal val="ppt_x"/>
                                          </p:val>
                                        </p:tav>
                                      </p:tavLst>
                                    </p:anim>
                                    <p:anim calcmode="lin" valueType="num">
                                      <p:cBhvr additive="base">
                                        <p:cTn id="7" dur="500"/>
                                        <p:tgtEl>
                                          <p:spTgt spid="8"/>
                                        </p:tgtEl>
                                        <p:attrNameLst>
                                          <p:attrName>ppt_y</p:attrName>
                                        </p:attrNameLst>
                                      </p:cBhvr>
                                      <p:tavLst>
                                        <p:tav tm="0">
                                          <p:val>
                                            <p:strVal val="ppt_y"/>
                                          </p:val>
                                        </p:tav>
                                        <p:tav tm="100000">
                                          <p:val>
                                            <p:strVal val="1+ppt_h/2"/>
                                          </p:val>
                                        </p:tav>
                                      </p:tavLst>
                                    </p:anim>
                                    <p:set>
                                      <p:cBhvr>
                                        <p:cTn id="8"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15921" y="296214"/>
            <a:ext cx="9440214" cy="1015663"/>
          </a:xfrm>
          <a:prstGeom prst="rect">
            <a:avLst/>
          </a:prstGeom>
          <a:noFill/>
        </p:spPr>
        <p:txBody>
          <a:bodyPr wrap="square" rtlCol="0">
            <a:spAutoFit/>
          </a:bodyPr>
          <a:lstStyle/>
          <a:p>
            <a:pPr algn="ctr"/>
            <a:r>
              <a:rPr lang="en-GB" sz="6000" dirty="0" smtClean="0">
                <a:latin typeface="Britannic Bold" panose="020B0903060703020204" pitchFamily="34" charset="0"/>
              </a:rPr>
              <a:t>Apostrophe for Possession</a:t>
            </a:r>
            <a:endParaRPr lang="en-GB" sz="6000" dirty="0">
              <a:latin typeface="Britannic Bold" panose="020B0903060703020204" pitchFamily="34" charset="0"/>
            </a:endParaRPr>
          </a:p>
        </p:txBody>
      </p:sp>
      <p:sp>
        <p:nvSpPr>
          <p:cNvPr id="6" name="Double Wave 5"/>
          <p:cNvSpPr/>
          <p:nvPr/>
        </p:nvSpPr>
        <p:spPr>
          <a:xfrm>
            <a:off x="1013418" y="2164320"/>
            <a:ext cx="10719236" cy="1119793"/>
          </a:xfrm>
          <a:prstGeom prst="doubleWave">
            <a:avLst>
              <a:gd name="adj1" fmla="val 6250"/>
              <a:gd name="adj2" fmla="val 24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1013418" y="1496543"/>
            <a:ext cx="10809388" cy="5315127"/>
          </a:xfrm>
        </p:spPr>
        <p:txBody>
          <a:bodyPr>
            <a:normAutofit/>
          </a:bodyPr>
          <a:lstStyle/>
          <a:p>
            <a:pPr marL="0" indent="0" algn="ctr">
              <a:buNone/>
            </a:pPr>
            <a:r>
              <a:rPr lang="en-GB" sz="2600" b="1" dirty="0" smtClean="0">
                <a:latin typeface="Century Gothic" panose="020B0502020202020204" pitchFamily="34" charset="0"/>
              </a:rPr>
              <a:t>The key rule which applies to both singular and plural owners…</a:t>
            </a:r>
          </a:p>
          <a:p>
            <a:pPr marL="0" indent="0" algn="ctr">
              <a:buNone/>
            </a:pPr>
            <a:endParaRPr lang="en-GB" sz="2400" b="1" dirty="0">
              <a:latin typeface="Century Gothic" panose="020B0502020202020204" pitchFamily="34" charset="0"/>
            </a:endParaRPr>
          </a:p>
          <a:p>
            <a:pPr marL="0" indent="0" algn="ctr">
              <a:buNone/>
            </a:pPr>
            <a:r>
              <a:rPr lang="en-GB" sz="3000" dirty="0" smtClean="0">
                <a:solidFill>
                  <a:schemeClr val="bg1"/>
                </a:solidFill>
                <a:latin typeface="Britannic Bold" panose="020B0903060703020204" pitchFamily="34" charset="0"/>
              </a:rPr>
              <a:t>The owner or owners come </a:t>
            </a:r>
            <a:r>
              <a:rPr lang="en-GB" sz="3000" u="sng" dirty="0" smtClean="0">
                <a:solidFill>
                  <a:schemeClr val="bg1"/>
                </a:solidFill>
                <a:latin typeface="Britannic Bold" panose="020B0903060703020204" pitchFamily="34" charset="0"/>
              </a:rPr>
              <a:t>completely before </a:t>
            </a:r>
            <a:r>
              <a:rPr lang="en-GB" sz="3000" dirty="0" smtClean="0">
                <a:solidFill>
                  <a:schemeClr val="bg1"/>
                </a:solidFill>
                <a:latin typeface="Britannic Bold" panose="020B0903060703020204" pitchFamily="34" charset="0"/>
              </a:rPr>
              <a:t>the apostrophe</a:t>
            </a:r>
          </a:p>
          <a:p>
            <a:pPr marL="0" indent="0">
              <a:buNone/>
            </a:pPr>
            <a:endParaRPr lang="en-GB" sz="1000" b="1" dirty="0" smtClean="0">
              <a:latin typeface="Century Gothic" panose="020B0502020202020204" pitchFamily="34" charset="0"/>
            </a:endParaRPr>
          </a:p>
          <a:p>
            <a:pPr marL="0" indent="0">
              <a:buNone/>
            </a:pPr>
            <a:r>
              <a:rPr lang="en-GB" sz="2800" b="1" dirty="0" smtClean="0">
                <a:latin typeface="Century Gothic" panose="020B0502020202020204" pitchFamily="34" charset="0"/>
              </a:rPr>
              <a:t>A </a:t>
            </a:r>
            <a:r>
              <a:rPr lang="en-GB" sz="2800" b="1" dirty="0" smtClean="0">
                <a:solidFill>
                  <a:schemeClr val="tx1"/>
                </a:solidFill>
                <a:latin typeface="Century Gothic" panose="020B0502020202020204" pitchFamily="34" charset="0"/>
              </a:rPr>
              <a:t>boy</a:t>
            </a:r>
            <a:r>
              <a:rPr lang="en-GB" sz="2800" b="1" dirty="0" smtClean="0">
                <a:latin typeface="Century Gothic" panose="020B0502020202020204" pitchFamily="34" charset="0"/>
              </a:rPr>
              <a:t>’s shoe</a:t>
            </a:r>
          </a:p>
          <a:p>
            <a:pPr marL="0" indent="0">
              <a:buNone/>
            </a:pPr>
            <a:r>
              <a:rPr lang="en-GB" sz="2800" b="1" dirty="0" smtClean="0">
                <a:latin typeface="Century Gothic" panose="020B0502020202020204" pitchFamily="34" charset="0"/>
              </a:rPr>
              <a:t>Both </a:t>
            </a:r>
            <a:r>
              <a:rPr lang="en-GB" sz="2800" b="1" dirty="0" smtClean="0">
                <a:solidFill>
                  <a:schemeClr val="tx1"/>
                </a:solidFill>
                <a:latin typeface="Century Gothic" panose="020B0502020202020204" pitchFamily="34" charset="0"/>
              </a:rPr>
              <a:t>boys</a:t>
            </a:r>
            <a:r>
              <a:rPr lang="en-GB" sz="2800" b="1" dirty="0" smtClean="0">
                <a:latin typeface="Century Gothic" panose="020B0502020202020204" pitchFamily="34" charset="0"/>
              </a:rPr>
              <a:t>’ bedrooms</a:t>
            </a:r>
          </a:p>
          <a:p>
            <a:pPr marL="0" indent="0">
              <a:buNone/>
            </a:pPr>
            <a:r>
              <a:rPr lang="en-GB" sz="2800" b="1" dirty="0" smtClean="0">
                <a:latin typeface="Century Gothic" panose="020B0502020202020204" pitchFamily="34" charset="0"/>
              </a:rPr>
              <a:t>That </a:t>
            </a:r>
            <a:r>
              <a:rPr lang="en-GB" sz="2800" b="1" dirty="0" smtClean="0">
                <a:solidFill>
                  <a:schemeClr val="tx1"/>
                </a:solidFill>
                <a:latin typeface="Century Gothic" panose="020B0502020202020204" pitchFamily="34" charset="0"/>
              </a:rPr>
              <a:t>lady</a:t>
            </a:r>
            <a:r>
              <a:rPr lang="en-GB" sz="2800" b="1" dirty="0" smtClean="0">
                <a:latin typeface="Century Gothic" panose="020B0502020202020204" pitchFamily="34" charset="0"/>
              </a:rPr>
              <a:t>’s purse</a:t>
            </a:r>
          </a:p>
          <a:p>
            <a:pPr marL="0" indent="0">
              <a:buNone/>
            </a:pPr>
            <a:r>
              <a:rPr lang="en-GB" sz="2800" b="1" dirty="0" smtClean="0">
                <a:latin typeface="Century Gothic" panose="020B0502020202020204" pitchFamily="34" charset="0"/>
              </a:rPr>
              <a:t>The three </a:t>
            </a:r>
            <a:r>
              <a:rPr lang="en-GB" sz="2800" b="1" dirty="0" smtClean="0">
                <a:solidFill>
                  <a:schemeClr val="tx1"/>
                </a:solidFill>
                <a:latin typeface="Century Gothic" panose="020B0502020202020204" pitchFamily="34" charset="0"/>
              </a:rPr>
              <a:t>ladies</a:t>
            </a:r>
            <a:r>
              <a:rPr lang="en-GB" sz="2800" b="1" dirty="0" smtClean="0">
                <a:latin typeface="Century Gothic" panose="020B0502020202020204" pitchFamily="34" charset="0"/>
              </a:rPr>
              <a:t>’ cars</a:t>
            </a:r>
          </a:p>
          <a:p>
            <a:pPr marL="0" indent="0">
              <a:buNone/>
            </a:pPr>
            <a:r>
              <a:rPr lang="en-GB" sz="2800" b="1" dirty="0" smtClean="0">
                <a:latin typeface="Century Gothic" panose="020B0502020202020204" pitchFamily="34" charset="0"/>
              </a:rPr>
              <a:t>A </a:t>
            </a:r>
            <a:r>
              <a:rPr lang="en-GB" sz="2800" b="1" dirty="0" smtClean="0">
                <a:solidFill>
                  <a:schemeClr val="tx1"/>
                </a:solidFill>
                <a:latin typeface="Century Gothic" panose="020B0502020202020204" pitchFamily="34" charset="0"/>
              </a:rPr>
              <a:t>child</a:t>
            </a:r>
            <a:r>
              <a:rPr lang="en-GB" sz="2800" b="1" dirty="0" smtClean="0">
                <a:latin typeface="Century Gothic" panose="020B0502020202020204" pitchFamily="34" charset="0"/>
              </a:rPr>
              <a:t>’s homework</a:t>
            </a:r>
          </a:p>
          <a:p>
            <a:pPr marL="0" indent="0">
              <a:buNone/>
            </a:pPr>
            <a:r>
              <a:rPr lang="en-GB" sz="2800" b="1" dirty="0" smtClean="0">
                <a:latin typeface="Century Gothic" panose="020B0502020202020204" pitchFamily="34" charset="0"/>
              </a:rPr>
              <a:t>All of the </a:t>
            </a:r>
            <a:r>
              <a:rPr lang="en-GB" sz="2800" b="1" dirty="0" smtClean="0">
                <a:solidFill>
                  <a:schemeClr val="tx1"/>
                </a:solidFill>
                <a:latin typeface="Century Gothic" panose="020B0502020202020204" pitchFamily="34" charset="0"/>
              </a:rPr>
              <a:t>children</a:t>
            </a:r>
            <a:r>
              <a:rPr lang="en-GB" sz="2800" b="1" dirty="0" smtClean="0">
                <a:latin typeface="Century Gothic" panose="020B0502020202020204" pitchFamily="34" charset="0"/>
              </a:rPr>
              <a:t>’s schoolbags</a:t>
            </a:r>
            <a:endParaRPr lang="en-GB" sz="2400" b="1" dirty="0" smtClean="0">
              <a:latin typeface="Century Gothic" panose="020B0502020202020204" pitchFamily="34" charset="0"/>
            </a:endParaRPr>
          </a:p>
        </p:txBody>
      </p:sp>
      <p:sp>
        <p:nvSpPr>
          <p:cNvPr id="7" name="Cloud 6"/>
          <p:cNvSpPr/>
          <p:nvPr/>
        </p:nvSpPr>
        <p:spPr>
          <a:xfrm>
            <a:off x="5576550" y="3364292"/>
            <a:ext cx="6156103" cy="3367198"/>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6536028" y="4484442"/>
            <a:ext cx="4533364" cy="1077218"/>
          </a:xfrm>
          <a:prstGeom prst="rect">
            <a:avLst/>
          </a:prstGeom>
          <a:noFill/>
        </p:spPr>
        <p:txBody>
          <a:bodyPr wrap="square" rtlCol="0">
            <a:spAutoFit/>
          </a:bodyPr>
          <a:lstStyle/>
          <a:p>
            <a:r>
              <a:rPr lang="en-GB" sz="3200" b="1" dirty="0" smtClean="0">
                <a:latin typeface="Century Gothic" panose="020B0502020202020204" pitchFamily="34" charset="0"/>
              </a:rPr>
              <a:t>The three houses doors were the same.</a:t>
            </a:r>
            <a:endParaRPr lang="en-GB" sz="3200" b="1" dirty="0">
              <a:latin typeface="Century Gothic" panose="020B0502020202020204" pitchFamily="34" charset="0"/>
            </a:endParaRPr>
          </a:p>
        </p:txBody>
      </p:sp>
    </p:spTree>
    <p:extLst>
      <p:ext uri="{BB962C8B-B14F-4D97-AF65-F5344CB8AC3E}">
        <p14:creationId xmlns:p14="http://schemas.microsoft.com/office/powerpoint/2010/main" val="165497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7-Point Star 6"/>
          <p:cNvSpPr/>
          <p:nvPr/>
        </p:nvSpPr>
        <p:spPr>
          <a:xfrm>
            <a:off x="656823" y="90075"/>
            <a:ext cx="2833352" cy="2665927"/>
          </a:xfrm>
          <a:prstGeom prst="star7">
            <a:avLst>
              <a:gd name="adj" fmla="val 42407"/>
              <a:gd name="hf" fmla="val 102572"/>
              <a:gd name="vf" fmla="val 10521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7-Point Star 7"/>
          <p:cNvSpPr/>
          <p:nvPr/>
        </p:nvSpPr>
        <p:spPr>
          <a:xfrm>
            <a:off x="9128975" y="90074"/>
            <a:ext cx="2833352" cy="2665927"/>
          </a:xfrm>
          <a:prstGeom prst="star7">
            <a:avLst>
              <a:gd name="adj" fmla="val 42407"/>
              <a:gd name="hf" fmla="val 102572"/>
              <a:gd name="vf" fmla="val 10521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563451" y="651144"/>
            <a:ext cx="3020096" cy="1323439"/>
          </a:xfrm>
          <a:prstGeom prst="rect">
            <a:avLst/>
          </a:prstGeom>
          <a:noFill/>
        </p:spPr>
        <p:txBody>
          <a:bodyPr wrap="square" rtlCol="0">
            <a:spAutoFit/>
          </a:bodyPr>
          <a:lstStyle/>
          <a:p>
            <a:pPr algn="ctr"/>
            <a:r>
              <a:rPr lang="en-GB" sz="4000" dirty="0" smtClean="0">
                <a:solidFill>
                  <a:schemeClr val="bg1"/>
                </a:solidFill>
                <a:latin typeface="Segoe Script" panose="030B0504020000000003" pitchFamily="66" charset="0"/>
              </a:rPr>
              <a:t>For possession</a:t>
            </a:r>
            <a:endParaRPr lang="en-GB" sz="4000" dirty="0">
              <a:solidFill>
                <a:schemeClr val="bg1"/>
              </a:solidFill>
              <a:latin typeface="Segoe Script" panose="030B0504020000000003" pitchFamily="66" charset="0"/>
            </a:endParaRPr>
          </a:p>
        </p:txBody>
      </p:sp>
      <p:sp>
        <p:nvSpPr>
          <p:cNvPr id="10" name="TextBox 9"/>
          <p:cNvSpPr txBox="1"/>
          <p:nvPr/>
        </p:nvSpPr>
        <p:spPr>
          <a:xfrm>
            <a:off x="9128975" y="651144"/>
            <a:ext cx="2749640" cy="1446550"/>
          </a:xfrm>
          <a:prstGeom prst="rect">
            <a:avLst/>
          </a:prstGeom>
          <a:noFill/>
        </p:spPr>
        <p:txBody>
          <a:bodyPr wrap="square" rtlCol="0">
            <a:spAutoFit/>
          </a:bodyPr>
          <a:lstStyle/>
          <a:p>
            <a:pPr algn="ctr"/>
            <a:r>
              <a:rPr lang="en-GB" sz="4400" dirty="0" smtClean="0">
                <a:solidFill>
                  <a:schemeClr val="bg1"/>
                </a:solidFill>
                <a:latin typeface="Segoe Script" panose="030B0504020000000003" pitchFamily="66" charset="0"/>
              </a:rPr>
              <a:t>For </a:t>
            </a:r>
          </a:p>
          <a:p>
            <a:pPr algn="ctr"/>
            <a:r>
              <a:rPr lang="en-GB" sz="4400" dirty="0" smtClean="0">
                <a:solidFill>
                  <a:schemeClr val="bg1"/>
                </a:solidFill>
                <a:latin typeface="Segoe Script" panose="030B0504020000000003" pitchFamily="66" charset="0"/>
              </a:rPr>
              <a:t>its v it’s</a:t>
            </a:r>
            <a:endParaRPr lang="en-GB" sz="4400" dirty="0">
              <a:solidFill>
                <a:schemeClr val="bg1"/>
              </a:solidFill>
              <a:latin typeface="Segoe Script" panose="030B0504020000000003" pitchFamily="66" charset="0"/>
            </a:endParaRPr>
          </a:p>
        </p:txBody>
      </p:sp>
      <p:sp>
        <p:nvSpPr>
          <p:cNvPr id="2" name="TextBox 1"/>
          <p:cNvSpPr txBox="1"/>
          <p:nvPr/>
        </p:nvSpPr>
        <p:spPr>
          <a:xfrm>
            <a:off x="4005329" y="1214729"/>
            <a:ext cx="4417454" cy="5078313"/>
          </a:xfrm>
          <a:prstGeom prst="rect">
            <a:avLst/>
          </a:prstGeom>
          <a:noFill/>
        </p:spPr>
        <p:txBody>
          <a:bodyPr wrap="square" rtlCol="0">
            <a:spAutoFit/>
          </a:bodyPr>
          <a:lstStyle/>
          <a:p>
            <a:pPr algn="ctr"/>
            <a:r>
              <a:rPr lang="en-GB" sz="3600" dirty="0" smtClean="0">
                <a:latin typeface="Britannic Bold" panose="020B0903060703020204" pitchFamily="34" charset="0"/>
              </a:rPr>
              <a:t>These are the only reasons we need an apostrophe</a:t>
            </a:r>
          </a:p>
          <a:p>
            <a:pPr algn="ctr"/>
            <a:endParaRPr lang="en-GB" sz="3600" dirty="0">
              <a:latin typeface="Britannic Bold" panose="020B0903060703020204" pitchFamily="34" charset="0"/>
            </a:endParaRPr>
          </a:p>
          <a:p>
            <a:pPr algn="ctr"/>
            <a:r>
              <a:rPr lang="en-GB" sz="3600" dirty="0" smtClean="0">
                <a:latin typeface="Britannic Bold" panose="020B0903060703020204" pitchFamily="34" charset="0"/>
              </a:rPr>
              <a:t>An ordinary plural word does</a:t>
            </a:r>
            <a:r>
              <a:rPr lang="en-GB" sz="3600" u="sng" dirty="0" smtClean="0">
                <a:latin typeface="Britannic Bold" panose="020B0903060703020204" pitchFamily="34" charset="0"/>
              </a:rPr>
              <a:t> not </a:t>
            </a:r>
            <a:r>
              <a:rPr lang="en-GB" sz="3600" dirty="0" smtClean="0">
                <a:latin typeface="Britannic Bold" panose="020B0903060703020204" pitchFamily="34" charset="0"/>
              </a:rPr>
              <a:t>need an apostrophe just because it ends with </a:t>
            </a:r>
            <a:r>
              <a:rPr lang="en-GB" sz="3600" u="sng" dirty="0" smtClean="0">
                <a:latin typeface="Britannic Bold" panose="020B0903060703020204" pitchFamily="34" charset="0"/>
              </a:rPr>
              <a:t>s</a:t>
            </a:r>
            <a:endParaRPr lang="en-GB" sz="3600" u="sng" dirty="0">
              <a:latin typeface="Britannic Bold" panose="020B0903060703020204" pitchFamily="34" charset="0"/>
            </a:endParaRPr>
          </a:p>
        </p:txBody>
      </p:sp>
      <p:sp>
        <p:nvSpPr>
          <p:cNvPr id="3" name="Curved Up Arrow 2"/>
          <p:cNvSpPr/>
          <p:nvPr/>
        </p:nvSpPr>
        <p:spPr>
          <a:xfrm rot="21086413" flipV="1">
            <a:off x="7852893" y="610939"/>
            <a:ext cx="1983346" cy="790657"/>
          </a:xfrm>
          <a:prstGeom prst="curvedUpArrow">
            <a:avLst>
              <a:gd name="adj1" fmla="val 25847"/>
              <a:gd name="adj2" fmla="val 50000"/>
              <a:gd name="adj3" fmla="val 2688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Curved Up Arrow 10"/>
          <p:cNvSpPr/>
          <p:nvPr/>
        </p:nvSpPr>
        <p:spPr>
          <a:xfrm rot="506221" flipH="1">
            <a:off x="2301938" y="2241492"/>
            <a:ext cx="2026337" cy="897406"/>
          </a:xfrm>
          <a:prstGeom prst="curvedUpArrow">
            <a:avLst>
              <a:gd name="adj1" fmla="val 25847"/>
              <a:gd name="adj2" fmla="val 50000"/>
              <a:gd name="adj3" fmla="val 2688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7-Point Star 12"/>
          <p:cNvSpPr/>
          <p:nvPr/>
        </p:nvSpPr>
        <p:spPr>
          <a:xfrm>
            <a:off x="8896079" y="2938588"/>
            <a:ext cx="2982535" cy="2665927"/>
          </a:xfrm>
          <a:prstGeom prst="star7">
            <a:avLst>
              <a:gd name="adj" fmla="val 42407"/>
              <a:gd name="hf" fmla="val 102572"/>
              <a:gd name="vf" fmla="val 10521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Curved Up Arrow 11"/>
          <p:cNvSpPr/>
          <p:nvPr/>
        </p:nvSpPr>
        <p:spPr>
          <a:xfrm rot="1418880" flipV="1">
            <a:off x="7686139" y="2299098"/>
            <a:ext cx="2503595" cy="877550"/>
          </a:xfrm>
          <a:prstGeom prst="curvedUpArrow">
            <a:avLst>
              <a:gd name="adj1" fmla="val 25847"/>
              <a:gd name="adj2" fmla="val 50000"/>
              <a:gd name="adj3" fmla="val 2688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 name="TextBox 13"/>
          <p:cNvSpPr txBox="1"/>
          <p:nvPr/>
        </p:nvSpPr>
        <p:spPr>
          <a:xfrm>
            <a:off x="8685724" y="3859187"/>
            <a:ext cx="3337775" cy="954107"/>
          </a:xfrm>
          <a:prstGeom prst="rect">
            <a:avLst/>
          </a:prstGeom>
          <a:noFill/>
        </p:spPr>
        <p:txBody>
          <a:bodyPr wrap="square" rtlCol="0">
            <a:spAutoFit/>
          </a:bodyPr>
          <a:lstStyle/>
          <a:p>
            <a:pPr algn="ctr"/>
            <a:r>
              <a:rPr lang="en-GB" sz="2800" dirty="0" smtClean="0">
                <a:solidFill>
                  <a:schemeClr val="bg1"/>
                </a:solidFill>
                <a:latin typeface="Segoe Script" panose="030B0504020000000003" pitchFamily="66" charset="0"/>
              </a:rPr>
              <a:t>Other</a:t>
            </a:r>
            <a:endParaRPr lang="en-GB" sz="2800" dirty="0">
              <a:solidFill>
                <a:schemeClr val="bg1"/>
              </a:solidFill>
              <a:latin typeface="Segoe Script" panose="030B0504020000000003" pitchFamily="66" charset="0"/>
            </a:endParaRPr>
          </a:p>
          <a:p>
            <a:pPr algn="ctr"/>
            <a:r>
              <a:rPr lang="en-GB" sz="2800" dirty="0" smtClean="0">
                <a:solidFill>
                  <a:schemeClr val="bg1"/>
                </a:solidFill>
                <a:latin typeface="Segoe Script" panose="030B0504020000000003" pitchFamily="66" charset="0"/>
              </a:rPr>
              <a:t>Contractions</a:t>
            </a:r>
            <a:endParaRPr lang="en-GB" sz="2800" dirty="0">
              <a:solidFill>
                <a:schemeClr val="bg1"/>
              </a:solidFill>
              <a:latin typeface="Segoe Script" panose="030B0504020000000003" pitchFamily="66" charset="0"/>
            </a:endParaRPr>
          </a:p>
        </p:txBody>
      </p:sp>
      <p:sp>
        <p:nvSpPr>
          <p:cNvPr id="4" name="TextBox 3"/>
          <p:cNvSpPr txBox="1"/>
          <p:nvPr/>
        </p:nvSpPr>
        <p:spPr>
          <a:xfrm>
            <a:off x="8422783" y="5896799"/>
            <a:ext cx="3925909" cy="954107"/>
          </a:xfrm>
          <a:prstGeom prst="rect">
            <a:avLst/>
          </a:prstGeom>
          <a:noFill/>
        </p:spPr>
        <p:txBody>
          <a:bodyPr wrap="square" rtlCol="0">
            <a:spAutoFit/>
          </a:bodyPr>
          <a:lstStyle/>
          <a:p>
            <a:r>
              <a:rPr lang="en-GB" sz="2800" b="1" dirty="0" smtClean="0">
                <a:solidFill>
                  <a:schemeClr val="tx1">
                    <a:lumMod val="65000"/>
                    <a:lumOff val="35000"/>
                  </a:schemeClr>
                </a:solidFill>
              </a:rPr>
              <a:t>E.g. she is         she’s</a:t>
            </a:r>
          </a:p>
          <a:p>
            <a:r>
              <a:rPr lang="en-GB" sz="2800" b="1" dirty="0">
                <a:solidFill>
                  <a:schemeClr val="tx1">
                    <a:lumMod val="65000"/>
                    <a:lumOff val="35000"/>
                  </a:schemeClr>
                </a:solidFill>
              </a:rPr>
              <a:t> </a:t>
            </a:r>
            <a:r>
              <a:rPr lang="en-GB" sz="2800" b="1" dirty="0" smtClean="0">
                <a:solidFill>
                  <a:schemeClr val="tx1">
                    <a:lumMod val="65000"/>
                    <a:lumOff val="35000"/>
                  </a:schemeClr>
                </a:solidFill>
              </a:rPr>
              <a:t>  does not       doesn’t</a:t>
            </a:r>
            <a:endParaRPr lang="en-GB" sz="2800" b="1" dirty="0">
              <a:solidFill>
                <a:schemeClr val="tx1">
                  <a:lumMod val="65000"/>
                  <a:lumOff val="35000"/>
                </a:schemeClr>
              </a:solidFill>
            </a:endParaRPr>
          </a:p>
        </p:txBody>
      </p:sp>
      <p:sp>
        <p:nvSpPr>
          <p:cNvPr id="15" name="Right Arrow 14"/>
          <p:cNvSpPr/>
          <p:nvPr/>
        </p:nvSpPr>
        <p:spPr>
          <a:xfrm>
            <a:off x="10354613" y="6055608"/>
            <a:ext cx="476519" cy="28475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6" name="Right Arrow 15"/>
          <p:cNvSpPr/>
          <p:nvPr/>
        </p:nvSpPr>
        <p:spPr>
          <a:xfrm>
            <a:off x="10354612" y="6481367"/>
            <a:ext cx="476519" cy="28475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90763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down)">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1000"/>
                                        <p:tgtEl>
                                          <p:spTgt spid="13"/>
                                        </p:tgtEl>
                                      </p:cBhvr>
                                    </p:animEffect>
                                    <p:anim calcmode="lin" valueType="num">
                                      <p:cBhvr>
                                        <p:cTn id="24" dur="1000" fill="hold"/>
                                        <p:tgtEl>
                                          <p:spTgt spid="13"/>
                                        </p:tgtEl>
                                        <p:attrNameLst>
                                          <p:attrName>ppt_x</p:attrName>
                                        </p:attrNameLst>
                                      </p:cBhvr>
                                      <p:tavLst>
                                        <p:tav tm="0">
                                          <p:val>
                                            <p:strVal val="#ppt_x"/>
                                          </p:val>
                                        </p:tav>
                                        <p:tav tm="100000">
                                          <p:val>
                                            <p:strVal val="#ppt_x"/>
                                          </p:val>
                                        </p:tav>
                                      </p:tavLst>
                                    </p:anim>
                                    <p:anim calcmode="lin" valueType="num">
                                      <p:cBhvr>
                                        <p:cTn id="25" dur="1000" fill="hold"/>
                                        <p:tgtEl>
                                          <p:spTgt spid="13"/>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1000"/>
                                        <p:tgtEl>
                                          <p:spTgt spid="14"/>
                                        </p:tgtEl>
                                      </p:cBhvr>
                                    </p:animEffect>
                                    <p:anim calcmode="lin" valueType="num">
                                      <p:cBhvr>
                                        <p:cTn id="29" dur="1000" fill="hold"/>
                                        <p:tgtEl>
                                          <p:spTgt spid="14"/>
                                        </p:tgtEl>
                                        <p:attrNameLst>
                                          <p:attrName>ppt_x</p:attrName>
                                        </p:attrNameLst>
                                      </p:cBhvr>
                                      <p:tavLst>
                                        <p:tav tm="0">
                                          <p:val>
                                            <p:strVal val="#ppt_x"/>
                                          </p:val>
                                        </p:tav>
                                        <p:tav tm="100000">
                                          <p:val>
                                            <p:strVal val="#ppt_x"/>
                                          </p:val>
                                        </p:tav>
                                      </p:tavLst>
                                    </p:anim>
                                    <p:anim calcmode="lin" valueType="num">
                                      <p:cBhvr>
                                        <p:cTn id="3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anim calcmode="lin" valueType="num">
                                      <p:cBhvr>
                                        <p:cTn id="36" dur="1000" fill="hold"/>
                                        <p:tgtEl>
                                          <p:spTgt spid="4"/>
                                        </p:tgtEl>
                                        <p:attrNameLst>
                                          <p:attrName>ppt_x</p:attrName>
                                        </p:attrNameLst>
                                      </p:cBhvr>
                                      <p:tavLst>
                                        <p:tav tm="0">
                                          <p:val>
                                            <p:strVal val="#ppt_x"/>
                                          </p:val>
                                        </p:tav>
                                        <p:tav tm="100000">
                                          <p:val>
                                            <p:strVal val="#ppt_x"/>
                                          </p:val>
                                        </p:tav>
                                      </p:tavLst>
                                    </p:anim>
                                    <p:anim calcmode="lin" valueType="num">
                                      <p:cBhvr>
                                        <p:cTn id="37" dur="1000" fill="hold"/>
                                        <p:tgtEl>
                                          <p:spTgt spid="4"/>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1000"/>
                                        <p:tgtEl>
                                          <p:spTgt spid="15"/>
                                        </p:tgtEl>
                                      </p:cBhvr>
                                    </p:animEffect>
                                    <p:anim calcmode="lin" valueType="num">
                                      <p:cBhvr>
                                        <p:cTn id="41" dur="1000" fill="hold"/>
                                        <p:tgtEl>
                                          <p:spTgt spid="15"/>
                                        </p:tgtEl>
                                        <p:attrNameLst>
                                          <p:attrName>ppt_x</p:attrName>
                                        </p:attrNameLst>
                                      </p:cBhvr>
                                      <p:tavLst>
                                        <p:tav tm="0">
                                          <p:val>
                                            <p:strVal val="#ppt_x"/>
                                          </p:val>
                                        </p:tav>
                                        <p:tav tm="100000">
                                          <p:val>
                                            <p:strVal val="#ppt_x"/>
                                          </p:val>
                                        </p:tav>
                                      </p:tavLst>
                                    </p:anim>
                                    <p:anim calcmode="lin" valueType="num">
                                      <p:cBhvr>
                                        <p:cTn id="42" dur="1000" fill="hold"/>
                                        <p:tgtEl>
                                          <p:spTgt spid="15"/>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1000"/>
                                        <p:tgtEl>
                                          <p:spTgt spid="16"/>
                                        </p:tgtEl>
                                      </p:cBhvr>
                                    </p:animEffect>
                                    <p:anim calcmode="lin" valueType="num">
                                      <p:cBhvr>
                                        <p:cTn id="46" dur="1000" fill="hold"/>
                                        <p:tgtEl>
                                          <p:spTgt spid="16"/>
                                        </p:tgtEl>
                                        <p:attrNameLst>
                                          <p:attrName>ppt_x</p:attrName>
                                        </p:attrNameLst>
                                      </p:cBhvr>
                                      <p:tavLst>
                                        <p:tav tm="0">
                                          <p:val>
                                            <p:strVal val="#ppt_x"/>
                                          </p:val>
                                        </p:tav>
                                        <p:tav tm="100000">
                                          <p:val>
                                            <p:strVal val="#ppt_x"/>
                                          </p:val>
                                        </p:tav>
                                      </p:tavLst>
                                    </p:anim>
                                    <p:anim calcmode="lin" valueType="num">
                                      <p:cBhvr>
                                        <p:cTn id="4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2">
                                            <p:txEl>
                                              <p:pRg st="2" end="2"/>
                                            </p:txEl>
                                          </p:spTgt>
                                        </p:tgtEl>
                                        <p:attrNameLst>
                                          <p:attrName>style.visibility</p:attrName>
                                        </p:attrNameLst>
                                      </p:cBhvr>
                                      <p:to>
                                        <p:strVal val="visible"/>
                                      </p:to>
                                    </p:set>
                                    <p:anim calcmode="lin" valueType="num">
                                      <p:cBhvr additive="base">
                                        <p:cTn id="52"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P spid="13" grpId="0" animBg="1"/>
      <p:bldP spid="12" grpId="0" animBg="1"/>
      <p:bldP spid="14" grpId="0"/>
      <p:bldP spid="4" grpId="0"/>
      <p:bldP spid="15" grpId="0" animBg="1"/>
      <p:bldP spid="1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15921" y="296214"/>
            <a:ext cx="9440214" cy="1015663"/>
          </a:xfrm>
          <a:prstGeom prst="rect">
            <a:avLst/>
          </a:prstGeom>
          <a:noFill/>
        </p:spPr>
        <p:txBody>
          <a:bodyPr wrap="square" rtlCol="0">
            <a:spAutoFit/>
          </a:bodyPr>
          <a:lstStyle/>
          <a:p>
            <a:pPr algn="ctr"/>
            <a:r>
              <a:rPr lang="en-GB" sz="6000" dirty="0" smtClean="0">
                <a:latin typeface="Britannic Bold" panose="020B0903060703020204" pitchFamily="34" charset="0"/>
              </a:rPr>
              <a:t>Apostrophe for Possession</a:t>
            </a:r>
            <a:endParaRPr lang="en-GB" sz="6000" dirty="0">
              <a:latin typeface="Britannic Bold" panose="020B0903060703020204" pitchFamily="34" charset="0"/>
            </a:endParaRPr>
          </a:p>
        </p:txBody>
      </p:sp>
      <p:sp>
        <p:nvSpPr>
          <p:cNvPr id="6" name="Double Wave 5"/>
          <p:cNvSpPr/>
          <p:nvPr/>
        </p:nvSpPr>
        <p:spPr>
          <a:xfrm>
            <a:off x="1013418" y="2164320"/>
            <a:ext cx="10719236" cy="1119793"/>
          </a:xfrm>
          <a:prstGeom prst="doubleWave">
            <a:avLst>
              <a:gd name="adj1" fmla="val 6250"/>
              <a:gd name="adj2" fmla="val 24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1013418" y="1496543"/>
            <a:ext cx="10809388" cy="5315127"/>
          </a:xfrm>
        </p:spPr>
        <p:txBody>
          <a:bodyPr>
            <a:normAutofit/>
          </a:bodyPr>
          <a:lstStyle/>
          <a:p>
            <a:pPr marL="0" indent="0" algn="ctr">
              <a:buNone/>
            </a:pPr>
            <a:r>
              <a:rPr lang="en-GB" sz="2600" b="1" dirty="0" smtClean="0">
                <a:latin typeface="Century Gothic" panose="020B0502020202020204" pitchFamily="34" charset="0"/>
              </a:rPr>
              <a:t>The key rule which applies to both singular and plural owners…</a:t>
            </a:r>
          </a:p>
          <a:p>
            <a:pPr marL="0" indent="0" algn="ctr">
              <a:buNone/>
            </a:pPr>
            <a:endParaRPr lang="en-GB" sz="2400" b="1" dirty="0">
              <a:latin typeface="Century Gothic" panose="020B0502020202020204" pitchFamily="34" charset="0"/>
            </a:endParaRPr>
          </a:p>
          <a:p>
            <a:pPr marL="0" indent="0" algn="ctr">
              <a:buNone/>
            </a:pPr>
            <a:r>
              <a:rPr lang="en-GB" sz="3000" dirty="0" smtClean="0">
                <a:solidFill>
                  <a:schemeClr val="bg1"/>
                </a:solidFill>
                <a:latin typeface="Britannic Bold" panose="020B0903060703020204" pitchFamily="34" charset="0"/>
              </a:rPr>
              <a:t>The owner or owners come </a:t>
            </a:r>
            <a:r>
              <a:rPr lang="en-GB" sz="3000" u="sng" dirty="0" smtClean="0">
                <a:solidFill>
                  <a:schemeClr val="bg1"/>
                </a:solidFill>
                <a:latin typeface="Britannic Bold" panose="020B0903060703020204" pitchFamily="34" charset="0"/>
              </a:rPr>
              <a:t>completely before </a:t>
            </a:r>
            <a:r>
              <a:rPr lang="en-GB" sz="3000" dirty="0" smtClean="0">
                <a:solidFill>
                  <a:schemeClr val="bg1"/>
                </a:solidFill>
                <a:latin typeface="Britannic Bold" panose="020B0903060703020204" pitchFamily="34" charset="0"/>
              </a:rPr>
              <a:t>the apostrophe</a:t>
            </a:r>
          </a:p>
          <a:p>
            <a:pPr marL="0" indent="0">
              <a:buNone/>
            </a:pPr>
            <a:endParaRPr lang="en-GB" sz="1000" b="1" dirty="0" smtClean="0">
              <a:latin typeface="Century Gothic" panose="020B0502020202020204" pitchFamily="34" charset="0"/>
            </a:endParaRPr>
          </a:p>
          <a:p>
            <a:pPr marL="0" indent="0">
              <a:buNone/>
            </a:pPr>
            <a:r>
              <a:rPr lang="en-GB" sz="2800" b="1" dirty="0" smtClean="0">
                <a:latin typeface="Century Gothic" panose="020B0502020202020204" pitchFamily="34" charset="0"/>
              </a:rPr>
              <a:t>A </a:t>
            </a:r>
            <a:r>
              <a:rPr lang="en-GB" sz="2800" b="1" dirty="0" smtClean="0">
                <a:solidFill>
                  <a:schemeClr val="tx1"/>
                </a:solidFill>
                <a:latin typeface="Century Gothic" panose="020B0502020202020204" pitchFamily="34" charset="0"/>
              </a:rPr>
              <a:t>boy</a:t>
            </a:r>
            <a:r>
              <a:rPr lang="en-GB" sz="2800" b="1" dirty="0" smtClean="0">
                <a:latin typeface="Century Gothic" panose="020B0502020202020204" pitchFamily="34" charset="0"/>
              </a:rPr>
              <a:t>’s shoe</a:t>
            </a:r>
          </a:p>
          <a:p>
            <a:pPr marL="0" indent="0">
              <a:buNone/>
            </a:pPr>
            <a:r>
              <a:rPr lang="en-GB" sz="2800" b="1" dirty="0" smtClean="0">
                <a:latin typeface="Century Gothic" panose="020B0502020202020204" pitchFamily="34" charset="0"/>
              </a:rPr>
              <a:t>Both </a:t>
            </a:r>
            <a:r>
              <a:rPr lang="en-GB" sz="2800" b="1" dirty="0" smtClean="0">
                <a:solidFill>
                  <a:schemeClr val="tx1"/>
                </a:solidFill>
                <a:latin typeface="Century Gothic" panose="020B0502020202020204" pitchFamily="34" charset="0"/>
              </a:rPr>
              <a:t>boys</a:t>
            </a:r>
            <a:r>
              <a:rPr lang="en-GB" sz="2800" b="1" dirty="0" smtClean="0">
                <a:latin typeface="Century Gothic" panose="020B0502020202020204" pitchFamily="34" charset="0"/>
              </a:rPr>
              <a:t>’ bedrooms</a:t>
            </a:r>
          </a:p>
          <a:p>
            <a:pPr marL="0" indent="0">
              <a:buNone/>
            </a:pPr>
            <a:r>
              <a:rPr lang="en-GB" sz="2800" b="1" dirty="0" smtClean="0">
                <a:latin typeface="Century Gothic" panose="020B0502020202020204" pitchFamily="34" charset="0"/>
              </a:rPr>
              <a:t>That </a:t>
            </a:r>
            <a:r>
              <a:rPr lang="en-GB" sz="2800" b="1" dirty="0" smtClean="0">
                <a:solidFill>
                  <a:schemeClr val="tx1"/>
                </a:solidFill>
                <a:latin typeface="Century Gothic" panose="020B0502020202020204" pitchFamily="34" charset="0"/>
              </a:rPr>
              <a:t>lady</a:t>
            </a:r>
            <a:r>
              <a:rPr lang="en-GB" sz="2800" b="1" dirty="0" smtClean="0">
                <a:latin typeface="Century Gothic" panose="020B0502020202020204" pitchFamily="34" charset="0"/>
              </a:rPr>
              <a:t>’s purse</a:t>
            </a:r>
          </a:p>
          <a:p>
            <a:pPr marL="0" indent="0">
              <a:buNone/>
            </a:pPr>
            <a:r>
              <a:rPr lang="en-GB" sz="2800" b="1" dirty="0" smtClean="0">
                <a:latin typeface="Century Gothic" panose="020B0502020202020204" pitchFamily="34" charset="0"/>
              </a:rPr>
              <a:t>The three </a:t>
            </a:r>
            <a:r>
              <a:rPr lang="en-GB" sz="2800" b="1" dirty="0" smtClean="0">
                <a:solidFill>
                  <a:schemeClr val="tx1"/>
                </a:solidFill>
                <a:latin typeface="Century Gothic" panose="020B0502020202020204" pitchFamily="34" charset="0"/>
              </a:rPr>
              <a:t>ladies</a:t>
            </a:r>
            <a:r>
              <a:rPr lang="en-GB" sz="2800" b="1" dirty="0" smtClean="0">
                <a:latin typeface="Century Gothic" panose="020B0502020202020204" pitchFamily="34" charset="0"/>
              </a:rPr>
              <a:t>’ cars</a:t>
            </a:r>
          </a:p>
          <a:p>
            <a:pPr marL="0" indent="0">
              <a:buNone/>
            </a:pPr>
            <a:r>
              <a:rPr lang="en-GB" sz="2800" b="1" dirty="0" smtClean="0">
                <a:latin typeface="Century Gothic" panose="020B0502020202020204" pitchFamily="34" charset="0"/>
              </a:rPr>
              <a:t>A </a:t>
            </a:r>
            <a:r>
              <a:rPr lang="en-GB" sz="2800" b="1" dirty="0" smtClean="0">
                <a:solidFill>
                  <a:schemeClr val="tx1"/>
                </a:solidFill>
                <a:latin typeface="Century Gothic" panose="020B0502020202020204" pitchFamily="34" charset="0"/>
              </a:rPr>
              <a:t>child</a:t>
            </a:r>
            <a:r>
              <a:rPr lang="en-GB" sz="2800" b="1" dirty="0" smtClean="0">
                <a:latin typeface="Century Gothic" panose="020B0502020202020204" pitchFamily="34" charset="0"/>
              </a:rPr>
              <a:t>’s homework</a:t>
            </a:r>
          </a:p>
          <a:p>
            <a:pPr marL="0" indent="0">
              <a:buNone/>
            </a:pPr>
            <a:r>
              <a:rPr lang="en-GB" sz="2800" b="1" dirty="0" smtClean="0">
                <a:latin typeface="Century Gothic" panose="020B0502020202020204" pitchFamily="34" charset="0"/>
              </a:rPr>
              <a:t>All of the </a:t>
            </a:r>
            <a:r>
              <a:rPr lang="en-GB" sz="2800" b="1" dirty="0" smtClean="0">
                <a:solidFill>
                  <a:schemeClr val="tx1"/>
                </a:solidFill>
                <a:latin typeface="Century Gothic" panose="020B0502020202020204" pitchFamily="34" charset="0"/>
              </a:rPr>
              <a:t>children</a:t>
            </a:r>
            <a:r>
              <a:rPr lang="en-GB" sz="2800" b="1" dirty="0" smtClean="0">
                <a:latin typeface="Century Gothic" panose="020B0502020202020204" pitchFamily="34" charset="0"/>
              </a:rPr>
              <a:t>’s schoolbags</a:t>
            </a:r>
            <a:endParaRPr lang="en-GB" sz="2400" b="1" dirty="0" smtClean="0">
              <a:latin typeface="Century Gothic" panose="020B0502020202020204" pitchFamily="34" charset="0"/>
            </a:endParaRPr>
          </a:p>
        </p:txBody>
      </p:sp>
      <p:sp>
        <p:nvSpPr>
          <p:cNvPr id="7" name="Cloud 6"/>
          <p:cNvSpPr/>
          <p:nvPr/>
        </p:nvSpPr>
        <p:spPr>
          <a:xfrm>
            <a:off x="5576550" y="3364292"/>
            <a:ext cx="6156103" cy="3367198"/>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6536028" y="4484442"/>
            <a:ext cx="4533364" cy="1077218"/>
          </a:xfrm>
          <a:prstGeom prst="rect">
            <a:avLst/>
          </a:prstGeom>
          <a:noFill/>
        </p:spPr>
        <p:txBody>
          <a:bodyPr wrap="square" rtlCol="0">
            <a:spAutoFit/>
          </a:bodyPr>
          <a:lstStyle/>
          <a:p>
            <a:r>
              <a:rPr lang="en-GB" sz="3200" b="1" dirty="0" smtClean="0">
                <a:latin typeface="Century Gothic" panose="020B0502020202020204" pitchFamily="34" charset="0"/>
              </a:rPr>
              <a:t>The three </a:t>
            </a:r>
            <a:r>
              <a:rPr lang="en-GB" sz="3200" b="1" u="sng" dirty="0" smtClean="0">
                <a:latin typeface="Century Gothic" panose="020B0502020202020204" pitchFamily="34" charset="0"/>
              </a:rPr>
              <a:t>houses</a:t>
            </a:r>
            <a:r>
              <a:rPr lang="en-GB" sz="3200" b="1" dirty="0" smtClean="0">
                <a:latin typeface="Century Gothic" panose="020B0502020202020204" pitchFamily="34" charset="0"/>
              </a:rPr>
              <a:t>’ doors were the same.</a:t>
            </a:r>
            <a:endParaRPr lang="en-GB" sz="3200" b="1" dirty="0">
              <a:latin typeface="Century Gothic" panose="020B0502020202020204" pitchFamily="34" charset="0"/>
            </a:endParaRPr>
          </a:p>
        </p:txBody>
      </p:sp>
    </p:spTree>
    <p:extLst>
      <p:ext uri="{BB962C8B-B14F-4D97-AF65-F5344CB8AC3E}">
        <p14:creationId xmlns:p14="http://schemas.microsoft.com/office/powerpoint/2010/main" val="556846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8"/>
                                        </p:tgtEl>
                                        <p:attrNameLst>
                                          <p:attrName>ppt_x</p:attrName>
                                        </p:attrNameLst>
                                      </p:cBhvr>
                                      <p:tavLst>
                                        <p:tav tm="0">
                                          <p:val>
                                            <p:strVal val="ppt_x"/>
                                          </p:val>
                                        </p:tav>
                                        <p:tav tm="100000">
                                          <p:val>
                                            <p:strVal val="ppt_x"/>
                                          </p:val>
                                        </p:tav>
                                      </p:tavLst>
                                    </p:anim>
                                    <p:anim calcmode="lin" valueType="num">
                                      <p:cBhvr additive="base">
                                        <p:cTn id="7" dur="500"/>
                                        <p:tgtEl>
                                          <p:spTgt spid="8"/>
                                        </p:tgtEl>
                                        <p:attrNameLst>
                                          <p:attrName>ppt_y</p:attrName>
                                        </p:attrNameLst>
                                      </p:cBhvr>
                                      <p:tavLst>
                                        <p:tav tm="0">
                                          <p:val>
                                            <p:strVal val="ppt_y"/>
                                          </p:val>
                                        </p:tav>
                                        <p:tav tm="100000">
                                          <p:val>
                                            <p:strVal val="1+ppt_h/2"/>
                                          </p:val>
                                        </p:tav>
                                      </p:tavLst>
                                    </p:anim>
                                    <p:set>
                                      <p:cBhvr>
                                        <p:cTn id="8"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15921" y="296214"/>
            <a:ext cx="9440214" cy="1015663"/>
          </a:xfrm>
          <a:prstGeom prst="rect">
            <a:avLst/>
          </a:prstGeom>
          <a:noFill/>
        </p:spPr>
        <p:txBody>
          <a:bodyPr wrap="square" rtlCol="0">
            <a:spAutoFit/>
          </a:bodyPr>
          <a:lstStyle/>
          <a:p>
            <a:pPr algn="ctr"/>
            <a:r>
              <a:rPr lang="en-GB" sz="6000" dirty="0" smtClean="0">
                <a:latin typeface="Britannic Bold" panose="020B0903060703020204" pitchFamily="34" charset="0"/>
              </a:rPr>
              <a:t>Apostrophe for Possession</a:t>
            </a:r>
            <a:endParaRPr lang="en-GB" sz="6000" dirty="0">
              <a:latin typeface="Britannic Bold" panose="020B0903060703020204" pitchFamily="34" charset="0"/>
            </a:endParaRPr>
          </a:p>
        </p:txBody>
      </p:sp>
      <p:sp>
        <p:nvSpPr>
          <p:cNvPr id="6" name="Double Wave 5"/>
          <p:cNvSpPr/>
          <p:nvPr/>
        </p:nvSpPr>
        <p:spPr>
          <a:xfrm>
            <a:off x="1013418" y="2164320"/>
            <a:ext cx="10719236" cy="1119793"/>
          </a:xfrm>
          <a:prstGeom prst="doubleWave">
            <a:avLst>
              <a:gd name="adj1" fmla="val 6250"/>
              <a:gd name="adj2" fmla="val 24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1013418" y="1496543"/>
            <a:ext cx="10809388" cy="5315127"/>
          </a:xfrm>
        </p:spPr>
        <p:txBody>
          <a:bodyPr>
            <a:normAutofit/>
          </a:bodyPr>
          <a:lstStyle/>
          <a:p>
            <a:pPr marL="0" indent="0" algn="ctr">
              <a:buNone/>
            </a:pPr>
            <a:r>
              <a:rPr lang="en-GB" sz="2600" b="1" dirty="0" smtClean="0">
                <a:latin typeface="Century Gothic" panose="020B0502020202020204" pitchFamily="34" charset="0"/>
              </a:rPr>
              <a:t>The key rule which applies to both singular and plural owners…</a:t>
            </a:r>
          </a:p>
          <a:p>
            <a:pPr marL="0" indent="0" algn="ctr">
              <a:buNone/>
            </a:pPr>
            <a:endParaRPr lang="en-GB" sz="2400" b="1" dirty="0">
              <a:latin typeface="Century Gothic" panose="020B0502020202020204" pitchFamily="34" charset="0"/>
            </a:endParaRPr>
          </a:p>
          <a:p>
            <a:pPr marL="0" indent="0" algn="ctr">
              <a:buNone/>
            </a:pPr>
            <a:r>
              <a:rPr lang="en-GB" sz="3000" dirty="0" smtClean="0">
                <a:solidFill>
                  <a:schemeClr val="bg1"/>
                </a:solidFill>
                <a:latin typeface="Britannic Bold" panose="020B0903060703020204" pitchFamily="34" charset="0"/>
              </a:rPr>
              <a:t>The owner or owners come </a:t>
            </a:r>
            <a:r>
              <a:rPr lang="en-GB" sz="3000" u="sng" dirty="0" smtClean="0">
                <a:solidFill>
                  <a:schemeClr val="bg1"/>
                </a:solidFill>
                <a:latin typeface="Britannic Bold" panose="020B0903060703020204" pitchFamily="34" charset="0"/>
              </a:rPr>
              <a:t>completely before </a:t>
            </a:r>
            <a:r>
              <a:rPr lang="en-GB" sz="3000" dirty="0" smtClean="0">
                <a:solidFill>
                  <a:schemeClr val="bg1"/>
                </a:solidFill>
                <a:latin typeface="Britannic Bold" panose="020B0903060703020204" pitchFamily="34" charset="0"/>
              </a:rPr>
              <a:t>the apostrophe</a:t>
            </a:r>
          </a:p>
          <a:p>
            <a:pPr marL="0" indent="0">
              <a:buNone/>
            </a:pPr>
            <a:endParaRPr lang="en-GB" sz="1000" b="1" dirty="0" smtClean="0">
              <a:latin typeface="Century Gothic" panose="020B0502020202020204" pitchFamily="34" charset="0"/>
            </a:endParaRPr>
          </a:p>
          <a:p>
            <a:pPr marL="0" indent="0">
              <a:buNone/>
            </a:pPr>
            <a:r>
              <a:rPr lang="en-GB" sz="2800" b="1" dirty="0" smtClean="0">
                <a:latin typeface="Century Gothic" panose="020B0502020202020204" pitchFamily="34" charset="0"/>
              </a:rPr>
              <a:t>A </a:t>
            </a:r>
            <a:r>
              <a:rPr lang="en-GB" sz="2800" b="1" dirty="0" smtClean="0">
                <a:solidFill>
                  <a:schemeClr val="tx1"/>
                </a:solidFill>
                <a:latin typeface="Century Gothic" panose="020B0502020202020204" pitchFamily="34" charset="0"/>
              </a:rPr>
              <a:t>boy</a:t>
            </a:r>
            <a:r>
              <a:rPr lang="en-GB" sz="2800" b="1" dirty="0" smtClean="0">
                <a:latin typeface="Century Gothic" panose="020B0502020202020204" pitchFamily="34" charset="0"/>
              </a:rPr>
              <a:t>’s shoe</a:t>
            </a:r>
          </a:p>
          <a:p>
            <a:pPr marL="0" indent="0">
              <a:buNone/>
            </a:pPr>
            <a:r>
              <a:rPr lang="en-GB" sz="2800" b="1" dirty="0" smtClean="0">
                <a:latin typeface="Century Gothic" panose="020B0502020202020204" pitchFamily="34" charset="0"/>
              </a:rPr>
              <a:t>Both </a:t>
            </a:r>
            <a:r>
              <a:rPr lang="en-GB" sz="2800" b="1" dirty="0" smtClean="0">
                <a:solidFill>
                  <a:schemeClr val="tx1"/>
                </a:solidFill>
                <a:latin typeface="Century Gothic" panose="020B0502020202020204" pitchFamily="34" charset="0"/>
              </a:rPr>
              <a:t>boys</a:t>
            </a:r>
            <a:r>
              <a:rPr lang="en-GB" sz="2800" b="1" dirty="0" smtClean="0">
                <a:latin typeface="Century Gothic" panose="020B0502020202020204" pitchFamily="34" charset="0"/>
              </a:rPr>
              <a:t>’ bedrooms</a:t>
            </a:r>
          </a:p>
          <a:p>
            <a:pPr marL="0" indent="0">
              <a:buNone/>
            </a:pPr>
            <a:r>
              <a:rPr lang="en-GB" sz="2800" b="1" dirty="0" smtClean="0">
                <a:latin typeface="Century Gothic" panose="020B0502020202020204" pitchFamily="34" charset="0"/>
              </a:rPr>
              <a:t>That </a:t>
            </a:r>
            <a:r>
              <a:rPr lang="en-GB" sz="2800" b="1" dirty="0" smtClean="0">
                <a:solidFill>
                  <a:schemeClr val="tx1"/>
                </a:solidFill>
                <a:latin typeface="Century Gothic" panose="020B0502020202020204" pitchFamily="34" charset="0"/>
              </a:rPr>
              <a:t>lady</a:t>
            </a:r>
            <a:r>
              <a:rPr lang="en-GB" sz="2800" b="1" dirty="0" smtClean="0">
                <a:latin typeface="Century Gothic" panose="020B0502020202020204" pitchFamily="34" charset="0"/>
              </a:rPr>
              <a:t>’s purse</a:t>
            </a:r>
          </a:p>
          <a:p>
            <a:pPr marL="0" indent="0">
              <a:buNone/>
            </a:pPr>
            <a:r>
              <a:rPr lang="en-GB" sz="2800" b="1" dirty="0" smtClean="0">
                <a:latin typeface="Century Gothic" panose="020B0502020202020204" pitchFamily="34" charset="0"/>
              </a:rPr>
              <a:t>The three </a:t>
            </a:r>
            <a:r>
              <a:rPr lang="en-GB" sz="2800" b="1" dirty="0" smtClean="0">
                <a:solidFill>
                  <a:schemeClr val="tx1"/>
                </a:solidFill>
                <a:latin typeface="Century Gothic" panose="020B0502020202020204" pitchFamily="34" charset="0"/>
              </a:rPr>
              <a:t>ladies</a:t>
            </a:r>
            <a:r>
              <a:rPr lang="en-GB" sz="2800" b="1" dirty="0" smtClean="0">
                <a:latin typeface="Century Gothic" panose="020B0502020202020204" pitchFamily="34" charset="0"/>
              </a:rPr>
              <a:t>’ cars</a:t>
            </a:r>
          </a:p>
          <a:p>
            <a:pPr marL="0" indent="0">
              <a:buNone/>
            </a:pPr>
            <a:r>
              <a:rPr lang="en-GB" sz="2800" b="1" dirty="0" smtClean="0">
                <a:latin typeface="Century Gothic" panose="020B0502020202020204" pitchFamily="34" charset="0"/>
              </a:rPr>
              <a:t>A </a:t>
            </a:r>
            <a:r>
              <a:rPr lang="en-GB" sz="2800" b="1" dirty="0" smtClean="0">
                <a:solidFill>
                  <a:schemeClr val="tx1"/>
                </a:solidFill>
                <a:latin typeface="Century Gothic" panose="020B0502020202020204" pitchFamily="34" charset="0"/>
              </a:rPr>
              <a:t>child</a:t>
            </a:r>
            <a:r>
              <a:rPr lang="en-GB" sz="2800" b="1" dirty="0" smtClean="0">
                <a:latin typeface="Century Gothic" panose="020B0502020202020204" pitchFamily="34" charset="0"/>
              </a:rPr>
              <a:t>’s homework</a:t>
            </a:r>
          </a:p>
          <a:p>
            <a:pPr marL="0" indent="0">
              <a:buNone/>
            </a:pPr>
            <a:r>
              <a:rPr lang="en-GB" sz="2800" b="1" dirty="0" smtClean="0">
                <a:latin typeface="Century Gothic" panose="020B0502020202020204" pitchFamily="34" charset="0"/>
              </a:rPr>
              <a:t>All of the </a:t>
            </a:r>
            <a:r>
              <a:rPr lang="en-GB" sz="2800" b="1" dirty="0" smtClean="0">
                <a:solidFill>
                  <a:schemeClr val="tx1"/>
                </a:solidFill>
                <a:latin typeface="Century Gothic" panose="020B0502020202020204" pitchFamily="34" charset="0"/>
              </a:rPr>
              <a:t>children</a:t>
            </a:r>
            <a:r>
              <a:rPr lang="en-GB" sz="2800" b="1" dirty="0" smtClean="0">
                <a:latin typeface="Century Gothic" panose="020B0502020202020204" pitchFamily="34" charset="0"/>
              </a:rPr>
              <a:t>’s schoolbags</a:t>
            </a:r>
            <a:endParaRPr lang="en-GB" sz="2400" b="1" dirty="0" smtClean="0">
              <a:latin typeface="Century Gothic" panose="020B0502020202020204" pitchFamily="34" charset="0"/>
            </a:endParaRPr>
          </a:p>
        </p:txBody>
      </p:sp>
      <p:sp>
        <p:nvSpPr>
          <p:cNvPr id="7" name="Cloud 6"/>
          <p:cNvSpPr/>
          <p:nvPr/>
        </p:nvSpPr>
        <p:spPr>
          <a:xfrm>
            <a:off x="5576550" y="3364292"/>
            <a:ext cx="6156103" cy="3367198"/>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6536028" y="4484442"/>
            <a:ext cx="4533364" cy="1077218"/>
          </a:xfrm>
          <a:prstGeom prst="rect">
            <a:avLst/>
          </a:prstGeom>
          <a:noFill/>
        </p:spPr>
        <p:txBody>
          <a:bodyPr wrap="square" rtlCol="0">
            <a:spAutoFit/>
          </a:bodyPr>
          <a:lstStyle/>
          <a:p>
            <a:r>
              <a:rPr lang="en-GB" sz="3200" b="1" dirty="0" smtClean="0">
                <a:latin typeface="Century Gothic" panose="020B0502020202020204" pitchFamily="34" charset="0"/>
              </a:rPr>
              <a:t>That </a:t>
            </a:r>
            <a:r>
              <a:rPr lang="en-GB" sz="3200" b="1" dirty="0" err="1" smtClean="0">
                <a:latin typeface="Century Gothic" panose="020B0502020202020204" pitchFamily="34" charset="0"/>
              </a:rPr>
              <a:t>childs</a:t>
            </a:r>
            <a:r>
              <a:rPr lang="en-GB" sz="3200" b="1" dirty="0" smtClean="0">
                <a:latin typeface="Century Gothic" panose="020B0502020202020204" pitchFamily="34" charset="0"/>
              </a:rPr>
              <a:t> homework was fantastic!</a:t>
            </a:r>
            <a:endParaRPr lang="en-GB" sz="3200" b="1" dirty="0">
              <a:latin typeface="Century Gothic" panose="020B0502020202020204" pitchFamily="34" charset="0"/>
            </a:endParaRPr>
          </a:p>
        </p:txBody>
      </p:sp>
    </p:spTree>
    <p:extLst>
      <p:ext uri="{BB962C8B-B14F-4D97-AF65-F5344CB8AC3E}">
        <p14:creationId xmlns:p14="http://schemas.microsoft.com/office/powerpoint/2010/main" val="1264167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15921" y="296214"/>
            <a:ext cx="9440214" cy="1015663"/>
          </a:xfrm>
          <a:prstGeom prst="rect">
            <a:avLst/>
          </a:prstGeom>
          <a:noFill/>
        </p:spPr>
        <p:txBody>
          <a:bodyPr wrap="square" rtlCol="0">
            <a:spAutoFit/>
          </a:bodyPr>
          <a:lstStyle/>
          <a:p>
            <a:pPr algn="ctr"/>
            <a:r>
              <a:rPr lang="en-GB" sz="6000" dirty="0" smtClean="0">
                <a:latin typeface="Britannic Bold" panose="020B0903060703020204" pitchFamily="34" charset="0"/>
              </a:rPr>
              <a:t>Apostrophe for Possession</a:t>
            </a:r>
            <a:endParaRPr lang="en-GB" sz="6000" dirty="0">
              <a:latin typeface="Britannic Bold" panose="020B0903060703020204" pitchFamily="34" charset="0"/>
            </a:endParaRPr>
          </a:p>
        </p:txBody>
      </p:sp>
      <p:sp>
        <p:nvSpPr>
          <p:cNvPr id="6" name="Double Wave 5"/>
          <p:cNvSpPr/>
          <p:nvPr/>
        </p:nvSpPr>
        <p:spPr>
          <a:xfrm>
            <a:off x="1013418" y="2164320"/>
            <a:ext cx="10719236" cy="1119793"/>
          </a:xfrm>
          <a:prstGeom prst="doubleWave">
            <a:avLst>
              <a:gd name="adj1" fmla="val 6250"/>
              <a:gd name="adj2" fmla="val 24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1013418" y="1496543"/>
            <a:ext cx="10809388" cy="5315127"/>
          </a:xfrm>
        </p:spPr>
        <p:txBody>
          <a:bodyPr>
            <a:normAutofit/>
          </a:bodyPr>
          <a:lstStyle/>
          <a:p>
            <a:pPr marL="0" indent="0" algn="ctr">
              <a:buNone/>
            </a:pPr>
            <a:r>
              <a:rPr lang="en-GB" sz="2600" b="1" dirty="0" smtClean="0">
                <a:latin typeface="Century Gothic" panose="020B0502020202020204" pitchFamily="34" charset="0"/>
              </a:rPr>
              <a:t>The key rule which applies to both singular and plural owners…</a:t>
            </a:r>
          </a:p>
          <a:p>
            <a:pPr marL="0" indent="0" algn="ctr">
              <a:buNone/>
            </a:pPr>
            <a:endParaRPr lang="en-GB" sz="2400" b="1" dirty="0">
              <a:latin typeface="Century Gothic" panose="020B0502020202020204" pitchFamily="34" charset="0"/>
            </a:endParaRPr>
          </a:p>
          <a:p>
            <a:pPr marL="0" indent="0" algn="ctr">
              <a:buNone/>
            </a:pPr>
            <a:r>
              <a:rPr lang="en-GB" sz="3000" dirty="0" smtClean="0">
                <a:solidFill>
                  <a:schemeClr val="bg1"/>
                </a:solidFill>
                <a:latin typeface="Britannic Bold" panose="020B0903060703020204" pitchFamily="34" charset="0"/>
              </a:rPr>
              <a:t>The owner or owners come </a:t>
            </a:r>
            <a:r>
              <a:rPr lang="en-GB" sz="3000" u="sng" dirty="0" smtClean="0">
                <a:solidFill>
                  <a:schemeClr val="bg1"/>
                </a:solidFill>
                <a:latin typeface="Britannic Bold" panose="020B0903060703020204" pitchFamily="34" charset="0"/>
              </a:rPr>
              <a:t>completely before </a:t>
            </a:r>
            <a:r>
              <a:rPr lang="en-GB" sz="3000" dirty="0" smtClean="0">
                <a:solidFill>
                  <a:schemeClr val="bg1"/>
                </a:solidFill>
                <a:latin typeface="Britannic Bold" panose="020B0903060703020204" pitchFamily="34" charset="0"/>
              </a:rPr>
              <a:t>the apostrophe</a:t>
            </a:r>
          </a:p>
          <a:p>
            <a:pPr marL="0" indent="0">
              <a:buNone/>
            </a:pPr>
            <a:endParaRPr lang="en-GB" sz="1000" b="1" dirty="0" smtClean="0">
              <a:latin typeface="Century Gothic" panose="020B0502020202020204" pitchFamily="34" charset="0"/>
            </a:endParaRPr>
          </a:p>
          <a:p>
            <a:pPr marL="0" indent="0">
              <a:buNone/>
            </a:pPr>
            <a:r>
              <a:rPr lang="en-GB" sz="2800" b="1" dirty="0" smtClean="0">
                <a:latin typeface="Century Gothic" panose="020B0502020202020204" pitchFamily="34" charset="0"/>
              </a:rPr>
              <a:t>A </a:t>
            </a:r>
            <a:r>
              <a:rPr lang="en-GB" sz="2800" b="1" dirty="0" smtClean="0">
                <a:solidFill>
                  <a:schemeClr val="tx1"/>
                </a:solidFill>
                <a:latin typeface="Century Gothic" panose="020B0502020202020204" pitchFamily="34" charset="0"/>
              </a:rPr>
              <a:t>boy</a:t>
            </a:r>
            <a:r>
              <a:rPr lang="en-GB" sz="2800" b="1" dirty="0" smtClean="0">
                <a:latin typeface="Century Gothic" panose="020B0502020202020204" pitchFamily="34" charset="0"/>
              </a:rPr>
              <a:t>’s shoe</a:t>
            </a:r>
          </a:p>
          <a:p>
            <a:pPr marL="0" indent="0">
              <a:buNone/>
            </a:pPr>
            <a:r>
              <a:rPr lang="en-GB" sz="2800" b="1" dirty="0" smtClean="0">
                <a:latin typeface="Century Gothic" panose="020B0502020202020204" pitchFamily="34" charset="0"/>
              </a:rPr>
              <a:t>Both </a:t>
            </a:r>
            <a:r>
              <a:rPr lang="en-GB" sz="2800" b="1" dirty="0" smtClean="0">
                <a:solidFill>
                  <a:schemeClr val="tx1"/>
                </a:solidFill>
                <a:latin typeface="Century Gothic" panose="020B0502020202020204" pitchFamily="34" charset="0"/>
              </a:rPr>
              <a:t>boys</a:t>
            </a:r>
            <a:r>
              <a:rPr lang="en-GB" sz="2800" b="1" dirty="0" smtClean="0">
                <a:latin typeface="Century Gothic" panose="020B0502020202020204" pitchFamily="34" charset="0"/>
              </a:rPr>
              <a:t>’ bedrooms</a:t>
            </a:r>
          </a:p>
          <a:p>
            <a:pPr marL="0" indent="0">
              <a:buNone/>
            </a:pPr>
            <a:r>
              <a:rPr lang="en-GB" sz="2800" b="1" dirty="0" smtClean="0">
                <a:latin typeface="Century Gothic" panose="020B0502020202020204" pitchFamily="34" charset="0"/>
              </a:rPr>
              <a:t>That </a:t>
            </a:r>
            <a:r>
              <a:rPr lang="en-GB" sz="2800" b="1" dirty="0" smtClean="0">
                <a:solidFill>
                  <a:schemeClr val="tx1"/>
                </a:solidFill>
                <a:latin typeface="Century Gothic" panose="020B0502020202020204" pitchFamily="34" charset="0"/>
              </a:rPr>
              <a:t>lady</a:t>
            </a:r>
            <a:r>
              <a:rPr lang="en-GB" sz="2800" b="1" dirty="0" smtClean="0">
                <a:latin typeface="Century Gothic" panose="020B0502020202020204" pitchFamily="34" charset="0"/>
              </a:rPr>
              <a:t>’s purse</a:t>
            </a:r>
          </a:p>
          <a:p>
            <a:pPr marL="0" indent="0">
              <a:buNone/>
            </a:pPr>
            <a:r>
              <a:rPr lang="en-GB" sz="2800" b="1" dirty="0" smtClean="0">
                <a:latin typeface="Century Gothic" panose="020B0502020202020204" pitchFamily="34" charset="0"/>
              </a:rPr>
              <a:t>The three </a:t>
            </a:r>
            <a:r>
              <a:rPr lang="en-GB" sz="2800" b="1" dirty="0" smtClean="0">
                <a:solidFill>
                  <a:schemeClr val="tx1"/>
                </a:solidFill>
                <a:latin typeface="Century Gothic" panose="020B0502020202020204" pitchFamily="34" charset="0"/>
              </a:rPr>
              <a:t>ladies</a:t>
            </a:r>
            <a:r>
              <a:rPr lang="en-GB" sz="2800" b="1" dirty="0" smtClean="0">
                <a:latin typeface="Century Gothic" panose="020B0502020202020204" pitchFamily="34" charset="0"/>
              </a:rPr>
              <a:t>’ cars</a:t>
            </a:r>
          </a:p>
          <a:p>
            <a:pPr marL="0" indent="0">
              <a:buNone/>
            </a:pPr>
            <a:r>
              <a:rPr lang="en-GB" sz="2800" b="1" dirty="0" smtClean="0">
                <a:latin typeface="Century Gothic" panose="020B0502020202020204" pitchFamily="34" charset="0"/>
              </a:rPr>
              <a:t>A </a:t>
            </a:r>
            <a:r>
              <a:rPr lang="en-GB" sz="2800" b="1" dirty="0" smtClean="0">
                <a:solidFill>
                  <a:schemeClr val="tx1"/>
                </a:solidFill>
                <a:latin typeface="Century Gothic" panose="020B0502020202020204" pitchFamily="34" charset="0"/>
              </a:rPr>
              <a:t>child</a:t>
            </a:r>
            <a:r>
              <a:rPr lang="en-GB" sz="2800" b="1" dirty="0" smtClean="0">
                <a:latin typeface="Century Gothic" panose="020B0502020202020204" pitchFamily="34" charset="0"/>
              </a:rPr>
              <a:t>’s homework</a:t>
            </a:r>
          </a:p>
          <a:p>
            <a:pPr marL="0" indent="0">
              <a:buNone/>
            </a:pPr>
            <a:r>
              <a:rPr lang="en-GB" sz="2800" b="1" dirty="0" smtClean="0">
                <a:latin typeface="Century Gothic" panose="020B0502020202020204" pitchFamily="34" charset="0"/>
              </a:rPr>
              <a:t>All of the </a:t>
            </a:r>
            <a:r>
              <a:rPr lang="en-GB" sz="2800" b="1" dirty="0" smtClean="0">
                <a:solidFill>
                  <a:schemeClr val="tx1"/>
                </a:solidFill>
                <a:latin typeface="Century Gothic" panose="020B0502020202020204" pitchFamily="34" charset="0"/>
              </a:rPr>
              <a:t>children</a:t>
            </a:r>
            <a:r>
              <a:rPr lang="en-GB" sz="2800" b="1" dirty="0" smtClean="0">
                <a:latin typeface="Century Gothic" panose="020B0502020202020204" pitchFamily="34" charset="0"/>
              </a:rPr>
              <a:t>’s schoolbags</a:t>
            </a:r>
            <a:endParaRPr lang="en-GB" sz="2400" b="1" dirty="0" smtClean="0">
              <a:latin typeface="Century Gothic" panose="020B0502020202020204" pitchFamily="34" charset="0"/>
            </a:endParaRPr>
          </a:p>
        </p:txBody>
      </p:sp>
      <p:sp>
        <p:nvSpPr>
          <p:cNvPr id="7" name="Cloud 6"/>
          <p:cNvSpPr/>
          <p:nvPr/>
        </p:nvSpPr>
        <p:spPr>
          <a:xfrm>
            <a:off x="5576550" y="3364292"/>
            <a:ext cx="6156103" cy="3367198"/>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6536027" y="4484442"/>
            <a:ext cx="4720107" cy="1077218"/>
          </a:xfrm>
          <a:prstGeom prst="rect">
            <a:avLst/>
          </a:prstGeom>
          <a:noFill/>
        </p:spPr>
        <p:txBody>
          <a:bodyPr wrap="square" rtlCol="0">
            <a:spAutoFit/>
          </a:bodyPr>
          <a:lstStyle/>
          <a:p>
            <a:r>
              <a:rPr lang="en-GB" sz="3200" b="1" dirty="0" smtClean="0">
                <a:latin typeface="Century Gothic" panose="020B0502020202020204" pitchFamily="34" charset="0"/>
              </a:rPr>
              <a:t>That </a:t>
            </a:r>
            <a:r>
              <a:rPr lang="en-GB" sz="3200" b="1" u="sng" dirty="0" smtClean="0">
                <a:latin typeface="Century Gothic" panose="020B0502020202020204" pitchFamily="34" charset="0"/>
              </a:rPr>
              <a:t>child</a:t>
            </a:r>
            <a:r>
              <a:rPr lang="en-GB" sz="3200" b="1" dirty="0" smtClean="0">
                <a:latin typeface="Century Gothic" panose="020B0502020202020204" pitchFamily="34" charset="0"/>
              </a:rPr>
              <a:t>’s homework was fantastic!</a:t>
            </a:r>
            <a:endParaRPr lang="en-GB" sz="3200" b="1" dirty="0">
              <a:latin typeface="Century Gothic" panose="020B0502020202020204" pitchFamily="34" charset="0"/>
            </a:endParaRPr>
          </a:p>
        </p:txBody>
      </p:sp>
    </p:spTree>
    <p:extLst>
      <p:ext uri="{BB962C8B-B14F-4D97-AF65-F5344CB8AC3E}">
        <p14:creationId xmlns:p14="http://schemas.microsoft.com/office/powerpoint/2010/main" val="3317720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8"/>
                                        </p:tgtEl>
                                        <p:attrNameLst>
                                          <p:attrName>ppt_x</p:attrName>
                                        </p:attrNameLst>
                                      </p:cBhvr>
                                      <p:tavLst>
                                        <p:tav tm="0">
                                          <p:val>
                                            <p:strVal val="ppt_x"/>
                                          </p:val>
                                        </p:tav>
                                        <p:tav tm="100000">
                                          <p:val>
                                            <p:strVal val="ppt_x"/>
                                          </p:val>
                                        </p:tav>
                                      </p:tavLst>
                                    </p:anim>
                                    <p:anim calcmode="lin" valueType="num">
                                      <p:cBhvr additive="base">
                                        <p:cTn id="7" dur="500"/>
                                        <p:tgtEl>
                                          <p:spTgt spid="8"/>
                                        </p:tgtEl>
                                        <p:attrNameLst>
                                          <p:attrName>ppt_y</p:attrName>
                                        </p:attrNameLst>
                                      </p:cBhvr>
                                      <p:tavLst>
                                        <p:tav tm="0">
                                          <p:val>
                                            <p:strVal val="ppt_y"/>
                                          </p:val>
                                        </p:tav>
                                        <p:tav tm="100000">
                                          <p:val>
                                            <p:strVal val="1+ppt_h/2"/>
                                          </p:val>
                                        </p:tav>
                                      </p:tavLst>
                                    </p:anim>
                                    <p:set>
                                      <p:cBhvr>
                                        <p:cTn id="8"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2746" y="358773"/>
            <a:ext cx="8686800" cy="923330"/>
          </a:xfrm>
          <a:prstGeom prst="rect">
            <a:avLst/>
          </a:prstGeom>
          <a:noFill/>
        </p:spPr>
        <p:txBody>
          <a:bodyPr wrap="square" rtlCol="0">
            <a:spAutoFit/>
          </a:bodyPr>
          <a:lstStyle/>
          <a:p>
            <a:pPr algn="ctr"/>
            <a:r>
              <a:rPr lang="en-GB" sz="5400" dirty="0" smtClean="0">
                <a:latin typeface="Britannic Bold" panose="020B0903060703020204" pitchFamily="34" charset="0"/>
              </a:rPr>
              <a:t>Apostrophe Catastrophe</a:t>
            </a:r>
            <a:endParaRPr lang="en-GB" sz="5400" dirty="0">
              <a:latin typeface="Britannic Bold" panose="020B0903060703020204" pitchFamily="34" charset="0"/>
            </a:endParaRPr>
          </a:p>
        </p:txBody>
      </p:sp>
      <p:sp>
        <p:nvSpPr>
          <p:cNvPr id="3" name="TextBox 2"/>
          <p:cNvSpPr txBox="1"/>
          <p:nvPr/>
        </p:nvSpPr>
        <p:spPr>
          <a:xfrm>
            <a:off x="811367" y="1282103"/>
            <a:ext cx="11140228" cy="1015663"/>
          </a:xfrm>
          <a:prstGeom prst="rect">
            <a:avLst/>
          </a:prstGeom>
          <a:noFill/>
        </p:spPr>
        <p:txBody>
          <a:bodyPr wrap="square" rtlCol="0">
            <a:spAutoFit/>
          </a:bodyPr>
          <a:lstStyle/>
          <a:p>
            <a:pPr algn="ctr"/>
            <a:r>
              <a:rPr lang="en-GB" sz="2000" b="1" dirty="0" smtClean="0">
                <a:latin typeface="Century Gothic" panose="020B0502020202020204" pitchFamily="34" charset="0"/>
              </a:rPr>
              <a:t>Write </a:t>
            </a:r>
            <a:r>
              <a:rPr lang="en-GB" sz="2000" b="1" dirty="0" smtClean="0">
                <a:latin typeface="Century Gothic" panose="020B0502020202020204" pitchFamily="34" charset="0"/>
              </a:rPr>
              <a:t>out the passage, including apostrophes where needed. Remember, every word ending in s does not automatically need an apostrophe! Apostrophes are for possession or contractions. </a:t>
            </a:r>
          </a:p>
        </p:txBody>
      </p:sp>
      <p:sp>
        <p:nvSpPr>
          <p:cNvPr id="4" name="TextBox 3"/>
          <p:cNvSpPr txBox="1"/>
          <p:nvPr/>
        </p:nvSpPr>
        <p:spPr>
          <a:xfrm>
            <a:off x="1223493" y="3618963"/>
            <a:ext cx="10315977" cy="2987899"/>
          </a:xfrm>
          <a:prstGeom prst="rect">
            <a:avLst/>
          </a:prstGeom>
          <a:noFill/>
        </p:spPr>
        <p:txBody>
          <a:bodyPr wrap="square" rtlCol="0">
            <a:spAutoFit/>
          </a:bodyPr>
          <a:lstStyle/>
          <a:p>
            <a:endParaRPr lang="en-GB" dirty="0"/>
          </a:p>
        </p:txBody>
      </p:sp>
      <p:sp>
        <p:nvSpPr>
          <p:cNvPr id="5" name="TextBox 4"/>
          <p:cNvSpPr txBox="1"/>
          <p:nvPr/>
        </p:nvSpPr>
        <p:spPr>
          <a:xfrm>
            <a:off x="1023870" y="2297766"/>
            <a:ext cx="10715222" cy="3785652"/>
          </a:xfrm>
          <a:prstGeom prst="rect">
            <a:avLst/>
          </a:prstGeom>
          <a:noFill/>
        </p:spPr>
        <p:txBody>
          <a:bodyPr wrap="square" rtlCol="0">
            <a:spAutoFit/>
          </a:bodyPr>
          <a:lstStyle/>
          <a:p>
            <a:r>
              <a:rPr lang="en-GB" sz="2000" dirty="0" smtClean="0">
                <a:latin typeface="Century Gothic" panose="020B0502020202020204" pitchFamily="34" charset="0"/>
              </a:rPr>
              <a:t>Sam was running late on Monday morning. </a:t>
            </a:r>
            <a:r>
              <a:rPr lang="en-GB" sz="2000" dirty="0" err="1" smtClean="0">
                <a:latin typeface="Century Gothic" panose="020B0502020202020204" pitchFamily="34" charset="0"/>
              </a:rPr>
              <a:t>Hed</a:t>
            </a:r>
            <a:r>
              <a:rPr lang="en-GB" sz="2000" dirty="0" smtClean="0">
                <a:latin typeface="Century Gothic" panose="020B0502020202020204" pitchFamily="34" charset="0"/>
              </a:rPr>
              <a:t> slept through his alarms loud rings and as a result, </a:t>
            </a:r>
            <a:r>
              <a:rPr lang="en-GB" sz="2000" dirty="0" err="1" smtClean="0">
                <a:latin typeface="Century Gothic" panose="020B0502020202020204" pitchFamily="34" charset="0"/>
              </a:rPr>
              <a:t>Sams</a:t>
            </a:r>
            <a:r>
              <a:rPr lang="en-GB" sz="2000" dirty="0" smtClean="0">
                <a:latin typeface="Century Gothic" panose="020B0502020202020204" pitchFamily="34" charset="0"/>
              </a:rPr>
              <a:t> morning </a:t>
            </a:r>
            <a:r>
              <a:rPr lang="en-GB" sz="2000" dirty="0" err="1" smtClean="0">
                <a:latin typeface="Century Gothic" panose="020B0502020202020204" pitchFamily="34" charset="0"/>
              </a:rPr>
              <a:t>wasnt</a:t>
            </a:r>
            <a:r>
              <a:rPr lang="en-GB" sz="2000" dirty="0" smtClean="0">
                <a:latin typeface="Century Gothic" panose="020B0502020202020204" pitchFamily="34" charset="0"/>
              </a:rPr>
              <a:t> running as smoothly as it normally </a:t>
            </a:r>
            <a:r>
              <a:rPr lang="en-GB" sz="2000" dirty="0" err="1" smtClean="0">
                <a:latin typeface="Century Gothic" panose="020B0502020202020204" pitchFamily="34" charset="0"/>
              </a:rPr>
              <a:t>wouldve</a:t>
            </a:r>
            <a:r>
              <a:rPr lang="en-GB" sz="2000" dirty="0" smtClean="0">
                <a:latin typeface="Century Gothic" panose="020B0502020202020204" pitchFamily="34" charset="0"/>
              </a:rPr>
              <a:t>. He pushed last nights dishes aside and made time for a quick cup of coffee before heading out of his houses front door. The coffee beans aroma filled his nostrils and raised his mood a little. Upon opening the door, </a:t>
            </a:r>
            <a:r>
              <a:rPr lang="en-GB" sz="2000" dirty="0" err="1" smtClean="0">
                <a:latin typeface="Century Gothic" panose="020B0502020202020204" pitchFamily="34" charset="0"/>
              </a:rPr>
              <a:t>Sams</a:t>
            </a:r>
            <a:r>
              <a:rPr lang="en-GB" sz="2000" dirty="0" smtClean="0">
                <a:latin typeface="Century Gothic" panose="020B0502020202020204" pitchFamily="34" charset="0"/>
              </a:rPr>
              <a:t> first sight was that his and his many neighbours cars were frozen solid from last nights cold weather. “Well, its typical this would happen just when </a:t>
            </a:r>
            <a:r>
              <a:rPr lang="en-GB" sz="2000" dirty="0" err="1" smtClean="0">
                <a:latin typeface="Century Gothic" panose="020B0502020202020204" pitchFamily="34" charset="0"/>
              </a:rPr>
              <a:t>Im</a:t>
            </a:r>
            <a:r>
              <a:rPr lang="en-GB" sz="2000" dirty="0" smtClean="0">
                <a:latin typeface="Century Gothic" panose="020B0502020202020204" pitchFamily="34" charset="0"/>
              </a:rPr>
              <a:t> running late,” sighed Sam as he turned on the cars engine and stepped back inside to grab a jug of warm water. </a:t>
            </a:r>
            <a:r>
              <a:rPr lang="en-GB" sz="2000" dirty="0" err="1" smtClean="0">
                <a:latin typeface="Century Gothic" panose="020B0502020202020204" pitchFamily="34" charset="0"/>
              </a:rPr>
              <a:t>Sams</a:t>
            </a:r>
            <a:r>
              <a:rPr lang="en-GB" sz="2000" dirty="0" smtClean="0">
                <a:latin typeface="Century Gothic" panose="020B0502020202020204" pitchFamily="34" charset="0"/>
              </a:rPr>
              <a:t> </a:t>
            </a:r>
            <a:r>
              <a:rPr lang="en-GB" sz="2000" dirty="0" err="1" smtClean="0">
                <a:latin typeface="Century Gothic" panose="020B0502020202020204" pitchFamily="34" charset="0"/>
              </a:rPr>
              <a:t>wifes</a:t>
            </a:r>
            <a:r>
              <a:rPr lang="en-GB" sz="2000" dirty="0" smtClean="0">
                <a:latin typeface="Century Gothic" panose="020B0502020202020204" pitchFamily="34" charset="0"/>
              </a:rPr>
              <a:t> wide selection of Tupperware had cluttered the bottom cupboards interior, but he managed to pull out a small plastic jug and fill it to its capacity. Its contents spilled over slightly as Sam marched briskly back out to his car. Pouring the water onto the cars windscreen, its icy layer began to melt. </a:t>
            </a:r>
            <a:endParaRPr lang="en-GB" sz="2000" dirty="0">
              <a:latin typeface="Century Gothic" panose="020B0502020202020204" pitchFamily="34" charset="0"/>
            </a:endParaRPr>
          </a:p>
        </p:txBody>
      </p:sp>
    </p:spTree>
    <p:extLst>
      <p:ext uri="{BB962C8B-B14F-4D97-AF65-F5344CB8AC3E}">
        <p14:creationId xmlns:p14="http://schemas.microsoft.com/office/powerpoint/2010/main" val="1690474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1"/>
          <p:cNvSpPr/>
          <p:nvPr/>
        </p:nvSpPr>
        <p:spPr>
          <a:xfrm>
            <a:off x="1596981" y="231820"/>
            <a:ext cx="3657600" cy="1996226"/>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loud 2"/>
          <p:cNvSpPr/>
          <p:nvPr/>
        </p:nvSpPr>
        <p:spPr>
          <a:xfrm>
            <a:off x="7055476" y="231820"/>
            <a:ext cx="3657600" cy="1996226"/>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717443" y="399244"/>
            <a:ext cx="1687132" cy="1446550"/>
          </a:xfrm>
          <a:prstGeom prst="rect">
            <a:avLst/>
          </a:prstGeom>
          <a:noFill/>
        </p:spPr>
        <p:txBody>
          <a:bodyPr wrap="square" rtlCol="0">
            <a:spAutoFit/>
          </a:bodyPr>
          <a:lstStyle/>
          <a:p>
            <a:pPr algn="ctr"/>
            <a:r>
              <a:rPr lang="en-GB" sz="8800" b="1" dirty="0" smtClean="0">
                <a:latin typeface="Century Gothic" panose="020B0502020202020204" pitchFamily="34" charset="0"/>
              </a:rPr>
              <a:t>its</a:t>
            </a:r>
            <a:endParaRPr lang="en-GB" sz="8800" b="1" dirty="0">
              <a:latin typeface="Century Gothic" panose="020B0502020202020204" pitchFamily="34" charset="0"/>
            </a:endParaRPr>
          </a:p>
        </p:txBody>
      </p:sp>
      <p:sp>
        <p:nvSpPr>
          <p:cNvPr id="5" name="TextBox 4"/>
          <p:cNvSpPr txBox="1"/>
          <p:nvPr/>
        </p:nvSpPr>
        <p:spPr>
          <a:xfrm>
            <a:off x="8040710" y="399244"/>
            <a:ext cx="1687132" cy="1446550"/>
          </a:xfrm>
          <a:prstGeom prst="rect">
            <a:avLst/>
          </a:prstGeom>
          <a:noFill/>
        </p:spPr>
        <p:txBody>
          <a:bodyPr wrap="square" rtlCol="0">
            <a:spAutoFit/>
          </a:bodyPr>
          <a:lstStyle/>
          <a:p>
            <a:pPr algn="ctr"/>
            <a:r>
              <a:rPr lang="en-GB" sz="8800" b="1" dirty="0">
                <a:latin typeface="Century Gothic" panose="020B0502020202020204" pitchFamily="34" charset="0"/>
              </a:rPr>
              <a:t>i</a:t>
            </a:r>
            <a:r>
              <a:rPr lang="en-GB" sz="8800" b="1" dirty="0" smtClean="0">
                <a:latin typeface="Century Gothic" panose="020B0502020202020204" pitchFamily="34" charset="0"/>
              </a:rPr>
              <a:t>t’s</a:t>
            </a:r>
            <a:endParaRPr lang="en-GB" sz="8800" b="1" dirty="0">
              <a:latin typeface="Century Gothic" panose="020B0502020202020204" pitchFamily="34" charset="0"/>
            </a:endParaRPr>
          </a:p>
        </p:txBody>
      </p:sp>
      <p:sp>
        <p:nvSpPr>
          <p:cNvPr id="6" name="TextBox 5"/>
          <p:cNvSpPr txBox="1"/>
          <p:nvPr/>
        </p:nvSpPr>
        <p:spPr>
          <a:xfrm>
            <a:off x="3787463" y="2182495"/>
            <a:ext cx="6310647" cy="523220"/>
          </a:xfrm>
          <a:prstGeom prst="rect">
            <a:avLst/>
          </a:prstGeom>
          <a:noFill/>
        </p:spPr>
        <p:txBody>
          <a:bodyPr wrap="square" rtlCol="0">
            <a:spAutoFit/>
          </a:bodyPr>
          <a:lstStyle/>
          <a:p>
            <a:r>
              <a:rPr lang="en-GB" sz="2800" b="1" dirty="0" smtClean="0">
                <a:solidFill>
                  <a:schemeClr val="tx1">
                    <a:lumMod val="65000"/>
                    <a:lumOff val="35000"/>
                  </a:schemeClr>
                </a:solidFill>
              </a:rPr>
              <a:t>The rule for its or it’s is simple… </a:t>
            </a:r>
            <a:endParaRPr lang="en-GB" sz="2800" b="1" dirty="0">
              <a:solidFill>
                <a:schemeClr val="tx1">
                  <a:lumMod val="65000"/>
                  <a:lumOff val="35000"/>
                </a:schemeClr>
              </a:solidFill>
            </a:endParaRPr>
          </a:p>
        </p:txBody>
      </p:sp>
      <p:sp>
        <p:nvSpPr>
          <p:cNvPr id="7" name="TextBox 6"/>
          <p:cNvSpPr txBox="1"/>
          <p:nvPr/>
        </p:nvSpPr>
        <p:spPr>
          <a:xfrm>
            <a:off x="5765443" y="892904"/>
            <a:ext cx="1313644" cy="1015663"/>
          </a:xfrm>
          <a:prstGeom prst="rect">
            <a:avLst/>
          </a:prstGeom>
          <a:noFill/>
        </p:spPr>
        <p:txBody>
          <a:bodyPr wrap="square" rtlCol="0">
            <a:spAutoFit/>
          </a:bodyPr>
          <a:lstStyle/>
          <a:p>
            <a:r>
              <a:rPr lang="en-GB" sz="6000" dirty="0" smtClean="0">
                <a:latin typeface="Britannic Bold" panose="020B0903060703020204" pitchFamily="34" charset="0"/>
              </a:rPr>
              <a:t>vs</a:t>
            </a:r>
            <a:endParaRPr lang="en-GB" sz="6000" dirty="0">
              <a:latin typeface="Britannic Bold" panose="020B0903060703020204" pitchFamily="34" charset="0"/>
            </a:endParaRPr>
          </a:p>
        </p:txBody>
      </p:sp>
      <p:sp>
        <p:nvSpPr>
          <p:cNvPr id="8" name="Curved Up Arrow 7"/>
          <p:cNvSpPr/>
          <p:nvPr/>
        </p:nvSpPr>
        <p:spPr>
          <a:xfrm rot="14438885" flipH="1">
            <a:off x="9797413" y="1547247"/>
            <a:ext cx="2026337" cy="897406"/>
          </a:xfrm>
          <a:prstGeom prst="curvedUpArrow">
            <a:avLst>
              <a:gd name="adj1" fmla="val 25847"/>
              <a:gd name="adj2" fmla="val 50000"/>
              <a:gd name="adj3" fmla="val 2688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Curved Up Arrow 8"/>
          <p:cNvSpPr/>
          <p:nvPr/>
        </p:nvSpPr>
        <p:spPr>
          <a:xfrm rot="17713586" flipH="1" flipV="1">
            <a:off x="660330" y="1601477"/>
            <a:ext cx="2026337" cy="814721"/>
          </a:xfrm>
          <a:prstGeom prst="curvedUpArrow">
            <a:avLst>
              <a:gd name="adj1" fmla="val 25847"/>
              <a:gd name="adj2" fmla="val 50000"/>
              <a:gd name="adj3" fmla="val 2688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TextBox 9"/>
          <p:cNvSpPr txBox="1"/>
          <p:nvPr/>
        </p:nvSpPr>
        <p:spPr>
          <a:xfrm>
            <a:off x="1293950" y="2705715"/>
            <a:ext cx="2846986" cy="1754326"/>
          </a:xfrm>
          <a:prstGeom prst="rect">
            <a:avLst/>
          </a:prstGeom>
          <a:noFill/>
        </p:spPr>
        <p:txBody>
          <a:bodyPr wrap="square" rtlCol="0">
            <a:spAutoFit/>
          </a:bodyPr>
          <a:lstStyle/>
          <a:p>
            <a:pPr algn="ctr"/>
            <a:r>
              <a:rPr lang="en-GB" sz="3600" dirty="0" smtClean="0">
                <a:latin typeface="Britannic Bold" panose="020B0903060703020204" pitchFamily="34" charset="0"/>
              </a:rPr>
              <a:t>Something belonging to it</a:t>
            </a:r>
            <a:endParaRPr lang="en-GB" sz="3600" dirty="0">
              <a:latin typeface="Britannic Bold" panose="020B0903060703020204" pitchFamily="34" charset="0"/>
            </a:endParaRPr>
          </a:p>
        </p:txBody>
      </p:sp>
      <p:sp>
        <p:nvSpPr>
          <p:cNvPr id="11" name="TextBox 10"/>
          <p:cNvSpPr txBox="1"/>
          <p:nvPr/>
        </p:nvSpPr>
        <p:spPr>
          <a:xfrm>
            <a:off x="8304349" y="2564747"/>
            <a:ext cx="2846986" cy="1754326"/>
          </a:xfrm>
          <a:prstGeom prst="rect">
            <a:avLst/>
          </a:prstGeom>
          <a:noFill/>
        </p:spPr>
        <p:txBody>
          <a:bodyPr wrap="square" rtlCol="0">
            <a:spAutoFit/>
          </a:bodyPr>
          <a:lstStyle/>
          <a:p>
            <a:pPr algn="ctr"/>
            <a:r>
              <a:rPr lang="en-GB" sz="3600" dirty="0" smtClean="0">
                <a:latin typeface="Britannic Bold" panose="020B0903060703020204" pitchFamily="34" charset="0"/>
              </a:rPr>
              <a:t>Shortened version of </a:t>
            </a:r>
            <a:r>
              <a:rPr lang="en-GB" sz="3600" u="sng" dirty="0" smtClean="0">
                <a:latin typeface="Britannic Bold" panose="020B0903060703020204" pitchFamily="34" charset="0"/>
              </a:rPr>
              <a:t>it is </a:t>
            </a:r>
            <a:r>
              <a:rPr lang="en-GB" sz="3600" dirty="0" smtClean="0">
                <a:latin typeface="Britannic Bold" panose="020B0903060703020204" pitchFamily="34" charset="0"/>
              </a:rPr>
              <a:t>or </a:t>
            </a:r>
            <a:r>
              <a:rPr lang="en-GB" sz="3600" u="sng" dirty="0" smtClean="0">
                <a:latin typeface="Britannic Bold" panose="020B0903060703020204" pitchFamily="34" charset="0"/>
              </a:rPr>
              <a:t>it has</a:t>
            </a:r>
            <a:endParaRPr lang="en-GB" sz="3600" u="sng" dirty="0">
              <a:latin typeface="Britannic Bold" panose="020B0903060703020204" pitchFamily="34" charset="0"/>
            </a:endParaRPr>
          </a:p>
        </p:txBody>
      </p:sp>
      <p:sp>
        <p:nvSpPr>
          <p:cNvPr id="12" name="TextBox 11"/>
          <p:cNvSpPr txBox="1"/>
          <p:nvPr/>
        </p:nvSpPr>
        <p:spPr>
          <a:xfrm>
            <a:off x="3129567" y="4887980"/>
            <a:ext cx="6310647" cy="954107"/>
          </a:xfrm>
          <a:prstGeom prst="rect">
            <a:avLst/>
          </a:prstGeom>
          <a:noFill/>
        </p:spPr>
        <p:txBody>
          <a:bodyPr wrap="square" rtlCol="0">
            <a:spAutoFit/>
          </a:bodyPr>
          <a:lstStyle/>
          <a:p>
            <a:pPr algn="ctr"/>
            <a:r>
              <a:rPr lang="en-GB" sz="2800" b="1" dirty="0" smtClean="0">
                <a:solidFill>
                  <a:schemeClr val="tx1">
                    <a:lumMod val="65000"/>
                    <a:lumOff val="35000"/>
                  </a:schemeClr>
                </a:solidFill>
              </a:rPr>
              <a:t>You only need to add an apostrophe if you could replace it with </a:t>
            </a:r>
            <a:r>
              <a:rPr lang="en-GB" sz="2800" b="1" u="sng" dirty="0" smtClean="0">
                <a:solidFill>
                  <a:schemeClr val="tx1">
                    <a:lumMod val="65000"/>
                    <a:lumOff val="35000"/>
                  </a:schemeClr>
                </a:solidFill>
              </a:rPr>
              <a:t>it is </a:t>
            </a:r>
            <a:r>
              <a:rPr lang="en-GB" sz="2800" b="1" dirty="0" smtClean="0">
                <a:solidFill>
                  <a:schemeClr val="tx1">
                    <a:lumMod val="65000"/>
                    <a:lumOff val="35000"/>
                  </a:schemeClr>
                </a:solidFill>
              </a:rPr>
              <a:t>or </a:t>
            </a:r>
            <a:r>
              <a:rPr lang="en-GB" sz="2800" b="1" u="sng" dirty="0" smtClean="0">
                <a:solidFill>
                  <a:schemeClr val="tx1">
                    <a:lumMod val="65000"/>
                    <a:lumOff val="35000"/>
                  </a:schemeClr>
                </a:solidFill>
              </a:rPr>
              <a:t>it has</a:t>
            </a:r>
            <a:endParaRPr lang="en-GB" sz="2800" b="1" u="sng" dirty="0">
              <a:solidFill>
                <a:schemeClr val="tx1">
                  <a:lumMod val="65000"/>
                  <a:lumOff val="35000"/>
                </a:schemeClr>
              </a:solidFill>
            </a:endParaRPr>
          </a:p>
        </p:txBody>
      </p:sp>
      <p:sp>
        <p:nvSpPr>
          <p:cNvPr id="13" name="TextBox 12"/>
          <p:cNvSpPr txBox="1"/>
          <p:nvPr/>
        </p:nvSpPr>
        <p:spPr>
          <a:xfrm>
            <a:off x="5836465" y="4148558"/>
            <a:ext cx="2438021" cy="1015663"/>
          </a:xfrm>
          <a:prstGeom prst="rect">
            <a:avLst/>
          </a:prstGeom>
          <a:noFill/>
        </p:spPr>
        <p:txBody>
          <a:bodyPr wrap="square" rtlCol="0">
            <a:spAutoFit/>
          </a:bodyPr>
          <a:lstStyle/>
          <a:p>
            <a:r>
              <a:rPr lang="en-GB" sz="6000" dirty="0">
                <a:latin typeface="Britannic Bold" panose="020B0903060703020204" pitchFamily="34" charset="0"/>
              </a:rPr>
              <a:t>s</a:t>
            </a:r>
            <a:r>
              <a:rPr lang="en-GB" sz="6000" dirty="0" smtClean="0">
                <a:latin typeface="Britannic Bold" panose="020B0903060703020204" pitchFamily="34" charset="0"/>
              </a:rPr>
              <a:t>o…</a:t>
            </a:r>
            <a:endParaRPr lang="en-GB" sz="6000" dirty="0">
              <a:latin typeface="Britannic Bold" panose="020B0903060703020204" pitchFamily="34" charset="0"/>
            </a:endParaRPr>
          </a:p>
        </p:txBody>
      </p:sp>
    </p:spTree>
    <p:extLst>
      <p:ext uri="{BB962C8B-B14F-4D97-AF65-F5344CB8AC3E}">
        <p14:creationId xmlns:p14="http://schemas.microsoft.com/office/powerpoint/2010/main" val="2255070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down)">
                                      <p:cBhvr>
                                        <p:cTn id="23" dur="580">
                                          <p:stCondLst>
                                            <p:cond delay="0"/>
                                          </p:stCondLst>
                                        </p:cTn>
                                        <p:tgtEl>
                                          <p:spTgt spid="2"/>
                                        </p:tgtEl>
                                      </p:cBhvr>
                                    </p:animEffect>
                                    <p:anim calcmode="lin" valueType="num">
                                      <p:cBhvr>
                                        <p:cTn id="24"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9" dur="26">
                                          <p:stCondLst>
                                            <p:cond delay="650"/>
                                          </p:stCondLst>
                                        </p:cTn>
                                        <p:tgtEl>
                                          <p:spTgt spid="2"/>
                                        </p:tgtEl>
                                      </p:cBhvr>
                                      <p:to x="100000" y="60000"/>
                                    </p:animScale>
                                    <p:animScale>
                                      <p:cBhvr>
                                        <p:cTn id="30" dur="166" decel="50000">
                                          <p:stCondLst>
                                            <p:cond delay="676"/>
                                          </p:stCondLst>
                                        </p:cTn>
                                        <p:tgtEl>
                                          <p:spTgt spid="2"/>
                                        </p:tgtEl>
                                      </p:cBhvr>
                                      <p:to x="100000" y="100000"/>
                                    </p:animScale>
                                    <p:animScale>
                                      <p:cBhvr>
                                        <p:cTn id="31" dur="26">
                                          <p:stCondLst>
                                            <p:cond delay="1312"/>
                                          </p:stCondLst>
                                        </p:cTn>
                                        <p:tgtEl>
                                          <p:spTgt spid="2"/>
                                        </p:tgtEl>
                                      </p:cBhvr>
                                      <p:to x="100000" y="80000"/>
                                    </p:animScale>
                                    <p:animScale>
                                      <p:cBhvr>
                                        <p:cTn id="32" dur="166" decel="50000">
                                          <p:stCondLst>
                                            <p:cond delay="1338"/>
                                          </p:stCondLst>
                                        </p:cTn>
                                        <p:tgtEl>
                                          <p:spTgt spid="2"/>
                                        </p:tgtEl>
                                      </p:cBhvr>
                                      <p:to x="100000" y="100000"/>
                                    </p:animScale>
                                    <p:animScale>
                                      <p:cBhvr>
                                        <p:cTn id="33" dur="26">
                                          <p:stCondLst>
                                            <p:cond delay="1642"/>
                                          </p:stCondLst>
                                        </p:cTn>
                                        <p:tgtEl>
                                          <p:spTgt spid="2"/>
                                        </p:tgtEl>
                                      </p:cBhvr>
                                      <p:to x="100000" y="90000"/>
                                    </p:animScale>
                                    <p:animScale>
                                      <p:cBhvr>
                                        <p:cTn id="34" dur="166" decel="50000">
                                          <p:stCondLst>
                                            <p:cond delay="1668"/>
                                          </p:stCondLst>
                                        </p:cTn>
                                        <p:tgtEl>
                                          <p:spTgt spid="2"/>
                                        </p:tgtEl>
                                      </p:cBhvr>
                                      <p:to x="100000" y="100000"/>
                                    </p:animScale>
                                    <p:animScale>
                                      <p:cBhvr>
                                        <p:cTn id="35" dur="26">
                                          <p:stCondLst>
                                            <p:cond delay="1808"/>
                                          </p:stCondLst>
                                        </p:cTn>
                                        <p:tgtEl>
                                          <p:spTgt spid="2"/>
                                        </p:tgtEl>
                                      </p:cBhvr>
                                      <p:to x="100000" y="95000"/>
                                    </p:animScale>
                                    <p:animScale>
                                      <p:cBhvr>
                                        <p:cTn id="36" dur="166" decel="50000">
                                          <p:stCondLst>
                                            <p:cond delay="1834"/>
                                          </p:stCondLst>
                                        </p:cTn>
                                        <p:tgtEl>
                                          <p:spTgt spid="2"/>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wipe(down)">
                                      <p:cBhvr>
                                        <p:cTn id="41" dur="580">
                                          <p:stCondLst>
                                            <p:cond delay="0"/>
                                          </p:stCondLst>
                                        </p:cTn>
                                        <p:tgtEl>
                                          <p:spTgt spid="5"/>
                                        </p:tgtEl>
                                      </p:cBhvr>
                                    </p:animEffect>
                                    <p:anim calcmode="lin" valueType="num">
                                      <p:cBhvr>
                                        <p:cTn id="4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7" dur="26">
                                          <p:stCondLst>
                                            <p:cond delay="650"/>
                                          </p:stCondLst>
                                        </p:cTn>
                                        <p:tgtEl>
                                          <p:spTgt spid="5"/>
                                        </p:tgtEl>
                                      </p:cBhvr>
                                      <p:to x="100000" y="60000"/>
                                    </p:animScale>
                                    <p:animScale>
                                      <p:cBhvr>
                                        <p:cTn id="48" dur="166" decel="50000">
                                          <p:stCondLst>
                                            <p:cond delay="676"/>
                                          </p:stCondLst>
                                        </p:cTn>
                                        <p:tgtEl>
                                          <p:spTgt spid="5"/>
                                        </p:tgtEl>
                                      </p:cBhvr>
                                      <p:to x="100000" y="100000"/>
                                    </p:animScale>
                                    <p:animScale>
                                      <p:cBhvr>
                                        <p:cTn id="49" dur="26">
                                          <p:stCondLst>
                                            <p:cond delay="1312"/>
                                          </p:stCondLst>
                                        </p:cTn>
                                        <p:tgtEl>
                                          <p:spTgt spid="5"/>
                                        </p:tgtEl>
                                      </p:cBhvr>
                                      <p:to x="100000" y="80000"/>
                                    </p:animScale>
                                    <p:animScale>
                                      <p:cBhvr>
                                        <p:cTn id="50" dur="166" decel="50000">
                                          <p:stCondLst>
                                            <p:cond delay="1338"/>
                                          </p:stCondLst>
                                        </p:cTn>
                                        <p:tgtEl>
                                          <p:spTgt spid="5"/>
                                        </p:tgtEl>
                                      </p:cBhvr>
                                      <p:to x="100000" y="100000"/>
                                    </p:animScale>
                                    <p:animScale>
                                      <p:cBhvr>
                                        <p:cTn id="51" dur="26">
                                          <p:stCondLst>
                                            <p:cond delay="1642"/>
                                          </p:stCondLst>
                                        </p:cTn>
                                        <p:tgtEl>
                                          <p:spTgt spid="5"/>
                                        </p:tgtEl>
                                      </p:cBhvr>
                                      <p:to x="100000" y="90000"/>
                                    </p:animScale>
                                    <p:animScale>
                                      <p:cBhvr>
                                        <p:cTn id="52" dur="166" decel="50000">
                                          <p:stCondLst>
                                            <p:cond delay="1668"/>
                                          </p:stCondLst>
                                        </p:cTn>
                                        <p:tgtEl>
                                          <p:spTgt spid="5"/>
                                        </p:tgtEl>
                                      </p:cBhvr>
                                      <p:to x="100000" y="100000"/>
                                    </p:animScale>
                                    <p:animScale>
                                      <p:cBhvr>
                                        <p:cTn id="53" dur="26">
                                          <p:stCondLst>
                                            <p:cond delay="1808"/>
                                          </p:stCondLst>
                                        </p:cTn>
                                        <p:tgtEl>
                                          <p:spTgt spid="5"/>
                                        </p:tgtEl>
                                      </p:cBhvr>
                                      <p:to x="100000" y="95000"/>
                                    </p:animScale>
                                    <p:animScale>
                                      <p:cBhvr>
                                        <p:cTn id="54" dur="166" decel="50000">
                                          <p:stCondLst>
                                            <p:cond delay="1834"/>
                                          </p:stCondLst>
                                        </p:cTn>
                                        <p:tgtEl>
                                          <p:spTgt spid="5"/>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wipe(down)">
                                      <p:cBhvr>
                                        <p:cTn id="57" dur="580">
                                          <p:stCondLst>
                                            <p:cond delay="0"/>
                                          </p:stCondLst>
                                        </p:cTn>
                                        <p:tgtEl>
                                          <p:spTgt spid="3"/>
                                        </p:tgtEl>
                                      </p:cBhvr>
                                    </p:animEffect>
                                    <p:anim calcmode="lin" valueType="num">
                                      <p:cBhvr>
                                        <p:cTn id="5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63" dur="26">
                                          <p:stCondLst>
                                            <p:cond delay="650"/>
                                          </p:stCondLst>
                                        </p:cTn>
                                        <p:tgtEl>
                                          <p:spTgt spid="3"/>
                                        </p:tgtEl>
                                      </p:cBhvr>
                                      <p:to x="100000" y="60000"/>
                                    </p:animScale>
                                    <p:animScale>
                                      <p:cBhvr>
                                        <p:cTn id="64" dur="166" decel="50000">
                                          <p:stCondLst>
                                            <p:cond delay="676"/>
                                          </p:stCondLst>
                                        </p:cTn>
                                        <p:tgtEl>
                                          <p:spTgt spid="3"/>
                                        </p:tgtEl>
                                      </p:cBhvr>
                                      <p:to x="100000" y="100000"/>
                                    </p:animScale>
                                    <p:animScale>
                                      <p:cBhvr>
                                        <p:cTn id="65" dur="26">
                                          <p:stCondLst>
                                            <p:cond delay="1312"/>
                                          </p:stCondLst>
                                        </p:cTn>
                                        <p:tgtEl>
                                          <p:spTgt spid="3"/>
                                        </p:tgtEl>
                                      </p:cBhvr>
                                      <p:to x="100000" y="80000"/>
                                    </p:animScale>
                                    <p:animScale>
                                      <p:cBhvr>
                                        <p:cTn id="66" dur="166" decel="50000">
                                          <p:stCondLst>
                                            <p:cond delay="1338"/>
                                          </p:stCondLst>
                                        </p:cTn>
                                        <p:tgtEl>
                                          <p:spTgt spid="3"/>
                                        </p:tgtEl>
                                      </p:cBhvr>
                                      <p:to x="100000" y="100000"/>
                                    </p:animScale>
                                    <p:animScale>
                                      <p:cBhvr>
                                        <p:cTn id="67" dur="26">
                                          <p:stCondLst>
                                            <p:cond delay="1642"/>
                                          </p:stCondLst>
                                        </p:cTn>
                                        <p:tgtEl>
                                          <p:spTgt spid="3"/>
                                        </p:tgtEl>
                                      </p:cBhvr>
                                      <p:to x="100000" y="90000"/>
                                    </p:animScale>
                                    <p:animScale>
                                      <p:cBhvr>
                                        <p:cTn id="68" dur="166" decel="50000">
                                          <p:stCondLst>
                                            <p:cond delay="1668"/>
                                          </p:stCondLst>
                                        </p:cTn>
                                        <p:tgtEl>
                                          <p:spTgt spid="3"/>
                                        </p:tgtEl>
                                      </p:cBhvr>
                                      <p:to x="100000" y="100000"/>
                                    </p:animScale>
                                    <p:animScale>
                                      <p:cBhvr>
                                        <p:cTn id="69" dur="26">
                                          <p:stCondLst>
                                            <p:cond delay="1808"/>
                                          </p:stCondLst>
                                        </p:cTn>
                                        <p:tgtEl>
                                          <p:spTgt spid="3"/>
                                        </p:tgtEl>
                                      </p:cBhvr>
                                      <p:to x="100000" y="95000"/>
                                    </p:animScale>
                                    <p:animScale>
                                      <p:cBhvr>
                                        <p:cTn id="70" dur="166" decel="50000">
                                          <p:stCondLst>
                                            <p:cond delay="1834"/>
                                          </p:stCondLst>
                                        </p:cTn>
                                        <p:tgtEl>
                                          <p:spTgt spid="3"/>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6"/>
                                        </p:tgtEl>
                                        <p:attrNameLst>
                                          <p:attrName>style.visibility</p:attrName>
                                        </p:attrNameLst>
                                      </p:cBhvr>
                                      <p:to>
                                        <p:strVal val="visible"/>
                                      </p:to>
                                    </p:set>
                                    <p:animEffect transition="in" filter="fade">
                                      <p:cBhvr>
                                        <p:cTn id="75" dur="1000"/>
                                        <p:tgtEl>
                                          <p:spTgt spid="6"/>
                                        </p:tgtEl>
                                      </p:cBhvr>
                                    </p:animEffect>
                                    <p:anim calcmode="lin" valueType="num">
                                      <p:cBhvr>
                                        <p:cTn id="76" dur="1000" fill="hold"/>
                                        <p:tgtEl>
                                          <p:spTgt spid="6"/>
                                        </p:tgtEl>
                                        <p:attrNameLst>
                                          <p:attrName>ppt_x</p:attrName>
                                        </p:attrNameLst>
                                      </p:cBhvr>
                                      <p:tavLst>
                                        <p:tav tm="0">
                                          <p:val>
                                            <p:strVal val="#ppt_x"/>
                                          </p:val>
                                        </p:tav>
                                        <p:tav tm="100000">
                                          <p:val>
                                            <p:strVal val="#ppt_x"/>
                                          </p:val>
                                        </p:tav>
                                      </p:tavLst>
                                    </p:anim>
                                    <p:anim calcmode="lin" valueType="num">
                                      <p:cBhvr>
                                        <p:cTn id="7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9"/>
                                        </p:tgtEl>
                                        <p:attrNameLst>
                                          <p:attrName>style.visibility</p:attrName>
                                        </p:attrNameLst>
                                      </p:cBhvr>
                                      <p:to>
                                        <p:strVal val="visible"/>
                                      </p:to>
                                    </p:set>
                                    <p:animEffect transition="in" filter="wipe(up)">
                                      <p:cBhvr>
                                        <p:cTn id="82" dur="500"/>
                                        <p:tgtEl>
                                          <p:spTgt spid="9"/>
                                        </p:tgtEl>
                                      </p:cBhvr>
                                    </p:animEffect>
                                  </p:childTnLst>
                                </p:cTn>
                              </p:par>
                            </p:childTnLst>
                          </p:cTn>
                        </p:par>
                      </p:childTnLst>
                    </p:cTn>
                  </p:par>
                  <p:par>
                    <p:cTn id="83" fill="hold">
                      <p:stCondLst>
                        <p:cond delay="indefinite"/>
                      </p:stCondLst>
                      <p:childTnLst>
                        <p:par>
                          <p:cTn id="84" fill="hold">
                            <p:stCondLst>
                              <p:cond delay="0"/>
                            </p:stCondLst>
                            <p:childTnLst>
                              <p:par>
                                <p:cTn id="85" presetID="2" presetClass="entr" presetSubtype="9" fill="hold" grpId="0" nodeType="clickEffect">
                                  <p:stCondLst>
                                    <p:cond delay="0"/>
                                  </p:stCondLst>
                                  <p:childTnLst>
                                    <p:set>
                                      <p:cBhvr>
                                        <p:cTn id="86" dur="1" fill="hold">
                                          <p:stCondLst>
                                            <p:cond delay="0"/>
                                          </p:stCondLst>
                                        </p:cTn>
                                        <p:tgtEl>
                                          <p:spTgt spid="10"/>
                                        </p:tgtEl>
                                        <p:attrNameLst>
                                          <p:attrName>style.visibility</p:attrName>
                                        </p:attrNameLst>
                                      </p:cBhvr>
                                      <p:to>
                                        <p:strVal val="visible"/>
                                      </p:to>
                                    </p:set>
                                    <p:anim calcmode="lin" valueType="num">
                                      <p:cBhvr additive="base">
                                        <p:cTn id="87" dur="500" fill="hold"/>
                                        <p:tgtEl>
                                          <p:spTgt spid="10"/>
                                        </p:tgtEl>
                                        <p:attrNameLst>
                                          <p:attrName>ppt_x</p:attrName>
                                        </p:attrNameLst>
                                      </p:cBhvr>
                                      <p:tavLst>
                                        <p:tav tm="0">
                                          <p:val>
                                            <p:strVal val="0-#ppt_w/2"/>
                                          </p:val>
                                        </p:tav>
                                        <p:tav tm="100000">
                                          <p:val>
                                            <p:strVal val="#ppt_x"/>
                                          </p:val>
                                        </p:tav>
                                      </p:tavLst>
                                    </p:anim>
                                    <p:anim calcmode="lin" valueType="num">
                                      <p:cBhvr additive="base">
                                        <p:cTn id="88"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2" presetClass="entr" presetSubtype="1" fill="hold" grpId="0" nodeType="clickEffect">
                                  <p:stCondLst>
                                    <p:cond delay="0"/>
                                  </p:stCondLst>
                                  <p:childTnLst>
                                    <p:set>
                                      <p:cBhvr>
                                        <p:cTn id="92" dur="1" fill="hold">
                                          <p:stCondLst>
                                            <p:cond delay="0"/>
                                          </p:stCondLst>
                                        </p:cTn>
                                        <p:tgtEl>
                                          <p:spTgt spid="8"/>
                                        </p:tgtEl>
                                        <p:attrNameLst>
                                          <p:attrName>style.visibility</p:attrName>
                                        </p:attrNameLst>
                                      </p:cBhvr>
                                      <p:to>
                                        <p:strVal val="visible"/>
                                      </p:to>
                                    </p:set>
                                    <p:animEffect transition="in" filter="wipe(up)">
                                      <p:cBhvr>
                                        <p:cTn id="93" dur="500"/>
                                        <p:tgtEl>
                                          <p:spTgt spid="8"/>
                                        </p:tgtEl>
                                      </p:cBhvr>
                                    </p:animEffect>
                                  </p:childTnLst>
                                </p:cTn>
                              </p:par>
                            </p:childTnLst>
                          </p:cTn>
                        </p:par>
                      </p:childTnLst>
                    </p:cTn>
                  </p:par>
                  <p:par>
                    <p:cTn id="94" fill="hold">
                      <p:stCondLst>
                        <p:cond delay="indefinite"/>
                      </p:stCondLst>
                      <p:childTnLst>
                        <p:par>
                          <p:cTn id="95" fill="hold">
                            <p:stCondLst>
                              <p:cond delay="0"/>
                            </p:stCondLst>
                            <p:childTnLst>
                              <p:par>
                                <p:cTn id="96" presetID="2" presetClass="entr" presetSubtype="3" fill="hold" grpId="0" nodeType="clickEffect">
                                  <p:stCondLst>
                                    <p:cond delay="0"/>
                                  </p:stCondLst>
                                  <p:childTnLst>
                                    <p:set>
                                      <p:cBhvr>
                                        <p:cTn id="97" dur="1" fill="hold">
                                          <p:stCondLst>
                                            <p:cond delay="0"/>
                                          </p:stCondLst>
                                        </p:cTn>
                                        <p:tgtEl>
                                          <p:spTgt spid="11"/>
                                        </p:tgtEl>
                                        <p:attrNameLst>
                                          <p:attrName>style.visibility</p:attrName>
                                        </p:attrNameLst>
                                      </p:cBhvr>
                                      <p:to>
                                        <p:strVal val="visible"/>
                                      </p:to>
                                    </p:set>
                                    <p:anim calcmode="lin" valueType="num">
                                      <p:cBhvr additive="base">
                                        <p:cTn id="98" dur="500" fill="hold"/>
                                        <p:tgtEl>
                                          <p:spTgt spid="11"/>
                                        </p:tgtEl>
                                        <p:attrNameLst>
                                          <p:attrName>ppt_x</p:attrName>
                                        </p:attrNameLst>
                                      </p:cBhvr>
                                      <p:tavLst>
                                        <p:tav tm="0">
                                          <p:val>
                                            <p:strVal val="1+#ppt_w/2"/>
                                          </p:val>
                                        </p:tav>
                                        <p:tav tm="100000">
                                          <p:val>
                                            <p:strVal val="#ppt_x"/>
                                          </p:val>
                                        </p:tav>
                                      </p:tavLst>
                                    </p:anim>
                                    <p:anim calcmode="lin" valueType="num">
                                      <p:cBhvr additive="base">
                                        <p:cTn id="99"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42" presetClass="entr" presetSubtype="0" fill="hold" grpId="0" nodeType="clickEffect">
                                  <p:stCondLst>
                                    <p:cond delay="0"/>
                                  </p:stCondLst>
                                  <p:childTnLst>
                                    <p:set>
                                      <p:cBhvr>
                                        <p:cTn id="103" dur="1" fill="hold">
                                          <p:stCondLst>
                                            <p:cond delay="0"/>
                                          </p:stCondLst>
                                        </p:cTn>
                                        <p:tgtEl>
                                          <p:spTgt spid="13"/>
                                        </p:tgtEl>
                                        <p:attrNameLst>
                                          <p:attrName>style.visibility</p:attrName>
                                        </p:attrNameLst>
                                      </p:cBhvr>
                                      <p:to>
                                        <p:strVal val="visible"/>
                                      </p:to>
                                    </p:set>
                                    <p:animEffect transition="in" filter="fade">
                                      <p:cBhvr>
                                        <p:cTn id="104" dur="1000"/>
                                        <p:tgtEl>
                                          <p:spTgt spid="13"/>
                                        </p:tgtEl>
                                      </p:cBhvr>
                                    </p:animEffect>
                                    <p:anim calcmode="lin" valueType="num">
                                      <p:cBhvr>
                                        <p:cTn id="105" dur="1000" fill="hold"/>
                                        <p:tgtEl>
                                          <p:spTgt spid="13"/>
                                        </p:tgtEl>
                                        <p:attrNameLst>
                                          <p:attrName>ppt_x</p:attrName>
                                        </p:attrNameLst>
                                      </p:cBhvr>
                                      <p:tavLst>
                                        <p:tav tm="0">
                                          <p:val>
                                            <p:strVal val="#ppt_x"/>
                                          </p:val>
                                        </p:tav>
                                        <p:tav tm="100000">
                                          <p:val>
                                            <p:strVal val="#ppt_x"/>
                                          </p:val>
                                        </p:tav>
                                      </p:tavLst>
                                    </p:anim>
                                    <p:anim calcmode="lin" valueType="num">
                                      <p:cBhvr>
                                        <p:cTn id="10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42" presetClass="entr" presetSubtype="0" fill="hold" grpId="0" nodeType="clickEffect">
                                  <p:stCondLst>
                                    <p:cond delay="0"/>
                                  </p:stCondLst>
                                  <p:childTnLst>
                                    <p:set>
                                      <p:cBhvr>
                                        <p:cTn id="110" dur="1" fill="hold">
                                          <p:stCondLst>
                                            <p:cond delay="0"/>
                                          </p:stCondLst>
                                        </p:cTn>
                                        <p:tgtEl>
                                          <p:spTgt spid="12"/>
                                        </p:tgtEl>
                                        <p:attrNameLst>
                                          <p:attrName>style.visibility</p:attrName>
                                        </p:attrNameLst>
                                      </p:cBhvr>
                                      <p:to>
                                        <p:strVal val="visible"/>
                                      </p:to>
                                    </p:set>
                                    <p:animEffect transition="in" filter="fade">
                                      <p:cBhvr>
                                        <p:cTn id="111" dur="1000"/>
                                        <p:tgtEl>
                                          <p:spTgt spid="12"/>
                                        </p:tgtEl>
                                      </p:cBhvr>
                                    </p:animEffect>
                                    <p:anim calcmode="lin" valueType="num">
                                      <p:cBhvr>
                                        <p:cTn id="112" dur="1000" fill="hold"/>
                                        <p:tgtEl>
                                          <p:spTgt spid="12"/>
                                        </p:tgtEl>
                                        <p:attrNameLst>
                                          <p:attrName>ppt_x</p:attrName>
                                        </p:attrNameLst>
                                      </p:cBhvr>
                                      <p:tavLst>
                                        <p:tav tm="0">
                                          <p:val>
                                            <p:strVal val="#ppt_x"/>
                                          </p:val>
                                        </p:tav>
                                        <p:tav tm="100000">
                                          <p:val>
                                            <p:strVal val="#ppt_x"/>
                                          </p:val>
                                        </p:tav>
                                      </p:tavLst>
                                    </p:anim>
                                    <p:anim calcmode="lin" valueType="num">
                                      <p:cBhvr>
                                        <p:cTn id="11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p:bldP spid="6" grpId="0"/>
      <p:bldP spid="8" grpId="0" animBg="1"/>
      <p:bldP spid="9" grpId="0" animBg="1"/>
      <p:bldP spid="10" grpId="0"/>
      <p:bldP spid="1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1"/>
          <p:cNvSpPr/>
          <p:nvPr/>
        </p:nvSpPr>
        <p:spPr>
          <a:xfrm>
            <a:off x="1596981" y="231820"/>
            <a:ext cx="3657600" cy="1996226"/>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loud 2"/>
          <p:cNvSpPr/>
          <p:nvPr/>
        </p:nvSpPr>
        <p:spPr>
          <a:xfrm>
            <a:off x="7055476" y="231820"/>
            <a:ext cx="3657600" cy="1996226"/>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717443" y="399244"/>
            <a:ext cx="1687132" cy="1446550"/>
          </a:xfrm>
          <a:prstGeom prst="rect">
            <a:avLst/>
          </a:prstGeom>
          <a:noFill/>
        </p:spPr>
        <p:txBody>
          <a:bodyPr wrap="square" rtlCol="0">
            <a:spAutoFit/>
          </a:bodyPr>
          <a:lstStyle/>
          <a:p>
            <a:pPr algn="ctr"/>
            <a:r>
              <a:rPr lang="en-GB" sz="8800" b="1" dirty="0" smtClean="0">
                <a:latin typeface="Century Gothic" panose="020B0502020202020204" pitchFamily="34" charset="0"/>
              </a:rPr>
              <a:t>its</a:t>
            </a:r>
            <a:endParaRPr lang="en-GB" sz="8800" b="1" dirty="0">
              <a:latin typeface="Century Gothic" panose="020B0502020202020204" pitchFamily="34" charset="0"/>
            </a:endParaRPr>
          </a:p>
        </p:txBody>
      </p:sp>
      <p:sp>
        <p:nvSpPr>
          <p:cNvPr id="5" name="TextBox 4"/>
          <p:cNvSpPr txBox="1"/>
          <p:nvPr/>
        </p:nvSpPr>
        <p:spPr>
          <a:xfrm>
            <a:off x="8040710" y="399244"/>
            <a:ext cx="1687132" cy="1446550"/>
          </a:xfrm>
          <a:prstGeom prst="rect">
            <a:avLst/>
          </a:prstGeom>
          <a:noFill/>
        </p:spPr>
        <p:txBody>
          <a:bodyPr wrap="square" rtlCol="0">
            <a:spAutoFit/>
          </a:bodyPr>
          <a:lstStyle/>
          <a:p>
            <a:pPr algn="ctr"/>
            <a:r>
              <a:rPr lang="en-GB" sz="8800" b="1" dirty="0">
                <a:latin typeface="Century Gothic" panose="020B0502020202020204" pitchFamily="34" charset="0"/>
              </a:rPr>
              <a:t>i</a:t>
            </a:r>
            <a:r>
              <a:rPr lang="en-GB" sz="8800" b="1" dirty="0" smtClean="0">
                <a:latin typeface="Century Gothic" panose="020B0502020202020204" pitchFamily="34" charset="0"/>
              </a:rPr>
              <a:t>t’s</a:t>
            </a:r>
            <a:endParaRPr lang="en-GB" sz="8800" b="1" dirty="0">
              <a:latin typeface="Century Gothic" panose="020B0502020202020204" pitchFamily="34" charset="0"/>
            </a:endParaRPr>
          </a:p>
        </p:txBody>
      </p:sp>
      <p:sp>
        <p:nvSpPr>
          <p:cNvPr id="6" name="TextBox 5"/>
          <p:cNvSpPr txBox="1"/>
          <p:nvPr/>
        </p:nvSpPr>
        <p:spPr>
          <a:xfrm>
            <a:off x="3787463" y="2182495"/>
            <a:ext cx="6310647" cy="523220"/>
          </a:xfrm>
          <a:prstGeom prst="rect">
            <a:avLst/>
          </a:prstGeom>
          <a:noFill/>
        </p:spPr>
        <p:txBody>
          <a:bodyPr wrap="square" rtlCol="0">
            <a:spAutoFit/>
          </a:bodyPr>
          <a:lstStyle/>
          <a:p>
            <a:r>
              <a:rPr lang="en-GB" sz="2800" b="1" dirty="0" smtClean="0">
                <a:solidFill>
                  <a:schemeClr val="tx1">
                    <a:lumMod val="65000"/>
                    <a:lumOff val="35000"/>
                  </a:schemeClr>
                </a:solidFill>
              </a:rPr>
              <a:t>The rule for its or it’s is simple… </a:t>
            </a:r>
            <a:endParaRPr lang="en-GB" sz="2800" b="1" dirty="0">
              <a:solidFill>
                <a:schemeClr val="tx1">
                  <a:lumMod val="65000"/>
                  <a:lumOff val="35000"/>
                </a:schemeClr>
              </a:solidFill>
            </a:endParaRPr>
          </a:p>
        </p:txBody>
      </p:sp>
      <p:sp>
        <p:nvSpPr>
          <p:cNvPr id="7" name="TextBox 6"/>
          <p:cNvSpPr txBox="1"/>
          <p:nvPr/>
        </p:nvSpPr>
        <p:spPr>
          <a:xfrm>
            <a:off x="5765443" y="892904"/>
            <a:ext cx="1313644" cy="1015663"/>
          </a:xfrm>
          <a:prstGeom prst="rect">
            <a:avLst/>
          </a:prstGeom>
          <a:noFill/>
        </p:spPr>
        <p:txBody>
          <a:bodyPr wrap="square" rtlCol="0">
            <a:spAutoFit/>
          </a:bodyPr>
          <a:lstStyle/>
          <a:p>
            <a:r>
              <a:rPr lang="en-GB" sz="6000" dirty="0" smtClean="0">
                <a:latin typeface="Britannic Bold" panose="020B0903060703020204" pitchFamily="34" charset="0"/>
              </a:rPr>
              <a:t>vs</a:t>
            </a:r>
            <a:endParaRPr lang="en-GB" sz="6000" dirty="0">
              <a:latin typeface="Britannic Bold" panose="020B0903060703020204" pitchFamily="34" charset="0"/>
            </a:endParaRPr>
          </a:p>
        </p:txBody>
      </p:sp>
      <p:sp>
        <p:nvSpPr>
          <p:cNvPr id="8" name="Curved Up Arrow 7"/>
          <p:cNvSpPr/>
          <p:nvPr/>
        </p:nvSpPr>
        <p:spPr>
          <a:xfrm rot="14438885" flipH="1">
            <a:off x="9797413" y="1547247"/>
            <a:ext cx="2026337" cy="897406"/>
          </a:xfrm>
          <a:prstGeom prst="curvedUpArrow">
            <a:avLst>
              <a:gd name="adj1" fmla="val 25847"/>
              <a:gd name="adj2" fmla="val 50000"/>
              <a:gd name="adj3" fmla="val 2688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Curved Up Arrow 8"/>
          <p:cNvSpPr/>
          <p:nvPr/>
        </p:nvSpPr>
        <p:spPr>
          <a:xfrm rot="17713586" flipH="1" flipV="1">
            <a:off x="660330" y="1601477"/>
            <a:ext cx="2026337" cy="814721"/>
          </a:xfrm>
          <a:prstGeom prst="curvedUpArrow">
            <a:avLst>
              <a:gd name="adj1" fmla="val 25847"/>
              <a:gd name="adj2" fmla="val 50000"/>
              <a:gd name="adj3" fmla="val 2688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TextBox 9"/>
          <p:cNvSpPr txBox="1"/>
          <p:nvPr/>
        </p:nvSpPr>
        <p:spPr>
          <a:xfrm>
            <a:off x="1293950" y="2705715"/>
            <a:ext cx="2846986" cy="1754326"/>
          </a:xfrm>
          <a:prstGeom prst="rect">
            <a:avLst/>
          </a:prstGeom>
          <a:noFill/>
        </p:spPr>
        <p:txBody>
          <a:bodyPr wrap="square" rtlCol="0">
            <a:spAutoFit/>
          </a:bodyPr>
          <a:lstStyle/>
          <a:p>
            <a:pPr algn="ctr"/>
            <a:r>
              <a:rPr lang="en-GB" sz="3600" dirty="0" smtClean="0">
                <a:latin typeface="Britannic Bold" panose="020B0903060703020204" pitchFamily="34" charset="0"/>
              </a:rPr>
              <a:t>Something belonging to it</a:t>
            </a:r>
            <a:endParaRPr lang="en-GB" sz="3600" dirty="0">
              <a:latin typeface="Britannic Bold" panose="020B0903060703020204" pitchFamily="34" charset="0"/>
            </a:endParaRPr>
          </a:p>
        </p:txBody>
      </p:sp>
      <p:sp>
        <p:nvSpPr>
          <p:cNvPr id="11" name="TextBox 10"/>
          <p:cNvSpPr txBox="1"/>
          <p:nvPr/>
        </p:nvSpPr>
        <p:spPr>
          <a:xfrm>
            <a:off x="8304349" y="2564747"/>
            <a:ext cx="2846986" cy="1754326"/>
          </a:xfrm>
          <a:prstGeom prst="rect">
            <a:avLst/>
          </a:prstGeom>
          <a:noFill/>
        </p:spPr>
        <p:txBody>
          <a:bodyPr wrap="square" rtlCol="0">
            <a:spAutoFit/>
          </a:bodyPr>
          <a:lstStyle/>
          <a:p>
            <a:pPr algn="ctr"/>
            <a:r>
              <a:rPr lang="en-GB" sz="3600" dirty="0" smtClean="0">
                <a:latin typeface="Britannic Bold" panose="020B0903060703020204" pitchFamily="34" charset="0"/>
              </a:rPr>
              <a:t>Shortened version of </a:t>
            </a:r>
            <a:r>
              <a:rPr lang="en-GB" sz="3600" u="sng" dirty="0" smtClean="0">
                <a:latin typeface="Britannic Bold" panose="020B0903060703020204" pitchFamily="34" charset="0"/>
              </a:rPr>
              <a:t>it is </a:t>
            </a:r>
            <a:r>
              <a:rPr lang="en-GB" sz="3600" dirty="0" smtClean="0">
                <a:latin typeface="Britannic Bold" panose="020B0903060703020204" pitchFamily="34" charset="0"/>
              </a:rPr>
              <a:t>or </a:t>
            </a:r>
            <a:r>
              <a:rPr lang="en-GB" sz="3600" u="sng" dirty="0" smtClean="0">
                <a:latin typeface="Britannic Bold" panose="020B0903060703020204" pitchFamily="34" charset="0"/>
              </a:rPr>
              <a:t>it has</a:t>
            </a:r>
            <a:endParaRPr lang="en-GB" sz="3600" u="sng" dirty="0">
              <a:latin typeface="Britannic Bold" panose="020B0903060703020204" pitchFamily="34" charset="0"/>
            </a:endParaRPr>
          </a:p>
        </p:txBody>
      </p:sp>
      <p:sp>
        <p:nvSpPr>
          <p:cNvPr id="12" name="TextBox 11"/>
          <p:cNvSpPr txBox="1"/>
          <p:nvPr/>
        </p:nvSpPr>
        <p:spPr>
          <a:xfrm>
            <a:off x="3129567" y="4887980"/>
            <a:ext cx="6310647" cy="954107"/>
          </a:xfrm>
          <a:prstGeom prst="rect">
            <a:avLst/>
          </a:prstGeom>
          <a:noFill/>
        </p:spPr>
        <p:txBody>
          <a:bodyPr wrap="square" rtlCol="0">
            <a:spAutoFit/>
          </a:bodyPr>
          <a:lstStyle/>
          <a:p>
            <a:pPr algn="ctr"/>
            <a:r>
              <a:rPr lang="en-GB" sz="2800" b="1" dirty="0" smtClean="0">
                <a:solidFill>
                  <a:schemeClr val="tx1">
                    <a:lumMod val="65000"/>
                    <a:lumOff val="35000"/>
                  </a:schemeClr>
                </a:solidFill>
              </a:rPr>
              <a:t>You only need to add an apostrophe if you could replace it with </a:t>
            </a:r>
            <a:r>
              <a:rPr lang="en-GB" sz="2800" b="1" u="sng" dirty="0" smtClean="0">
                <a:solidFill>
                  <a:schemeClr val="tx1">
                    <a:lumMod val="65000"/>
                    <a:lumOff val="35000"/>
                  </a:schemeClr>
                </a:solidFill>
              </a:rPr>
              <a:t>it is </a:t>
            </a:r>
            <a:r>
              <a:rPr lang="en-GB" sz="2800" b="1" dirty="0" smtClean="0">
                <a:solidFill>
                  <a:schemeClr val="tx1">
                    <a:lumMod val="65000"/>
                    <a:lumOff val="35000"/>
                  </a:schemeClr>
                </a:solidFill>
              </a:rPr>
              <a:t>or </a:t>
            </a:r>
            <a:r>
              <a:rPr lang="en-GB" sz="2800" b="1" u="sng" dirty="0" smtClean="0">
                <a:solidFill>
                  <a:schemeClr val="tx1">
                    <a:lumMod val="65000"/>
                    <a:lumOff val="35000"/>
                  </a:schemeClr>
                </a:solidFill>
              </a:rPr>
              <a:t>it has</a:t>
            </a:r>
            <a:endParaRPr lang="en-GB" sz="2800" b="1" u="sng" dirty="0">
              <a:solidFill>
                <a:schemeClr val="tx1">
                  <a:lumMod val="65000"/>
                  <a:lumOff val="35000"/>
                </a:schemeClr>
              </a:solidFill>
            </a:endParaRPr>
          </a:p>
        </p:txBody>
      </p:sp>
      <p:sp>
        <p:nvSpPr>
          <p:cNvPr id="13" name="TextBox 12"/>
          <p:cNvSpPr txBox="1"/>
          <p:nvPr/>
        </p:nvSpPr>
        <p:spPr>
          <a:xfrm>
            <a:off x="5836465" y="4148558"/>
            <a:ext cx="2438021" cy="1015663"/>
          </a:xfrm>
          <a:prstGeom prst="rect">
            <a:avLst/>
          </a:prstGeom>
          <a:noFill/>
        </p:spPr>
        <p:txBody>
          <a:bodyPr wrap="square" rtlCol="0">
            <a:spAutoFit/>
          </a:bodyPr>
          <a:lstStyle/>
          <a:p>
            <a:r>
              <a:rPr lang="en-GB" sz="6000" dirty="0">
                <a:latin typeface="Britannic Bold" panose="020B0903060703020204" pitchFamily="34" charset="0"/>
              </a:rPr>
              <a:t>s</a:t>
            </a:r>
            <a:r>
              <a:rPr lang="en-GB" sz="6000" dirty="0" smtClean="0">
                <a:latin typeface="Britannic Bold" panose="020B0903060703020204" pitchFamily="34" charset="0"/>
              </a:rPr>
              <a:t>o…</a:t>
            </a:r>
            <a:endParaRPr lang="en-GB" sz="6000" dirty="0">
              <a:latin typeface="Britannic Bold" panose="020B0903060703020204" pitchFamily="34" charset="0"/>
            </a:endParaRPr>
          </a:p>
        </p:txBody>
      </p:sp>
    </p:spTree>
    <p:extLst>
      <p:ext uri="{BB962C8B-B14F-4D97-AF65-F5344CB8AC3E}">
        <p14:creationId xmlns:p14="http://schemas.microsoft.com/office/powerpoint/2010/main" val="603539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13"/>
                                        </p:tgtEl>
                                        <p:attrNameLst>
                                          <p:attrName>ppt_x</p:attrName>
                                        </p:attrNameLst>
                                      </p:cBhvr>
                                      <p:tavLst>
                                        <p:tav tm="0">
                                          <p:val>
                                            <p:strVal val="ppt_x"/>
                                          </p:val>
                                        </p:tav>
                                        <p:tav tm="100000">
                                          <p:val>
                                            <p:strVal val="ppt_x"/>
                                          </p:val>
                                        </p:tav>
                                      </p:tavLst>
                                    </p:anim>
                                    <p:anim calcmode="lin" valueType="num">
                                      <p:cBhvr additive="base">
                                        <p:cTn id="7" dur="500"/>
                                        <p:tgtEl>
                                          <p:spTgt spid="13"/>
                                        </p:tgtEl>
                                        <p:attrNameLst>
                                          <p:attrName>ppt_y</p:attrName>
                                        </p:attrNameLst>
                                      </p:cBhvr>
                                      <p:tavLst>
                                        <p:tav tm="0">
                                          <p:val>
                                            <p:strVal val="ppt_y"/>
                                          </p:val>
                                        </p:tav>
                                        <p:tav tm="100000">
                                          <p:val>
                                            <p:strVal val="1+ppt_h/2"/>
                                          </p:val>
                                        </p:tav>
                                      </p:tavLst>
                                    </p:anim>
                                    <p:set>
                                      <p:cBhvr>
                                        <p:cTn id="8" dur="1" fill="hold">
                                          <p:stCondLst>
                                            <p:cond delay="499"/>
                                          </p:stCondLst>
                                        </p:cTn>
                                        <p:tgtEl>
                                          <p:spTgt spid="13"/>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12"/>
                                        </p:tgtEl>
                                        <p:attrNameLst>
                                          <p:attrName>ppt_x</p:attrName>
                                        </p:attrNameLst>
                                      </p:cBhvr>
                                      <p:tavLst>
                                        <p:tav tm="0">
                                          <p:val>
                                            <p:strVal val="ppt_x"/>
                                          </p:val>
                                        </p:tav>
                                        <p:tav tm="100000">
                                          <p:val>
                                            <p:strVal val="ppt_x"/>
                                          </p:val>
                                        </p:tav>
                                      </p:tavLst>
                                    </p:anim>
                                    <p:anim calcmode="lin" valueType="num">
                                      <p:cBhvr additive="base">
                                        <p:cTn id="13" dur="500"/>
                                        <p:tgtEl>
                                          <p:spTgt spid="12"/>
                                        </p:tgtEl>
                                        <p:attrNameLst>
                                          <p:attrName>ppt_y</p:attrName>
                                        </p:attrNameLst>
                                      </p:cBhvr>
                                      <p:tavLst>
                                        <p:tav tm="0">
                                          <p:val>
                                            <p:strVal val="ppt_y"/>
                                          </p:val>
                                        </p:tav>
                                        <p:tav tm="100000">
                                          <p:val>
                                            <p:strVal val="1+ppt_h/2"/>
                                          </p:val>
                                        </p:tav>
                                      </p:tavLst>
                                    </p:anim>
                                    <p:set>
                                      <p:cBhvr>
                                        <p:cTn id="14"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1"/>
          <p:cNvSpPr/>
          <p:nvPr/>
        </p:nvSpPr>
        <p:spPr>
          <a:xfrm>
            <a:off x="1596981" y="231820"/>
            <a:ext cx="3657600" cy="1996226"/>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loud 2"/>
          <p:cNvSpPr/>
          <p:nvPr/>
        </p:nvSpPr>
        <p:spPr>
          <a:xfrm>
            <a:off x="7055476" y="231820"/>
            <a:ext cx="3657600" cy="1996226"/>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717443" y="399244"/>
            <a:ext cx="1687132" cy="1446550"/>
          </a:xfrm>
          <a:prstGeom prst="rect">
            <a:avLst/>
          </a:prstGeom>
          <a:noFill/>
        </p:spPr>
        <p:txBody>
          <a:bodyPr wrap="square" rtlCol="0">
            <a:spAutoFit/>
          </a:bodyPr>
          <a:lstStyle/>
          <a:p>
            <a:pPr algn="ctr"/>
            <a:r>
              <a:rPr lang="en-GB" sz="8800" b="1" dirty="0" smtClean="0">
                <a:latin typeface="Century Gothic" panose="020B0502020202020204" pitchFamily="34" charset="0"/>
              </a:rPr>
              <a:t>its</a:t>
            </a:r>
            <a:endParaRPr lang="en-GB" sz="8800" b="1" dirty="0">
              <a:latin typeface="Century Gothic" panose="020B0502020202020204" pitchFamily="34" charset="0"/>
            </a:endParaRPr>
          </a:p>
        </p:txBody>
      </p:sp>
      <p:sp>
        <p:nvSpPr>
          <p:cNvPr id="5" name="TextBox 4"/>
          <p:cNvSpPr txBox="1"/>
          <p:nvPr/>
        </p:nvSpPr>
        <p:spPr>
          <a:xfrm>
            <a:off x="8040710" y="399244"/>
            <a:ext cx="1687132" cy="1446550"/>
          </a:xfrm>
          <a:prstGeom prst="rect">
            <a:avLst/>
          </a:prstGeom>
          <a:noFill/>
        </p:spPr>
        <p:txBody>
          <a:bodyPr wrap="square" rtlCol="0">
            <a:spAutoFit/>
          </a:bodyPr>
          <a:lstStyle/>
          <a:p>
            <a:pPr algn="ctr"/>
            <a:r>
              <a:rPr lang="en-GB" sz="8800" b="1" dirty="0">
                <a:latin typeface="Century Gothic" panose="020B0502020202020204" pitchFamily="34" charset="0"/>
              </a:rPr>
              <a:t>i</a:t>
            </a:r>
            <a:r>
              <a:rPr lang="en-GB" sz="8800" b="1" dirty="0" smtClean="0">
                <a:latin typeface="Century Gothic" panose="020B0502020202020204" pitchFamily="34" charset="0"/>
              </a:rPr>
              <a:t>t’s</a:t>
            </a:r>
            <a:endParaRPr lang="en-GB" sz="8800" b="1" dirty="0">
              <a:latin typeface="Century Gothic" panose="020B0502020202020204" pitchFamily="34" charset="0"/>
            </a:endParaRPr>
          </a:p>
        </p:txBody>
      </p:sp>
      <p:sp>
        <p:nvSpPr>
          <p:cNvPr id="6" name="TextBox 5"/>
          <p:cNvSpPr txBox="1"/>
          <p:nvPr/>
        </p:nvSpPr>
        <p:spPr>
          <a:xfrm>
            <a:off x="3787463" y="2182495"/>
            <a:ext cx="6310647" cy="523220"/>
          </a:xfrm>
          <a:prstGeom prst="rect">
            <a:avLst/>
          </a:prstGeom>
          <a:noFill/>
        </p:spPr>
        <p:txBody>
          <a:bodyPr wrap="square" rtlCol="0">
            <a:spAutoFit/>
          </a:bodyPr>
          <a:lstStyle/>
          <a:p>
            <a:r>
              <a:rPr lang="en-GB" sz="2800" b="1" dirty="0" smtClean="0">
                <a:solidFill>
                  <a:schemeClr val="tx1">
                    <a:lumMod val="65000"/>
                    <a:lumOff val="35000"/>
                  </a:schemeClr>
                </a:solidFill>
              </a:rPr>
              <a:t>The rule for its or it’s is simple… </a:t>
            </a:r>
            <a:endParaRPr lang="en-GB" sz="2800" b="1" dirty="0">
              <a:solidFill>
                <a:schemeClr val="tx1">
                  <a:lumMod val="65000"/>
                  <a:lumOff val="35000"/>
                </a:schemeClr>
              </a:solidFill>
            </a:endParaRPr>
          </a:p>
        </p:txBody>
      </p:sp>
      <p:sp>
        <p:nvSpPr>
          <p:cNvPr id="7" name="TextBox 6"/>
          <p:cNvSpPr txBox="1"/>
          <p:nvPr/>
        </p:nvSpPr>
        <p:spPr>
          <a:xfrm>
            <a:off x="5765443" y="892904"/>
            <a:ext cx="1313644" cy="1015663"/>
          </a:xfrm>
          <a:prstGeom prst="rect">
            <a:avLst/>
          </a:prstGeom>
          <a:noFill/>
        </p:spPr>
        <p:txBody>
          <a:bodyPr wrap="square" rtlCol="0">
            <a:spAutoFit/>
          </a:bodyPr>
          <a:lstStyle/>
          <a:p>
            <a:r>
              <a:rPr lang="en-GB" sz="6000" dirty="0" smtClean="0">
                <a:latin typeface="Britannic Bold" panose="020B0903060703020204" pitchFamily="34" charset="0"/>
              </a:rPr>
              <a:t>vs</a:t>
            </a:r>
            <a:endParaRPr lang="en-GB" sz="6000" dirty="0">
              <a:latin typeface="Britannic Bold" panose="020B0903060703020204" pitchFamily="34" charset="0"/>
            </a:endParaRPr>
          </a:p>
        </p:txBody>
      </p:sp>
      <p:sp>
        <p:nvSpPr>
          <p:cNvPr id="8" name="Curved Up Arrow 7"/>
          <p:cNvSpPr/>
          <p:nvPr/>
        </p:nvSpPr>
        <p:spPr>
          <a:xfrm rot="14438885" flipH="1">
            <a:off x="9797413" y="1547247"/>
            <a:ext cx="2026337" cy="897406"/>
          </a:xfrm>
          <a:prstGeom prst="curvedUpArrow">
            <a:avLst>
              <a:gd name="adj1" fmla="val 25847"/>
              <a:gd name="adj2" fmla="val 50000"/>
              <a:gd name="adj3" fmla="val 2688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Curved Up Arrow 8"/>
          <p:cNvSpPr/>
          <p:nvPr/>
        </p:nvSpPr>
        <p:spPr>
          <a:xfrm rot="17713586" flipH="1" flipV="1">
            <a:off x="660330" y="1601477"/>
            <a:ext cx="2026337" cy="814721"/>
          </a:xfrm>
          <a:prstGeom prst="curvedUpArrow">
            <a:avLst>
              <a:gd name="adj1" fmla="val 25847"/>
              <a:gd name="adj2" fmla="val 50000"/>
              <a:gd name="adj3" fmla="val 2688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TextBox 9"/>
          <p:cNvSpPr txBox="1"/>
          <p:nvPr/>
        </p:nvSpPr>
        <p:spPr>
          <a:xfrm>
            <a:off x="1293950" y="2705715"/>
            <a:ext cx="2846986" cy="1754326"/>
          </a:xfrm>
          <a:prstGeom prst="rect">
            <a:avLst/>
          </a:prstGeom>
          <a:noFill/>
        </p:spPr>
        <p:txBody>
          <a:bodyPr wrap="square" rtlCol="0">
            <a:spAutoFit/>
          </a:bodyPr>
          <a:lstStyle/>
          <a:p>
            <a:pPr algn="ctr"/>
            <a:r>
              <a:rPr lang="en-GB" sz="3600" dirty="0" smtClean="0">
                <a:latin typeface="Britannic Bold" panose="020B0903060703020204" pitchFamily="34" charset="0"/>
              </a:rPr>
              <a:t>Something belonging to it</a:t>
            </a:r>
            <a:endParaRPr lang="en-GB" sz="3600" dirty="0">
              <a:latin typeface="Britannic Bold" panose="020B0903060703020204" pitchFamily="34" charset="0"/>
            </a:endParaRPr>
          </a:p>
        </p:txBody>
      </p:sp>
      <p:sp>
        <p:nvSpPr>
          <p:cNvPr id="11" name="TextBox 10"/>
          <p:cNvSpPr txBox="1"/>
          <p:nvPr/>
        </p:nvSpPr>
        <p:spPr>
          <a:xfrm>
            <a:off x="8304349" y="2574524"/>
            <a:ext cx="2846986" cy="1754326"/>
          </a:xfrm>
          <a:prstGeom prst="rect">
            <a:avLst/>
          </a:prstGeom>
          <a:noFill/>
        </p:spPr>
        <p:txBody>
          <a:bodyPr wrap="square" rtlCol="0">
            <a:spAutoFit/>
          </a:bodyPr>
          <a:lstStyle/>
          <a:p>
            <a:pPr algn="ctr"/>
            <a:r>
              <a:rPr lang="en-GB" sz="3600" dirty="0" smtClean="0">
                <a:latin typeface="Britannic Bold" panose="020B0903060703020204" pitchFamily="34" charset="0"/>
              </a:rPr>
              <a:t>Shortened version of </a:t>
            </a:r>
            <a:r>
              <a:rPr lang="en-GB" sz="3600" u="sng" dirty="0" smtClean="0">
                <a:latin typeface="Britannic Bold" panose="020B0903060703020204" pitchFamily="34" charset="0"/>
              </a:rPr>
              <a:t>it is </a:t>
            </a:r>
            <a:r>
              <a:rPr lang="en-GB" sz="3600" dirty="0" smtClean="0">
                <a:latin typeface="Britannic Bold" panose="020B0903060703020204" pitchFamily="34" charset="0"/>
              </a:rPr>
              <a:t>or </a:t>
            </a:r>
            <a:r>
              <a:rPr lang="en-GB" sz="3600" u="sng" dirty="0" smtClean="0">
                <a:latin typeface="Britannic Bold" panose="020B0903060703020204" pitchFamily="34" charset="0"/>
              </a:rPr>
              <a:t>it has</a:t>
            </a:r>
            <a:endParaRPr lang="en-GB" sz="3600" u="sng" dirty="0">
              <a:latin typeface="Britannic Bold" panose="020B0903060703020204" pitchFamily="34" charset="0"/>
            </a:endParaRPr>
          </a:p>
        </p:txBody>
      </p:sp>
      <p:sp>
        <p:nvSpPr>
          <p:cNvPr id="12" name="TextBox 11"/>
          <p:cNvSpPr txBox="1"/>
          <p:nvPr/>
        </p:nvSpPr>
        <p:spPr>
          <a:xfrm>
            <a:off x="1932744" y="5268185"/>
            <a:ext cx="8877837" cy="707886"/>
          </a:xfrm>
          <a:prstGeom prst="rect">
            <a:avLst/>
          </a:prstGeom>
          <a:noFill/>
        </p:spPr>
        <p:txBody>
          <a:bodyPr wrap="square" rtlCol="0">
            <a:spAutoFit/>
          </a:bodyPr>
          <a:lstStyle/>
          <a:p>
            <a:pPr algn="ctr"/>
            <a:r>
              <a:rPr lang="en-GB" sz="4000" b="1" dirty="0" smtClean="0">
                <a:solidFill>
                  <a:schemeClr val="tx1">
                    <a:lumMod val="65000"/>
                    <a:lumOff val="35000"/>
                  </a:schemeClr>
                </a:solidFill>
              </a:rPr>
              <a:t>The cat got </a:t>
            </a:r>
            <a:r>
              <a:rPr lang="en-GB" sz="4000" b="1" u="sng" dirty="0" smtClean="0">
                <a:solidFill>
                  <a:schemeClr val="tx1">
                    <a:lumMod val="65000"/>
                    <a:lumOff val="35000"/>
                  </a:schemeClr>
                </a:solidFill>
              </a:rPr>
              <a:t>its</a:t>
            </a:r>
            <a:r>
              <a:rPr lang="en-GB" sz="4000" b="1" dirty="0" smtClean="0">
                <a:solidFill>
                  <a:schemeClr val="tx1">
                    <a:lumMod val="65000"/>
                    <a:lumOff val="35000"/>
                  </a:schemeClr>
                </a:solidFill>
              </a:rPr>
              <a:t> tail stuck in the flap.</a:t>
            </a:r>
            <a:endParaRPr lang="en-GB" sz="4000" b="1" u="sng" dirty="0">
              <a:solidFill>
                <a:schemeClr val="tx1">
                  <a:lumMod val="65000"/>
                  <a:lumOff val="35000"/>
                </a:schemeClr>
              </a:solidFill>
            </a:endParaRPr>
          </a:p>
        </p:txBody>
      </p:sp>
      <p:sp>
        <p:nvSpPr>
          <p:cNvPr id="13" name="TextBox 12"/>
          <p:cNvSpPr txBox="1"/>
          <p:nvPr/>
        </p:nvSpPr>
        <p:spPr>
          <a:xfrm>
            <a:off x="1932744" y="4492752"/>
            <a:ext cx="10380372" cy="830997"/>
          </a:xfrm>
          <a:prstGeom prst="rect">
            <a:avLst/>
          </a:prstGeom>
          <a:noFill/>
        </p:spPr>
        <p:txBody>
          <a:bodyPr wrap="square" rtlCol="0">
            <a:spAutoFit/>
          </a:bodyPr>
          <a:lstStyle/>
          <a:p>
            <a:r>
              <a:rPr lang="en-GB" sz="4800" dirty="0" smtClean="0">
                <a:latin typeface="Britannic Bold" panose="020B0903060703020204" pitchFamily="34" charset="0"/>
              </a:rPr>
              <a:t>Apostrophe or no apostrophe…</a:t>
            </a:r>
            <a:endParaRPr lang="en-GB" sz="4800" dirty="0">
              <a:latin typeface="Britannic Bold" panose="020B0903060703020204" pitchFamily="34" charset="0"/>
            </a:endParaRPr>
          </a:p>
        </p:txBody>
      </p:sp>
    </p:spTree>
    <p:extLst>
      <p:ext uri="{BB962C8B-B14F-4D97-AF65-F5344CB8AC3E}">
        <p14:creationId xmlns:p14="http://schemas.microsoft.com/office/powerpoint/2010/main" val="1905086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80">
                                          <p:stCondLst>
                                            <p:cond delay="0"/>
                                          </p:stCondLst>
                                        </p:cTn>
                                        <p:tgtEl>
                                          <p:spTgt spid="13"/>
                                        </p:tgtEl>
                                      </p:cBhvr>
                                    </p:animEffect>
                                    <p:anim calcmode="lin" valueType="num">
                                      <p:cBhvr>
                                        <p:cTn id="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3" dur="26">
                                          <p:stCondLst>
                                            <p:cond delay="650"/>
                                          </p:stCondLst>
                                        </p:cTn>
                                        <p:tgtEl>
                                          <p:spTgt spid="13"/>
                                        </p:tgtEl>
                                      </p:cBhvr>
                                      <p:to x="100000" y="60000"/>
                                    </p:animScale>
                                    <p:animScale>
                                      <p:cBhvr>
                                        <p:cTn id="14" dur="166" decel="50000">
                                          <p:stCondLst>
                                            <p:cond delay="676"/>
                                          </p:stCondLst>
                                        </p:cTn>
                                        <p:tgtEl>
                                          <p:spTgt spid="13"/>
                                        </p:tgtEl>
                                      </p:cBhvr>
                                      <p:to x="100000" y="100000"/>
                                    </p:animScale>
                                    <p:animScale>
                                      <p:cBhvr>
                                        <p:cTn id="15" dur="26">
                                          <p:stCondLst>
                                            <p:cond delay="1312"/>
                                          </p:stCondLst>
                                        </p:cTn>
                                        <p:tgtEl>
                                          <p:spTgt spid="13"/>
                                        </p:tgtEl>
                                      </p:cBhvr>
                                      <p:to x="100000" y="80000"/>
                                    </p:animScale>
                                    <p:animScale>
                                      <p:cBhvr>
                                        <p:cTn id="16" dur="166" decel="50000">
                                          <p:stCondLst>
                                            <p:cond delay="1338"/>
                                          </p:stCondLst>
                                        </p:cTn>
                                        <p:tgtEl>
                                          <p:spTgt spid="13"/>
                                        </p:tgtEl>
                                      </p:cBhvr>
                                      <p:to x="100000" y="100000"/>
                                    </p:animScale>
                                    <p:animScale>
                                      <p:cBhvr>
                                        <p:cTn id="17" dur="26">
                                          <p:stCondLst>
                                            <p:cond delay="1642"/>
                                          </p:stCondLst>
                                        </p:cTn>
                                        <p:tgtEl>
                                          <p:spTgt spid="13"/>
                                        </p:tgtEl>
                                      </p:cBhvr>
                                      <p:to x="100000" y="90000"/>
                                    </p:animScale>
                                    <p:animScale>
                                      <p:cBhvr>
                                        <p:cTn id="18" dur="166" decel="50000">
                                          <p:stCondLst>
                                            <p:cond delay="1668"/>
                                          </p:stCondLst>
                                        </p:cTn>
                                        <p:tgtEl>
                                          <p:spTgt spid="13"/>
                                        </p:tgtEl>
                                      </p:cBhvr>
                                      <p:to x="100000" y="100000"/>
                                    </p:animScale>
                                    <p:animScale>
                                      <p:cBhvr>
                                        <p:cTn id="19" dur="26">
                                          <p:stCondLst>
                                            <p:cond delay="1808"/>
                                          </p:stCondLst>
                                        </p:cTn>
                                        <p:tgtEl>
                                          <p:spTgt spid="13"/>
                                        </p:tgtEl>
                                      </p:cBhvr>
                                      <p:to x="100000" y="95000"/>
                                    </p:animScale>
                                    <p:animScale>
                                      <p:cBhvr>
                                        <p:cTn id="20" dur="166" decel="50000">
                                          <p:stCondLst>
                                            <p:cond delay="1834"/>
                                          </p:stCondLst>
                                        </p:cTn>
                                        <p:tgtEl>
                                          <p:spTgt spid="1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1"/>
          <p:cNvSpPr/>
          <p:nvPr/>
        </p:nvSpPr>
        <p:spPr>
          <a:xfrm>
            <a:off x="1596981" y="231820"/>
            <a:ext cx="3657600" cy="1996226"/>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loud 2"/>
          <p:cNvSpPr/>
          <p:nvPr/>
        </p:nvSpPr>
        <p:spPr>
          <a:xfrm>
            <a:off x="7055476" y="231820"/>
            <a:ext cx="3657600" cy="1996226"/>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717443" y="399244"/>
            <a:ext cx="1687132" cy="1446550"/>
          </a:xfrm>
          <a:prstGeom prst="rect">
            <a:avLst/>
          </a:prstGeom>
          <a:noFill/>
        </p:spPr>
        <p:txBody>
          <a:bodyPr wrap="square" rtlCol="0">
            <a:spAutoFit/>
          </a:bodyPr>
          <a:lstStyle/>
          <a:p>
            <a:pPr algn="ctr"/>
            <a:r>
              <a:rPr lang="en-GB" sz="8800" b="1" dirty="0" smtClean="0">
                <a:latin typeface="Century Gothic" panose="020B0502020202020204" pitchFamily="34" charset="0"/>
              </a:rPr>
              <a:t>its</a:t>
            </a:r>
            <a:endParaRPr lang="en-GB" sz="8800" b="1" dirty="0">
              <a:latin typeface="Century Gothic" panose="020B0502020202020204" pitchFamily="34" charset="0"/>
            </a:endParaRPr>
          </a:p>
        </p:txBody>
      </p:sp>
      <p:sp>
        <p:nvSpPr>
          <p:cNvPr id="5" name="TextBox 4"/>
          <p:cNvSpPr txBox="1"/>
          <p:nvPr/>
        </p:nvSpPr>
        <p:spPr>
          <a:xfrm>
            <a:off x="8040710" y="399244"/>
            <a:ext cx="1687132" cy="1446550"/>
          </a:xfrm>
          <a:prstGeom prst="rect">
            <a:avLst/>
          </a:prstGeom>
          <a:noFill/>
        </p:spPr>
        <p:txBody>
          <a:bodyPr wrap="square" rtlCol="0">
            <a:spAutoFit/>
          </a:bodyPr>
          <a:lstStyle/>
          <a:p>
            <a:pPr algn="ctr"/>
            <a:r>
              <a:rPr lang="en-GB" sz="8800" b="1" dirty="0">
                <a:latin typeface="Century Gothic" panose="020B0502020202020204" pitchFamily="34" charset="0"/>
              </a:rPr>
              <a:t>i</a:t>
            </a:r>
            <a:r>
              <a:rPr lang="en-GB" sz="8800" b="1" dirty="0" smtClean="0">
                <a:latin typeface="Century Gothic" panose="020B0502020202020204" pitchFamily="34" charset="0"/>
              </a:rPr>
              <a:t>t’s</a:t>
            </a:r>
            <a:endParaRPr lang="en-GB" sz="8800" b="1" dirty="0">
              <a:latin typeface="Century Gothic" panose="020B0502020202020204" pitchFamily="34" charset="0"/>
            </a:endParaRPr>
          </a:p>
        </p:txBody>
      </p:sp>
      <p:sp>
        <p:nvSpPr>
          <p:cNvPr id="6" name="TextBox 5"/>
          <p:cNvSpPr txBox="1"/>
          <p:nvPr/>
        </p:nvSpPr>
        <p:spPr>
          <a:xfrm>
            <a:off x="3787463" y="2182495"/>
            <a:ext cx="6310647" cy="523220"/>
          </a:xfrm>
          <a:prstGeom prst="rect">
            <a:avLst/>
          </a:prstGeom>
          <a:noFill/>
        </p:spPr>
        <p:txBody>
          <a:bodyPr wrap="square" rtlCol="0">
            <a:spAutoFit/>
          </a:bodyPr>
          <a:lstStyle/>
          <a:p>
            <a:r>
              <a:rPr lang="en-GB" sz="2800" b="1" dirty="0" smtClean="0">
                <a:solidFill>
                  <a:schemeClr val="tx1">
                    <a:lumMod val="65000"/>
                    <a:lumOff val="35000"/>
                  </a:schemeClr>
                </a:solidFill>
              </a:rPr>
              <a:t>The rule for its or it’s is simple… </a:t>
            </a:r>
            <a:endParaRPr lang="en-GB" sz="2800" b="1" dirty="0">
              <a:solidFill>
                <a:schemeClr val="tx1">
                  <a:lumMod val="65000"/>
                  <a:lumOff val="35000"/>
                </a:schemeClr>
              </a:solidFill>
            </a:endParaRPr>
          </a:p>
        </p:txBody>
      </p:sp>
      <p:sp>
        <p:nvSpPr>
          <p:cNvPr id="7" name="TextBox 6"/>
          <p:cNvSpPr txBox="1"/>
          <p:nvPr/>
        </p:nvSpPr>
        <p:spPr>
          <a:xfrm>
            <a:off x="5765443" y="892904"/>
            <a:ext cx="1313644" cy="1015663"/>
          </a:xfrm>
          <a:prstGeom prst="rect">
            <a:avLst/>
          </a:prstGeom>
          <a:noFill/>
        </p:spPr>
        <p:txBody>
          <a:bodyPr wrap="square" rtlCol="0">
            <a:spAutoFit/>
          </a:bodyPr>
          <a:lstStyle/>
          <a:p>
            <a:r>
              <a:rPr lang="en-GB" sz="6000" dirty="0" smtClean="0">
                <a:latin typeface="Britannic Bold" panose="020B0903060703020204" pitchFamily="34" charset="0"/>
              </a:rPr>
              <a:t>vs</a:t>
            </a:r>
            <a:endParaRPr lang="en-GB" sz="6000" dirty="0">
              <a:latin typeface="Britannic Bold" panose="020B0903060703020204" pitchFamily="34" charset="0"/>
            </a:endParaRPr>
          </a:p>
        </p:txBody>
      </p:sp>
      <p:sp>
        <p:nvSpPr>
          <p:cNvPr id="8" name="Curved Up Arrow 7"/>
          <p:cNvSpPr/>
          <p:nvPr/>
        </p:nvSpPr>
        <p:spPr>
          <a:xfrm rot="14438885" flipH="1">
            <a:off x="9797413" y="1547247"/>
            <a:ext cx="2026337" cy="897406"/>
          </a:xfrm>
          <a:prstGeom prst="curvedUpArrow">
            <a:avLst>
              <a:gd name="adj1" fmla="val 25847"/>
              <a:gd name="adj2" fmla="val 50000"/>
              <a:gd name="adj3" fmla="val 2688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Curved Up Arrow 8"/>
          <p:cNvSpPr/>
          <p:nvPr/>
        </p:nvSpPr>
        <p:spPr>
          <a:xfrm rot="17713586" flipH="1" flipV="1">
            <a:off x="660330" y="1601477"/>
            <a:ext cx="2026337" cy="814721"/>
          </a:xfrm>
          <a:prstGeom prst="curvedUpArrow">
            <a:avLst>
              <a:gd name="adj1" fmla="val 25847"/>
              <a:gd name="adj2" fmla="val 50000"/>
              <a:gd name="adj3" fmla="val 2688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TextBox 9"/>
          <p:cNvSpPr txBox="1"/>
          <p:nvPr/>
        </p:nvSpPr>
        <p:spPr>
          <a:xfrm>
            <a:off x="1293950" y="2705715"/>
            <a:ext cx="2846986" cy="1754326"/>
          </a:xfrm>
          <a:prstGeom prst="rect">
            <a:avLst/>
          </a:prstGeom>
          <a:noFill/>
        </p:spPr>
        <p:txBody>
          <a:bodyPr wrap="square" rtlCol="0">
            <a:spAutoFit/>
          </a:bodyPr>
          <a:lstStyle/>
          <a:p>
            <a:pPr algn="ctr"/>
            <a:r>
              <a:rPr lang="en-GB" sz="3600" dirty="0" smtClean="0">
                <a:latin typeface="Britannic Bold" panose="020B0903060703020204" pitchFamily="34" charset="0"/>
              </a:rPr>
              <a:t>Something belonging to it</a:t>
            </a:r>
            <a:endParaRPr lang="en-GB" sz="3600" dirty="0">
              <a:latin typeface="Britannic Bold" panose="020B0903060703020204" pitchFamily="34" charset="0"/>
            </a:endParaRPr>
          </a:p>
        </p:txBody>
      </p:sp>
      <p:sp>
        <p:nvSpPr>
          <p:cNvPr id="11" name="TextBox 10"/>
          <p:cNvSpPr txBox="1"/>
          <p:nvPr/>
        </p:nvSpPr>
        <p:spPr>
          <a:xfrm>
            <a:off x="8304349" y="2591215"/>
            <a:ext cx="2846986" cy="1754326"/>
          </a:xfrm>
          <a:prstGeom prst="rect">
            <a:avLst/>
          </a:prstGeom>
          <a:noFill/>
        </p:spPr>
        <p:txBody>
          <a:bodyPr wrap="square" rtlCol="0">
            <a:spAutoFit/>
          </a:bodyPr>
          <a:lstStyle/>
          <a:p>
            <a:pPr algn="ctr"/>
            <a:r>
              <a:rPr lang="en-GB" sz="3600" dirty="0" smtClean="0">
                <a:latin typeface="Britannic Bold" panose="020B0903060703020204" pitchFamily="34" charset="0"/>
              </a:rPr>
              <a:t>Shortened version of </a:t>
            </a:r>
            <a:r>
              <a:rPr lang="en-GB" sz="3600" u="sng" dirty="0" smtClean="0">
                <a:latin typeface="Britannic Bold" panose="020B0903060703020204" pitchFamily="34" charset="0"/>
              </a:rPr>
              <a:t>it is </a:t>
            </a:r>
            <a:r>
              <a:rPr lang="en-GB" sz="3600" dirty="0" smtClean="0">
                <a:latin typeface="Britannic Bold" panose="020B0903060703020204" pitchFamily="34" charset="0"/>
              </a:rPr>
              <a:t>or </a:t>
            </a:r>
            <a:r>
              <a:rPr lang="en-GB" sz="3600" u="sng" dirty="0" smtClean="0">
                <a:latin typeface="Britannic Bold" panose="020B0903060703020204" pitchFamily="34" charset="0"/>
              </a:rPr>
              <a:t>it has</a:t>
            </a:r>
            <a:endParaRPr lang="en-GB" sz="3600" u="sng" dirty="0">
              <a:latin typeface="Britannic Bold" panose="020B0903060703020204" pitchFamily="34" charset="0"/>
            </a:endParaRPr>
          </a:p>
        </p:txBody>
      </p:sp>
      <p:sp>
        <p:nvSpPr>
          <p:cNvPr id="12" name="TextBox 11"/>
          <p:cNvSpPr txBox="1"/>
          <p:nvPr/>
        </p:nvSpPr>
        <p:spPr>
          <a:xfrm>
            <a:off x="1835239" y="5268185"/>
            <a:ext cx="8877837" cy="707886"/>
          </a:xfrm>
          <a:prstGeom prst="rect">
            <a:avLst/>
          </a:prstGeom>
          <a:noFill/>
        </p:spPr>
        <p:txBody>
          <a:bodyPr wrap="square" rtlCol="0">
            <a:spAutoFit/>
          </a:bodyPr>
          <a:lstStyle/>
          <a:p>
            <a:pPr algn="ctr"/>
            <a:r>
              <a:rPr lang="en-GB" sz="4000" b="1" dirty="0" smtClean="0">
                <a:solidFill>
                  <a:schemeClr val="tx1">
                    <a:lumMod val="65000"/>
                    <a:lumOff val="35000"/>
                  </a:schemeClr>
                </a:solidFill>
              </a:rPr>
              <a:t>The cat got </a:t>
            </a:r>
            <a:r>
              <a:rPr lang="en-GB" sz="4000" b="1" u="sng" dirty="0" smtClean="0">
                <a:solidFill>
                  <a:schemeClr val="tx1">
                    <a:lumMod val="65000"/>
                    <a:lumOff val="35000"/>
                  </a:schemeClr>
                </a:solidFill>
              </a:rPr>
              <a:t>its</a:t>
            </a:r>
            <a:r>
              <a:rPr lang="en-GB" sz="4000" b="1" dirty="0" smtClean="0">
                <a:solidFill>
                  <a:schemeClr val="tx1">
                    <a:lumMod val="65000"/>
                    <a:lumOff val="35000"/>
                  </a:schemeClr>
                </a:solidFill>
              </a:rPr>
              <a:t> tail stuck in the flap.</a:t>
            </a:r>
            <a:endParaRPr lang="en-GB" sz="4000" b="1" u="sng" dirty="0">
              <a:solidFill>
                <a:schemeClr val="tx1">
                  <a:lumMod val="65000"/>
                  <a:lumOff val="35000"/>
                </a:schemeClr>
              </a:solidFill>
            </a:endParaRPr>
          </a:p>
        </p:txBody>
      </p:sp>
      <p:sp>
        <p:nvSpPr>
          <p:cNvPr id="13" name="TextBox 12"/>
          <p:cNvSpPr txBox="1"/>
          <p:nvPr/>
        </p:nvSpPr>
        <p:spPr>
          <a:xfrm>
            <a:off x="1888901" y="4492752"/>
            <a:ext cx="10380372" cy="830997"/>
          </a:xfrm>
          <a:prstGeom prst="rect">
            <a:avLst/>
          </a:prstGeom>
          <a:noFill/>
        </p:spPr>
        <p:txBody>
          <a:bodyPr wrap="square" rtlCol="0">
            <a:spAutoFit/>
          </a:bodyPr>
          <a:lstStyle/>
          <a:p>
            <a:r>
              <a:rPr lang="en-GB" sz="4800" dirty="0" smtClean="0">
                <a:latin typeface="Britannic Bold" panose="020B0903060703020204" pitchFamily="34" charset="0"/>
              </a:rPr>
              <a:t>Apostrophe or no apostrophe…</a:t>
            </a:r>
            <a:endParaRPr lang="en-GB" sz="4800" dirty="0">
              <a:latin typeface="Britannic Bold" panose="020B0903060703020204" pitchFamily="34" charset="0"/>
            </a:endParaRPr>
          </a:p>
        </p:txBody>
      </p:sp>
      <p:sp>
        <p:nvSpPr>
          <p:cNvPr id="14" name="TextBox 13"/>
          <p:cNvSpPr txBox="1"/>
          <p:nvPr/>
        </p:nvSpPr>
        <p:spPr>
          <a:xfrm>
            <a:off x="3787463" y="5842337"/>
            <a:ext cx="10380372" cy="1015663"/>
          </a:xfrm>
          <a:prstGeom prst="rect">
            <a:avLst/>
          </a:prstGeom>
          <a:noFill/>
        </p:spPr>
        <p:txBody>
          <a:bodyPr wrap="square" rtlCol="0">
            <a:spAutoFit/>
          </a:bodyPr>
          <a:lstStyle/>
          <a:p>
            <a:r>
              <a:rPr lang="en-GB" sz="6000" dirty="0" smtClean="0">
                <a:latin typeface="Britannic Bold" panose="020B0903060703020204" pitchFamily="34" charset="0"/>
              </a:rPr>
              <a:t>no apostrophe</a:t>
            </a:r>
            <a:endParaRPr lang="en-GB" sz="6000" dirty="0">
              <a:latin typeface="Britannic Bold" panose="020B0903060703020204" pitchFamily="34" charset="0"/>
            </a:endParaRPr>
          </a:p>
        </p:txBody>
      </p:sp>
    </p:spTree>
    <p:extLst>
      <p:ext uri="{BB962C8B-B14F-4D97-AF65-F5344CB8AC3E}">
        <p14:creationId xmlns:p14="http://schemas.microsoft.com/office/powerpoint/2010/main" val="3891310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12"/>
                                        </p:tgtEl>
                                      </p:cBhvr>
                                    </p:animEffect>
                                    <p:anim calcmode="lin" valueType="num">
                                      <p:cBhvr>
                                        <p:cTn id="7" dur="1000"/>
                                        <p:tgtEl>
                                          <p:spTgt spid="12"/>
                                        </p:tgtEl>
                                        <p:attrNameLst>
                                          <p:attrName>ppt_x</p:attrName>
                                        </p:attrNameLst>
                                      </p:cBhvr>
                                      <p:tavLst>
                                        <p:tav tm="0">
                                          <p:val>
                                            <p:strVal val="ppt_x"/>
                                          </p:val>
                                        </p:tav>
                                        <p:tav tm="100000">
                                          <p:val>
                                            <p:strVal val="ppt_x"/>
                                          </p:val>
                                        </p:tav>
                                      </p:tavLst>
                                    </p:anim>
                                    <p:anim calcmode="lin" valueType="num">
                                      <p:cBhvr>
                                        <p:cTn id="8" dur="1000"/>
                                        <p:tgtEl>
                                          <p:spTgt spid="12"/>
                                        </p:tgtEl>
                                        <p:attrNameLst>
                                          <p:attrName>ppt_y</p:attrName>
                                        </p:attrNameLst>
                                      </p:cBhvr>
                                      <p:tavLst>
                                        <p:tav tm="0">
                                          <p:val>
                                            <p:strVal val="ppt_y"/>
                                          </p:val>
                                        </p:tav>
                                        <p:tav tm="100000">
                                          <p:val>
                                            <p:strVal val="ppt_y+.1"/>
                                          </p:val>
                                        </p:tav>
                                      </p:tavLst>
                                    </p:anim>
                                    <p:set>
                                      <p:cBhvr>
                                        <p:cTn id="9" dur="1" fill="hold">
                                          <p:stCondLst>
                                            <p:cond delay="999"/>
                                          </p:stCondLst>
                                        </p:cTn>
                                        <p:tgtEl>
                                          <p:spTgt spid="12"/>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2" presetClass="exit" presetSubtype="4" fill="hold" grpId="0" nodeType="clickEffect">
                                  <p:stCondLst>
                                    <p:cond delay="0"/>
                                  </p:stCondLst>
                                  <p:childTnLst>
                                    <p:anim calcmode="lin" valueType="num">
                                      <p:cBhvr additive="base">
                                        <p:cTn id="13" dur="500"/>
                                        <p:tgtEl>
                                          <p:spTgt spid="14"/>
                                        </p:tgtEl>
                                        <p:attrNameLst>
                                          <p:attrName>ppt_x</p:attrName>
                                        </p:attrNameLst>
                                      </p:cBhvr>
                                      <p:tavLst>
                                        <p:tav tm="0">
                                          <p:val>
                                            <p:strVal val="ppt_x"/>
                                          </p:val>
                                        </p:tav>
                                        <p:tav tm="100000">
                                          <p:val>
                                            <p:strVal val="ppt_x"/>
                                          </p:val>
                                        </p:tav>
                                      </p:tavLst>
                                    </p:anim>
                                    <p:anim calcmode="lin" valueType="num">
                                      <p:cBhvr additive="base">
                                        <p:cTn id="14" dur="500"/>
                                        <p:tgtEl>
                                          <p:spTgt spid="14"/>
                                        </p:tgtEl>
                                        <p:attrNameLst>
                                          <p:attrName>ppt_y</p:attrName>
                                        </p:attrNameLst>
                                      </p:cBhvr>
                                      <p:tavLst>
                                        <p:tav tm="0">
                                          <p:val>
                                            <p:strVal val="ppt_y"/>
                                          </p:val>
                                        </p:tav>
                                        <p:tav tm="100000">
                                          <p:val>
                                            <p:strVal val="1+ppt_h/2"/>
                                          </p:val>
                                        </p:tav>
                                      </p:tavLst>
                                    </p:anim>
                                    <p:set>
                                      <p:cBhvr>
                                        <p:cTn id="15"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1"/>
          <p:cNvSpPr/>
          <p:nvPr/>
        </p:nvSpPr>
        <p:spPr>
          <a:xfrm>
            <a:off x="1596981" y="231820"/>
            <a:ext cx="3657600" cy="1996226"/>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loud 2"/>
          <p:cNvSpPr/>
          <p:nvPr/>
        </p:nvSpPr>
        <p:spPr>
          <a:xfrm>
            <a:off x="7055476" y="231820"/>
            <a:ext cx="3657600" cy="1996226"/>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717443" y="399244"/>
            <a:ext cx="1687132" cy="1446550"/>
          </a:xfrm>
          <a:prstGeom prst="rect">
            <a:avLst/>
          </a:prstGeom>
          <a:noFill/>
        </p:spPr>
        <p:txBody>
          <a:bodyPr wrap="square" rtlCol="0">
            <a:spAutoFit/>
          </a:bodyPr>
          <a:lstStyle/>
          <a:p>
            <a:pPr algn="ctr"/>
            <a:r>
              <a:rPr lang="en-GB" sz="8800" b="1" dirty="0" smtClean="0">
                <a:latin typeface="Century Gothic" panose="020B0502020202020204" pitchFamily="34" charset="0"/>
              </a:rPr>
              <a:t>its</a:t>
            </a:r>
            <a:endParaRPr lang="en-GB" sz="8800" b="1" dirty="0">
              <a:latin typeface="Century Gothic" panose="020B0502020202020204" pitchFamily="34" charset="0"/>
            </a:endParaRPr>
          </a:p>
        </p:txBody>
      </p:sp>
      <p:sp>
        <p:nvSpPr>
          <p:cNvPr id="5" name="TextBox 4"/>
          <p:cNvSpPr txBox="1"/>
          <p:nvPr/>
        </p:nvSpPr>
        <p:spPr>
          <a:xfrm>
            <a:off x="8040710" y="399244"/>
            <a:ext cx="1687132" cy="1446550"/>
          </a:xfrm>
          <a:prstGeom prst="rect">
            <a:avLst/>
          </a:prstGeom>
          <a:noFill/>
        </p:spPr>
        <p:txBody>
          <a:bodyPr wrap="square" rtlCol="0">
            <a:spAutoFit/>
          </a:bodyPr>
          <a:lstStyle/>
          <a:p>
            <a:pPr algn="ctr"/>
            <a:r>
              <a:rPr lang="en-GB" sz="8800" b="1" dirty="0">
                <a:latin typeface="Century Gothic" panose="020B0502020202020204" pitchFamily="34" charset="0"/>
              </a:rPr>
              <a:t>i</a:t>
            </a:r>
            <a:r>
              <a:rPr lang="en-GB" sz="8800" b="1" dirty="0" smtClean="0">
                <a:latin typeface="Century Gothic" panose="020B0502020202020204" pitchFamily="34" charset="0"/>
              </a:rPr>
              <a:t>t’s</a:t>
            </a:r>
            <a:endParaRPr lang="en-GB" sz="8800" b="1" dirty="0">
              <a:latin typeface="Century Gothic" panose="020B0502020202020204" pitchFamily="34" charset="0"/>
            </a:endParaRPr>
          </a:p>
        </p:txBody>
      </p:sp>
      <p:sp>
        <p:nvSpPr>
          <p:cNvPr id="6" name="TextBox 5"/>
          <p:cNvSpPr txBox="1"/>
          <p:nvPr/>
        </p:nvSpPr>
        <p:spPr>
          <a:xfrm>
            <a:off x="3787463" y="2182495"/>
            <a:ext cx="6310647" cy="523220"/>
          </a:xfrm>
          <a:prstGeom prst="rect">
            <a:avLst/>
          </a:prstGeom>
          <a:noFill/>
        </p:spPr>
        <p:txBody>
          <a:bodyPr wrap="square" rtlCol="0">
            <a:spAutoFit/>
          </a:bodyPr>
          <a:lstStyle/>
          <a:p>
            <a:r>
              <a:rPr lang="en-GB" sz="2800" b="1" dirty="0" smtClean="0">
                <a:solidFill>
                  <a:schemeClr val="tx1">
                    <a:lumMod val="65000"/>
                    <a:lumOff val="35000"/>
                  </a:schemeClr>
                </a:solidFill>
              </a:rPr>
              <a:t>The rule for its or it’s is simple… </a:t>
            </a:r>
            <a:endParaRPr lang="en-GB" sz="2800" b="1" dirty="0">
              <a:solidFill>
                <a:schemeClr val="tx1">
                  <a:lumMod val="65000"/>
                  <a:lumOff val="35000"/>
                </a:schemeClr>
              </a:solidFill>
            </a:endParaRPr>
          </a:p>
        </p:txBody>
      </p:sp>
      <p:sp>
        <p:nvSpPr>
          <p:cNvPr id="7" name="TextBox 6"/>
          <p:cNvSpPr txBox="1"/>
          <p:nvPr/>
        </p:nvSpPr>
        <p:spPr>
          <a:xfrm>
            <a:off x="5765443" y="892904"/>
            <a:ext cx="1313644" cy="1015663"/>
          </a:xfrm>
          <a:prstGeom prst="rect">
            <a:avLst/>
          </a:prstGeom>
          <a:noFill/>
        </p:spPr>
        <p:txBody>
          <a:bodyPr wrap="square" rtlCol="0">
            <a:spAutoFit/>
          </a:bodyPr>
          <a:lstStyle/>
          <a:p>
            <a:r>
              <a:rPr lang="en-GB" sz="6000" dirty="0" smtClean="0">
                <a:latin typeface="Britannic Bold" panose="020B0903060703020204" pitchFamily="34" charset="0"/>
              </a:rPr>
              <a:t>vs</a:t>
            </a:r>
            <a:endParaRPr lang="en-GB" sz="6000" dirty="0">
              <a:latin typeface="Britannic Bold" panose="020B0903060703020204" pitchFamily="34" charset="0"/>
            </a:endParaRPr>
          </a:p>
        </p:txBody>
      </p:sp>
      <p:sp>
        <p:nvSpPr>
          <p:cNvPr id="8" name="Curved Up Arrow 7"/>
          <p:cNvSpPr/>
          <p:nvPr/>
        </p:nvSpPr>
        <p:spPr>
          <a:xfrm rot="14438885" flipH="1">
            <a:off x="9797413" y="1547247"/>
            <a:ext cx="2026337" cy="897406"/>
          </a:xfrm>
          <a:prstGeom prst="curvedUpArrow">
            <a:avLst>
              <a:gd name="adj1" fmla="val 25847"/>
              <a:gd name="adj2" fmla="val 50000"/>
              <a:gd name="adj3" fmla="val 2688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Curved Up Arrow 8"/>
          <p:cNvSpPr/>
          <p:nvPr/>
        </p:nvSpPr>
        <p:spPr>
          <a:xfrm rot="17713586" flipH="1" flipV="1">
            <a:off x="660330" y="1601477"/>
            <a:ext cx="2026337" cy="814721"/>
          </a:xfrm>
          <a:prstGeom prst="curvedUpArrow">
            <a:avLst>
              <a:gd name="adj1" fmla="val 25847"/>
              <a:gd name="adj2" fmla="val 50000"/>
              <a:gd name="adj3" fmla="val 2688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TextBox 9"/>
          <p:cNvSpPr txBox="1"/>
          <p:nvPr/>
        </p:nvSpPr>
        <p:spPr>
          <a:xfrm>
            <a:off x="1293950" y="2705715"/>
            <a:ext cx="2846986" cy="1754326"/>
          </a:xfrm>
          <a:prstGeom prst="rect">
            <a:avLst/>
          </a:prstGeom>
          <a:noFill/>
        </p:spPr>
        <p:txBody>
          <a:bodyPr wrap="square" rtlCol="0">
            <a:spAutoFit/>
          </a:bodyPr>
          <a:lstStyle/>
          <a:p>
            <a:pPr algn="ctr"/>
            <a:r>
              <a:rPr lang="en-GB" sz="3600" dirty="0" smtClean="0">
                <a:latin typeface="Britannic Bold" panose="020B0903060703020204" pitchFamily="34" charset="0"/>
              </a:rPr>
              <a:t>Something belonging to it</a:t>
            </a:r>
            <a:endParaRPr lang="en-GB" sz="3600" dirty="0">
              <a:latin typeface="Britannic Bold" panose="020B0903060703020204" pitchFamily="34" charset="0"/>
            </a:endParaRPr>
          </a:p>
        </p:txBody>
      </p:sp>
      <p:sp>
        <p:nvSpPr>
          <p:cNvPr id="11" name="TextBox 10"/>
          <p:cNvSpPr txBox="1"/>
          <p:nvPr/>
        </p:nvSpPr>
        <p:spPr>
          <a:xfrm>
            <a:off x="8304349" y="2601956"/>
            <a:ext cx="2846986" cy="1754326"/>
          </a:xfrm>
          <a:prstGeom prst="rect">
            <a:avLst/>
          </a:prstGeom>
          <a:noFill/>
        </p:spPr>
        <p:txBody>
          <a:bodyPr wrap="square" rtlCol="0">
            <a:spAutoFit/>
          </a:bodyPr>
          <a:lstStyle/>
          <a:p>
            <a:pPr algn="ctr"/>
            <a:r>
              <a:rPr lang="en-GB" sz="3600" dirty="0" smtClean="0">
                <a:latin typeface="Britannic Bold" panose="020B0903060703020204" pitchFamily="34" charset="0"/>
              </a:rPr>
              <a:t>Shortened version of </a:t>
            </a:r>
            <a:r>
              <a:rPr lang="en-GB" sz="3600" u="sng" dirty="0" smtClean="0">
                <a:latin typeface="Britannic Bold" panose="020B0903060703020204" pitchFamily="34" charset="0"/>
              </a:rPr>
              <a:t>it is </a:t>
            </a:r>
            <a:r>
              <a:rPr lang="en-GB" sz="3600" dirty="0" smtClean="0">
                <a:latin typeface="Britannic Bold" panose="020B0903060703020204" pitchFamily="34" charset="0"/>
              </a:rPr>
              <a:t>or </a:t>
            </a:r>
            <a:r>
              <a:rPr lang="en-GB" sz="3600" u="sng" dirty="0" smtClean="0">
                <a:latin typeface="Britannic Bold" panose="020B0903060703020204" pitchFamily="34" charset="0"/>
              </a:rPr>
              <a:t>it has</a:t>
            </a:r>
            <a:endParaRPr lang="en-GB" sz="3600" u="sng" dirty="0">
              <a:latin typeface="Britannic Bold" panose="020B0903060703020204" pitchFamily="34" charset="0"/>
            </a:endParaRPr>
          </a:p>
        </p:txBody>
      </p:sp>
      <p:sp>
        <p:nvSpPr>
          <p:cNvPr id="12" name="TextBox 11"/>
          <p:cNvSpPr txBox="1"/>
          <p:nvPr/>
        </p:nvSpPr>
        <p:spPr>
          <a:xfrm>
            <a:off x="1932744" y="5268185"/>
            <a:ext cx="8877837" cy="707886"/>
          </a:xfrm>
          <a:prstGeom prst="rect">
            <a:avLst/>
          </a:prstGeom>
          <a:noFill/>
        </p:spPr>
        <p:txBody>
          <a:bodyPr wrap="square" rtlCol="0">
            <a:spAutoFit/>
          </a:bodyPr>
          <a:lstStyle/>
          <a:p>
            <a:pPr algn="ctr"/>
            <a:r>
              <a:rPr lang="en-GB" sz="4000" b="1" u="sng" dirty="0" smtClean="0">
                <a:solidFill>
                  <a:schemeClr val="tx1">
                    <a:lumMod val="65000"/>
                    <a:lumOff val="35000"/>
                  </a:schemeClr>
                </a:solidFill>
              </a:rPr>
              <a:t>Its</a:t>
            </a:r>
            <a:r>
              <a:rPr lang="en-GB" sz="4000" b="1" dirty="0" smtClean="0">
                <a:solidFill>
                  <a:schemeClr val="tx1">
                    <a:lumMod val="65000"/>
                    <a:lumOff val="35000"/>
                  </a:schemeClr>
                </a:solidFill>
              </a:rPr>
              <a:t> supposed to be really cold tonight.</a:t>
            </a:r>
            <a:endParaRPr lang="en-GB" sz="4000" b="1" u="sng" dirty="0">
              <a:solidFill>
                <a:schemeClr val="tx1">
                  <a:lumMod val="65000"/>
                  <a:lumOff val="35000"/>
                </a:schemeClr>
              </a:solidFill>
            </a:endParaRPr>
          </a:p>
        </p:txBody>
      </p:sp>
      <p:sp>
        <p:nvSpPr>
          <p:cNvPr id="13" name="TextBox 12"/>
          <p:cNvSpPr txBox="1"/>
          <p:nvPr/>
        </p:nvSpPr>
        <p:spPr>
          <a:xfrm>
            <a:off x="2288249" y="4460041"/>
            <a:ext cx="10380372" cy="830997"/>
          </a:xfrm>
          <a:prstGeom prst="rect">
            <a:avLst/>
          </a:prstGeom>
          <a:noFill/>
        </p:spPr>
        <p:txBody>
          <a:bodyPr wrap="square" rtlCol="0">
            <a:spAutoFit/>
          </a:bodyPr>
          <a:lstStyle/>
          <a:p>
            <a:r>
              <a:rPr lang="en-GB" sz="4800" dirty="0" smtClean="0">
                <a:latin typeface="Britannic Bold" panose="020B0903060703020204" pitchFamily="34" charset="0"/>
              </a:rPr>
              <a:t>Apostrophe or no apostrophe…</a:t>
            </a:r>
            <a:endParaRPr lang="en-GB" sz="4800" dirty="0">
              <a:latin typeface="Britannic Bold" panose="020B0903060703020204" pitchFamily="34" charset="0"/>
            </a:endParaRPr>
          </a:p>
        </p:txBody>
      </p:sp>
    </p:spTree>
    <p:extLst>
      <p:ext uri="{BB962C8B-B14F-4D97-AF65-F5344CB8AC3E}">
        <p14:creationId xmlns:p14="http://schemas.microsoft.com/office/powerpoint/2010/main" val="4054252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1"/>
          <p:cNvSpPr/>
          <p:nvPr/>
        </p:nvSpPr>
        <p:spPr>
          <a:xfrm>
            <a:off x="1596981" y="231820"/>
            <a:ext cx="3657600" cy="1996226"/>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loud 2"/>
          <p:cNvSpPr/>
          <p:nvPr/>
        </p:nvSpPr>
        <p:spPr>
          <a:xfrm>
            <a:off x="7055476" y="231820"/>
            <a:ext cx="3657600" cy="1996226"/>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717443" y="399244"/>
            <a:ext cx="1687132" cy="1446550"/>
          </a:xfrm>
          <a:prstGeom prst="rect">
            <a:avLst/>
          </a:prstGeom>
          <a:noFill/>
        </p:spPr>
        <p:txBody>
          <a:bodyPr wrap="square" rtlCol="0">
            <a:spAutoFit/>
          </a:bodyPr>
          <a:lstStyle/>
          <a:p>
            <a:pPr algn="ctr"/>
            <a:r>
              <a:rPr lang="en-GB" sz="8800" b="1" dirty="0" smtClean="0">
                <a:latin typeface="Century Gothic" panose="020B0502020202020204" pitchFamily="34" charset="0"/>
              </a:rPr>
              <a:t>its</a:t>
            </a:r>
            <a:endParaRPr lang="en-GB" sz="8800" b="1" dirty="0">
              <a:latin typeface="Century Gothic" panose="020B0502020202020204" pitchFamily="34" charset="0"/>
            </a:endParaRPr>
          </a:p>
        </p:txBody>
      </p:sp>
      <p:sp>
        <p:nvSpPr>
          <p:cNvPr id="5" name="TextBox 4"/>
          <p:cNvSpPr txBox="1"/>
          <p:nvPr/>
        </p:nvSpPr>
        <p:spPr>
          <a:xfrm>
            <a:off x="8040710" y="399244"/>
            <a:ext cx="1687132" cy="1446550"/>
          </a:xfrm>
          <a:prstGeom prst="rect">
            <a:avLst/>
          </a:prstGeom>
          <a:noFill/>
        </p:spPr>
        <p:txBody>
          <a:bodyPr wrap="square" rtlCol="0">
            <a:spAutoFit/>
          </a:bodyPr>
          <a:lstStyle/>
          <a:p>
            <a:pPr algn="ctr"/>
            <a:r>
              <a:rPr lang="en-GB" sz="8800" b="1" dirty="0">
                <a:latin typeface="Century Gothic" panose="020B0502020202020204" pitchFamily="34" charset="0"/>
              </a:rPr>
              <a:t>i</a:t>
            </a:r>
            <a:r>
              <a:rPr lang="en-GB" sz="8800" b="1" dirty="0" smtClean="0">
                <a:latin typeface="Century Gothic" panose="020B0502020202020204" pitchFamily="34" charset="0"/>
              </a:rPr>
              <a:t>t’s</a:t>
            </a:r>
            <a:endParaRPr lang="en-GB" sz="8800" b="1" dirty="0">
              <a:latin typeface="Century Gothic" panose="020B0502020202020204" pitchFamily="34" charset="0"/>
            </a:endParaRPr>
          </a:p>
        </p:txBody>
      </p:sp>
      <p:sp>
        <p:nvSpPr>
          <p:cNvPr id="6" name="TextBox 5"/>
          <p:cNvSpPr txBox="1"/>
          <p:nvPr/>
        </p:nvSpPr>
        <p:spPr>
          <a:xfrm>
            <a:off x="3787463" y="2182495"/>
            <a:ext cx="6310647" cy="523220"/>
          </a:xfrm>
          <a:prstGeom prst="rect">
            <a:avLst/>
          </a:prstGeom>
          <a:noFill/>
        </p:spPr>
        <p:txBody>
          <a:bodyPr wrap="square" rtlCol="0">
            <a:spAutoFit/>
          </a:bodyPr>
          <a:lstStyle/>
          <a:p>
            <a:r>
              <a:rPr lang="en-GB" sz="2800" b="1" dirty="0" smtClean="0">
                <a:solidFill>
                  <a:schemeClr val="tx1">
                    <a:lumMod val="65000"/>
                    <a:lumOff val="35000"/>
                  </a:schemeClr>
                </a:solidFill>
              </a:rPr>
              <a:t>The rule for its or it’s is simple… </a:t>
            </a:r>
            <a:endParaRPr lang="en-GB" sz="2800" b="1" dirty="0">
              <a:solidFill>
                <a:schemeClr val="tx1">
                  <a:lumMod val="65000"/>
                  <a:lumOff val="35000"/>
                </a:schemeClr>
              </a:solidFill>
            </a:endParaRPr>
          </a:p>
        </p:txBody>
      </p:sp>
      <p:sp>
        <p:nvSpPr>
          <p:cNvPr id="7" name="TextBox 6"/>
          <p:cNvSpPr txBox="1"/>
          <p:nvPr/>
        </p:nvSpPr>
        <p:spPr>
          <a:xfrm>
            <a:off x="5765443" y="892904"/>
            <a:ext cx="1313644" cy="1015663"/>
          </a:xfrm>
          <a:prstGeom prst="rect">
            <a:avLst/>
          </a:prstGeom>
          <a:noFill/>
        </p:spPr>
        <p:txBody>
          <a:bodyPr wrap="square" rtlCol="0">
            <a:spAutoFit/>
          </a:bodyPr>
          <a:lstStyle/>
          <a:p>
            <a:r>
              <a:rPr lang="en-GB" sz="6000" dirty="0" smtClean="0">
                <a:latin typeface="Britannic Bold" panose="020B0903060703020204" pitchFamily="34" charset="0"/>
              </a:rPr>
              <a:t>vs</a:t>
            </a:r>
            <a:endParaRPr lang="en-GB" sz="6000" dirty="0">
              <a:latin typeface="Britannic Bold" panose="020B0903060703020204" pitchFamily="34" charset="0"/>
            </a:endParaRPr>
          </a:p>
        </p:txBody>
      </p:sp>
      <p:sp>
        <p:nvSpPr>
          <p:cNvPr id="8" name="Curved Up Arrow 7"/>
          <p:cNvSpPr/>
          <p:nvPr/>
        </p:nvSpPr>
        <p:spPr>
          <a:xfrm rot="14438885" flipH="1">
            <a:off x="9797413" y="1547247"/>
            <a:ext cx="2026337" cy="897406"/>
          </a:xfrm>
          <a:prstGeom prst="curvedUpArrow">
            <a:avLst>
              <a:gd name="adj1" fmla="val 25847"/>
              <a:gd name="adj2" fmla="val 50000"/>
              <a:gd name="adj3" fmla="val 2688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Curved Up Arrow 8"/>
          <p:cNvSpPr/>
          <p:nvPr/>
        </p:nvSpPr>
        <p:spPr>
          <a:xfrm rot="17713586" flipH="1" flipV="1">
            <a:off x="660330" y="1601477"/>
            <a:ext cx="2026337" cy="814721"/>
          </a:xfrm>
          <a:prstGeom prst="curvedUpArrow">
            <a:avLst>
              <a:gd name="adj1" fmla="val 25847"/>
              <a:gd name="adj2" fmla="val 50000"/>
              <a:gd name="adj3" fmla="val 2688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TextBox 9"/>
          <p:cNvSpPr txBox="1"/>
          <p:nvPr/>
        </p:nvSpPr>
        <p:spPr>
          <a:xfrm>
            <a:off x="1293950" y="2705715"/>
            <a:ext cx="2846986" cy="1754326"/>
          </a:xfrm>
          <a:prstGeom prst="rect">
            <a:avLst/>
          </a:prstGeom>
          <a:noFill/>
        </p:spPr>
        <p:txBody>
          <a:bodyPr wrap="square" rtlCol="0">
            <a:spAutoFit/>
          </a:bodyPr>
          <a:lstStyle/>
          <a:p>
            <a:pPr algn="ctr"/>
            <a:r>
              <a:rPr lang="en-GB" sz="3600" dirty="0" smtClean="0">
                <a:latin typeface="Britannic Bold" panose="020B0903060703020204" pitchFamily="34" charset="0"/>
              </a:rPr>
              <a:t>Something belonging to it</a:t>
            </a:r>
            <a:endParaRPr lang="en-GB" sz="3600" dirty="0">
              <a:latin typeface="Britannic Bold" panose="020B0903060703020204" pitchFamily="34" charset="0"/>
            </a:endParaRPr>
          </a:p>
        </p:txBody>
      </p:sp>
      <p:sp>
        <p:nvSpPr>
          <p:cNvPr id="11" name="TextBox 10"/>
          <p:cNvSpPr txBox="1"/>
          <p:nvPr/>
        </p:nvSpPr>
        <p:spPr>
          <a:xfrm>
            <a:off x="8304349" y="2601956"/>
            <a:ext cx="2846986" cy="1754326"/>
          </a:xfrm>
          <a:prstGeom prst="rect">
            <a:avLst/>
          </a:prstGeom>
          <a:noFill/>
        </p:spPr>
        <p:txBody>
          <a:bodyPr wrap="square" rtlCol="0">
            <a:spAutoFit/>
          </a:bodyPr>
          <a:lstStyle/>
          <a:p>
            <a:pPr algn="ctr"/>
            <a:r>
              <a:rPr lang="en-GB" sz="3600" dirty="0" smtClean="0">
                <a:latin typeface="Britannic Bold" panose="020B0903060703020204" pitchFamily="34" charset="0"/>
              </a:rPr>
              <a:t>Shortened version of </a:t>
            </a:r>
            <a:r>
              <a:rPr lang="en-GB" sz="3600" u="sng" dirty="0" smtClean="0">
                <a:latin typeface="Britannic Bold" panose="020B0903060703020204" pitchFamily="34" charset="0"/>
              </a:rPr>
              <a:t>it is </a:t>
            </a:r>
            <a:r>
              <a:rPr lang="en-GB" sz="3600" dirty="0" smtClean="0">
                <a:latin typeface="Britannic Bold" panose="020B0903060703020204" pitchFamily="34" charset="0"/>
              </a:rPr>
              <a:t>or </a:t>
            </a:r>
            <a:r>
              <a:rPr lang="en-GB" sz="3600" u="sng" dirty="0" smtClean="0">
                <a:latin typeface="Britannic Bold" panose="020B0903060703020204" pitchFamily="34" charset="0"/>
              </a:rPr>
              <a:t>it has</a:t>
            </a:r>
            <a:endParaRPr lang="en-GB" sz="3600" u="sng" dirty="0">
              <a:latin typeface="Britannic Bold" panose="020B0903060703020204" pitchFamily="34" charset="0"/>
            </a:endParaRPr>
          </a:p>
        </p:txBody>
      </p:sp>
      <p:sp>
        <p:nvSpPr>
          <p:cNvPr id="12" name="TextBox 11"/>
          <p:cNvSpPr txBox="1"/>
          <p:nvPr/>
        </p:nvSpPr>
        <p:spPr>
          <a:xfrm>
            <a:off x="1409076" y="5268185"/>
            <a:ext cx="9401506" cy="707886"/>
          </a:xfrm>
          <a:prstGeom prst="rect">
            <a:avLst/>
          </a:prstGeom>
          <a:noFill/>
        </p:spPr>
        <p:txBody>
          <a:bodyPr wrap="square" rtlCol="0">
            <a:spAutoFit/>
          </a:bodyPr>
          <a:lstStyle/>
          <a:p>
            <a:pPr algn="ctr"/>
            <a:r>
              <a:rPr lang="en-GB" sz="4000" b="1" u="sng" dirty="0" smtClean="0">
                <a:solidFill>
                  <a:schemeClr val="tx1">
                    <a:lumMod val="65000"/>
                    <a:lumOff val="35000"/>
                  </a:schemeClr>
                </a:solidFill>
              </a:rPr>
              <a:t>It’s</a:t>
            </a:r>
            <a:r>
              <a:rPr lang="en-GB" sz="4000" b="1" dirty="0" smtClean="0">
                <a:solidFill>
                  <a:schemeClr val="tx1">
                    <a:lumMod val="65000"/>
                    <a:lumOff val="35000"/>
                  </a:schemeClr>
                </a:solidFill>
              </a:rPr>
              <a:t> supposed to be really cold tonight.</a:t>
            </a:r>
            <a:endParaRPr lang="en-GB" sz="4000" b="1" u="sng" dirty="0">
              <a:solidFill>
                <a:schemeClr val="tx1">
                  <a:lumMod val="65000"/>
                  <a:lumOff val="35000"/>
                </a:schemeClr>
              </a:solidFill>
            </a:endParaRPr>
          </a:p>
        </p:txBody>
      </p:sp>
      <p:sp>
        <p:nvSpPr>
          <p:cNvPr id="13" name="TextBox 12"/>
          <p:cNvSpPr txBox="1"/>
          <p:nvPr/>
        </p:nvSpPr>
        <p:spPr>
          <a:xfrm>
            <a:off x="2063397" y="4356282"/>
            <a:ext cx="10380372" cy="1015663"/>
          </a:xfrm>
          <a:prstGeom prst="rect">
            <a:avLst/>
          </a:prstGeom>
          <a:noFill/>
        </p:spPr>
        <p:txBody>
          <a:bodyPr wrap="square" rtlCol="0">
            <a:spAutoFit/>
          </a:bodyPr>
          <a:lstStyle/>
          <a:p>
            <a:r>
              <a:rPr lang="en-GB" sz="4800" dirty="0" smtClean="0">
                <a:latin typeface="Britannic Bold" panose="020B0903060703020204" pitchFamily="34" charset="0"/>
              </a:rPr>
              <a:t>Apostrophe or no apostrophe</a:t>
            </a:r>
            <a:r>
              <a:rPr lang="en-GB" sz="6000" dirty="0" smtClean="0">
                <a:latin typeface="Confetti Stream" panose="02000500000000000000" pitchFamily="2" charset="0"/>
              </a:rPr>
              <a:t>…</a:t>
            </a:r>
            <a:endParaRPr lang="en-GB" sz="6000" dirty="0">
              <a:latin typeface="Confetti Stream" panose="02000500000000000000" pitchFamily="2" charset="0"/>
            </a:endParaRPr>
          </a:p>
        </p:txBody>
      </p:sp>
      <p:sp>
        <p:nvSpPr>
          <p:cNvPr id="14" name="TextBox 13"/>
          <p:cNvSpPr txBox="1"/>
          <p:nvPr/>
        </p:nvSpPr>
        <p:spPr>
          <a:xfrm>
            <a:off x="4140936" y="5776016"/>
            <a:ext cx="10380372" cy="1015663"/>
          </a:xfrm>
          <a:prstGeom prst="rect">
            <a:avLst/>
          </a:prstGeom>
          <a:noFill/>
        </p:spPr>
        <p:txBody>
          <a:bodyPr wrap="square" rtlCol="0">
            <a:spAutoFit/>
          </a:bodyPr>
          <a:lstStyle/>
          <a:p>
            <a:r>
              <a:rPr lang="en-GB" sz="6000" dirty="0" smtClean="0">
                <a:latin typeface="Britannic Bold" panose="020B0903060703020204" pitchFamily="34" charset="0"/>
              </a:rPr>
              <a:t>apostrophe</a:t>
            </a:r>
            <a:endParaRPr lang="en-GB" sz="6000" dirty="0">
              <a:latin typeface="Britannic Bold" panose="020B0903060703020204" pitchFamily="34" charset="0"/>
            </a:endParaRPr>
          </a:p>
        </p:txBody>
      </p:sp>
    </p:spTree>
    <p:extLst>
      <p:ext uri="{BB962C8B-B14F-4D97-AF65-F5344CB8AC3E}">
        <p14:creationId xmlns:p14="http://schemas.microsoft.com/office/powerpoint/2010/main" val="300556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14"/>
                                        </p:tgtEl>
                                        <p:attrNameLst>
                                          <p:attrName>ppt_x</p:attrName>
                                        </p:attrNameLst>
                                      </p:cBhvr>
                                      <p:tavLst>
                                        <p:tav tm="0">
                                          <p:val>
                                            <p:strVal val="ppt_x"/>
                                          </p:val>
                                        </p:tav>
                                        <p:tav tm="100000">
                                          <p:val>
                                            <p:strVal val="ppt_x"/>
                                          </p:val>
                                        </p:tav>
                                      </p:tavLst>
                                    </p:anim>
                                    <p:anim calcmode="lin" valueType="num">
                                      <p:cBhvr additive="base">
                                        <p:cTn id="7" dur="500"/>
                                        <p:tgtEl>
                                          <p:spTgt spid="14"/>
                                        </p:tgtEl>
                                        <p:attrNameLst>
                                          <p:attrName>ppt_y</p:attrName>
                                        </p:attrNameLst>
                                      </p:cBhvr>
                                      <p:tavLst>
                                        <p:tav tm="0">
                                          <p:val>
                                            <p:strVal val="ppt_y"/>
                                          </p:val>
                                        </p:tav>
                                        <p:tav tm="100000">
                                          <p:val>
                                            <p:strVal val="1+ppt_h/2"/>
                                          </p:val>
                                        </p:tav>
                                      </p:tavLst>
                                    </p:anim>
                                    <p:set>
                                      <p:cBhvr>
                                        <p:cTn id="8"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1"/>
          <p:cNvSpPr/>
          <p:nvPr/>
        </p:nvSpPr>
        <p:spPr>
          <a:xfrm>
            <a:off x="1596981" y="231820"/>
            <a:ext cx="3657600" cy="1996226"/>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loud 2"/>
          <p:cNvSpPr/>
          <p:nvPr/>
        </p:nvSpPr>
        <p:spPr>
          <a:xfrm>
            <a:off x="7055476" y="231820"/>
            <a:ext cx="3657600" cy="1996226"/>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717443" y="399244"/>
            <a:ext cx="1687132" cy="1446550"/>
          </a:xfrm>
          <a:prstGeom prst="rect">
            <a:avLst/>
          </a:prstGeom>
          <a:noFill/>
        </p:spPr>
        <p:txBody>
          <a:bodyPr wrap="square" rtlCol="0">
            <a:spAutoFit/>
          </a:bodyPr>
          <a:lstStyle/>
          <a:p>
            <a:pPr algn="ctr"/>
            <a:r>
              <a:rPr lang="en-GB" sz="8800" b="1" dirty="0" smtClean="0">
                <a:latin typeface="Century Gothic" panose="020B0502020202020204" pitchFamily="34" charset="0"/>
              </a:rPr>
              <a:t>its</a:t>
            </a:r>
            <a:endParaRPr lang="en-GB" sz="8800" b="1" dirty="0">
              <a:latin typeface="Century Gothic" panose="020B0502020202020204" pitchFamily="34" charset="0"/>
            </a:endParaRPr>
          </a:p>
        </p:txBody>
      </p:sp>
      <p:sp>
        <p:nvSpPr>
          <p:cNvPr id="5" name="TextBox 4"/>
          <p:cNvSpPr txBox="1"/>
          <p:nvPr/>
        </p:nvSpPr>
        <p:spPr>
          <a:xfrm>
            <a:off x="8040710" y="399244"/>
            <a:ext cx="1687132" cy="1446550"/>
          </a:xfrm>
          <a:prstGeom prst="rect">
            <a:avLst/>
          </a:prstGeom>
          <a:noFill/>
        </p:spPr>
        <p:txBody>
          <a:bodyPr wrap="square" rtlCol="0">
            <a:spAutoFit/>
          </a:bodyPr>
          <a:lstStyle/>
          <a:p>
            <a:pPr algn="ctr"/>
            <a:r>
              <a:rPr lang="en-GB" sz="8800" b="1" dirty="0">
                <a:latin typeface="Century Gothic" panose="020B0502020202020204" pitchFamily="34" charset="0"/>
              </a:rPr>
              <a:t>i</a:t>
            </a:r>
            <a:r>
              <a:rPr lang="en-GB" sz="8800" b="1" dirty="0" smtClean="0">
                <a:latin typeface="Century Gothic" panose="020B0502020202020204" pitchFamily="34" charset="0"/>
              </a:rPr>
              <a:t>t’s</a:t>
            </a:r>
            <a:endParaRPr lang="en-GB" sz="8800" b="1" dirty="0">
              <a:latin typeface="Century Gothic" panose="020B0502020202020204" pitchFamily="34" charset="0"/>
            </a:endParaRPr>
          </a:p>
        </p:txBody>
      </p:sp>
      <p:sp>
        <p:nvSpPr>
          <p:cNvPr id="6" name="TextBox 5"/>
          <p:cNvSpPr txBox="1"/>
          <p:nvPr/>
        </p:nvSpPr>
        <p:spPr>
          <a:xfrm>
            <a:off x="3787463" y="2182495"/>
            <a:ext cx="6310647" cy="523220"/>
          </a:xfrm>
          <a:prstGeom prst="rect">
            <a:avLst/>
          </a:prstGeom>
          <a:noFill/>
        </p:spPr>
        <p:txBody>
          <a:bodyPr wrap="square" rtlCol="0">
            <a:spAutoFit/>
          </a:bodyPr>
          <a:lstStyle/>
          <a:p>
            <a:r>
              <a:rPr lang="en-GB" sz="2800" b="1" dirty="0" smtClean="0">
                <a:solidFill>
                  <a:schemeClr val="tx1">
                    <a:lumMod val="65000"/>
                    <a:lumOff val="35000"/>
                  </a:schemeClr>
                </a:solidFill>
              </a:rPr>
              <a:t>The rule for its or it’s is simple… </a:t>
            </a:r>
            <a:endParaRPr lang="en-GB" sz="2800" b="1" dirty="0">
              <a:solidFill>
                <a:schemeClr val="tx1">
                  <a:lumMod val="65000"/>
                  <a:lumOff val="35000"/>
                </a:schemeClr>
              </a:solidFill>
            </a:endParaRPr>
          </a:p>
        </p:txBody>
      </p:sp>
      <p:sp>
        <p:nvSpPr>
          <p:cNvPr id="7" name="TextBox 6"/>
          <p:cNvSpPr txBox="1"/>
          <p:nvPr/>
        </p:nvSpPr>
        <p:spPr>
          <a:xfrm>
            <a:off x="5765443" y="892904"/>
            <a:ext cx="1313644" cy="1015663"/>
          </a:xfrm>
          <a:prstGeom prst="rect">
            <a:avLst/>
          </a:prstGeom>
          <a:noFill/>
        </p:spPr>
        <p:txBody>
          <a:bodyPr wrap="square" rtlCol="0">
            <a:spAutoFit/>
          </a:bodyPr>
          <a:lstStyle/>
          <a:p>
            <a:r>
              <a:rPr lang="en-GB" sz="6000" dirty="0" smtClean="0">
                <a:latin typeface="Britannic Bold" panose="020B0903060703020204" pitchFamily="34" charset="0"/>
              </a:rPr>
              <a:t>vs</a:t>
            </a:r>
            <a:endParaRPr lang="en-GB" sz="6000" dirty="0">
              <a:latin typeface="Britannic Bold" panose="020B0903060703020204" pitchFamily="34" charset="0"/>
            </a:endParaRPr>
          </a:p>
        </p:txBody>
      </p:sp>
      <p:sp>
        <p:nvSpPr>
          <p:cNvPr id="8" name="Curved Up Arrow 7"/>
          <p:cNvSpPr/>
          <p:nvPr/>
        </p:nvSpPr>
        <p:spPr>
          <a:xfrm rot="14438885" flipH="1">
            <a:off x="9797413" y="1547247"/>
            <a:ext cx="2026337" cy="897406"/>
          </a:xfrm>
          <a:prstGeom prst="curvedUpArrow">
            <a:avLst>
              <a:gd name="adj1" fmla="val 25847"/>
              <a:gd name="adj2" fmla="val 50000"/>
              <a:gd name="adj3" fmla="val 2688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Curved Up Arrow 8"/>
          <p:cNvSpPr/>
          <p:nvPr/>
        </p:nvSpPr>
        <p:spPr>
          <a:xfrm rot="17713586" flipH="1" flipV="1">
            <a:off x="660330" y="1601477"/>
            <a:ext cx="2026337" cy="814721"/>
          </a:xfrm>
          <a:prstGeom prst="curvedUpArrow">
            <a:avLst>
              <a:gd name="adj1" fmla="val 25847"/>
              <a:gd name="adj2" fmla="val 50000"/>
              <a:gd name="adj3" fmla="val 2688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TextBox 9"/>
          <p:cNvSpPr txBox="1"/>
          <p:nvPr/>
        </p:nvSpPr>
        <p:spPr>
          <a:xfrm>
            <a:off x="1293950" y="2705715"/>
            <a:ext cx="2846986" cy="1754326"/>
          </a:xfrm>
          <a:prstGeom prst="rect">
            <a:avLst/>
          </a:prstGeom>
          <a:noFill/>
        </p:spPr>
        <p:txBody>
          <a:bodyPr wrap="square" rtlCol="0">
            <a:spAutoFit/>
          </a:bodyPr>
          <a:lstStyle/>
          <a:p>
            <a:pPr algn="ctr"/>
            <a:r>
              <a:rPr lang="en-GB" sz="3600" dirty="0" smtClean="0">
                <a:latin typeface="Britannic Bold" panose="020B0903060703020204" pitchFamily="34" charset="0"/>
              </a:rPr>
              <a:t>Something belonging to it</a:t>
            </a:r>
            <a:endParaRPr lang="en-GB" sz="3600" dirty="0">
              <a:latin typeface="Britannic Bold" panose="020B0903060703020204" pitchFamily="34" charset="0"/>
            </a:endParaRPr>
          </a:p>
        </p:txBody>
      </p:sp>
      <p:sp>
        <p:nvSpPr>
          <p:cNvPr id="11" name="TextBox 10"/>
          <p:cNvSpPr txBox="1"/>
          <p:nvPr/>
        </p:nvSpPr>
        <p:spPr>
          <a:xfrm>
            <a:off x="8304349" y="2574524"/>
            <a:ext cx="2846986" cy="1754326"/>
          </a:xfrm>
          <a:prstGeom prst="rect">
            <a:avLst/>
          </a:prstGeom>
          <a:noFill/>
        </p:spPr>
        <p:txBody>
          <a:bodyPr wrap="square" rtlCol="0">
            <a:spAutoFit/>
          </a:bodyPr>
          <a:lstStyle/>
          <a:p>
            <a:pPr algn="ctr"/>
            <a:r>
              <a:rPr lang="en-GB" sz="3600" dirty="0" smtClean="0">
                <a:latin typeface="Britannic Bold" panose="020B0903060703020204" pitchFamily="34" charset="0"/>
              </a:rPr>
              <a:t>Shortened version of </a:t>
            </a:r>
            <a:r>
              <a:rPr lang="en-GB" sz="3600" u="sng" dirty="0" smtClean="0">
                <a:latin typeface="Britannic Bold" panose="020B0903060703020204" pitchFamily="34" charset="0"/>
              </a:rPr>
              <a:t>it is </a:t>
            </a:r>
            <a:r>
              <a:rPr lang="en-GB" sz="3600" dirty="0" smtClean="0">
                <a:latin typeface="Britannic Bold" panose="020B0903060703020204" pitchFamily="34" charset="0"/>
              </a:rPr>
              <a:t>or </a:t>
            </a:r>
            <a:r>
              <a:rPr lang="en-GB" sz="3600" u="sng" dirty="0" smtClean="0">
                <a:latin typeface="Britannic Bold" panose="020B0903060703020204" pitchFamily="34" charset="0"/>
              </a:rPr>
              <a:t>it has</a:t>
            </a:r>
            <a:endParaRPr lang="en-GB" sz="3600" u="sng" dirty="0">
              <a:latin typeface="Britannic Bold" panose="020B0903060703020204" pitchFamily="34" charset="0"/>
            </a:endParaRPr>
          </a:p>
        </p:txBody>
      </p:sp>
      <p:sp>
        <p:nvSpPr>
          <p:cNvPr id="12" name="TextBox 11"/>
          <p:cNvSpPr txBox="1"/>
          <p:nvPr/>
        </p:nvSpPr>
        <p:spPr>
          <a:xfrm>
            <a:off x="1932744" y="5268185"/>
            <a:ext cx="8877837" cy="707886"/>
          </a:xfrm>
          <a:prstGeom prst="rect">
            <a:avLst/>
          </a:prstGeom>
          <a:noFill/>
        </p:spPr>
        <p:txBody>
          <a:bodyPr wrap="square" rtlCol="0">
            <a:spAutoFit/>
          </a:bodyPr>
          <a:lstStyle/>
          <a:p>
            <a:pPr algn="ctr"/>
            <a:r>
              <a:rPr lang="en-GB" sz="4000" b="1" dirty="0" smtClean="0">
                <a:solidFill>
                  <a:schemeClr val="tx1">
                    <a:lumMod val="65000"/>
                    <a:lumOff val="35000"/>
                  </a:schemeClr>
                </a:solidFill>
              </a:rPr>
              <a:t>I tried but </a:t>
            </a:r>
            <a:r>
              <a:rPr lang="en-GB" sz="4000" b="1" u="sng" dirty="0" smtClean="0">
                <a:solidFill>
                  <a:schemeClr val="tx1">
                    <a:lumMod val="65000"/>
                    <a:lumOff val="35000"/>
                  </a:schemeClr>
                </a:solidFill>
              </a:rPr>
              <a:t>its</a:t>
            </a:r>
            <a:r>
              <a:rPr lang="en-GB" sz="4000" b="1" dirty="0" smtClean="0">
                <a:solidFill>
                  <a:schemeClr val="tx1">
                    <a:lumMod val="65000"/>
                    <a:lumOff val="35000"/>
                  </a:schemeClr>
                </a:solidFill>
              </a:rPr>
              <a:t> just too difficult.</a:t>
            </a:r>
            <a:endParaRPr lang="en-GB" sz="4000" b="1" u="sng" dirty="0">
              <a:solidFill>
                <a:schemeClr val="tx1">
                  <a:lumMod val="65000"/>
                  <a:lumOff val="35000"/>
                </a:schemeClr>
              </a:solidFill>
            </a:endParaRPr>
          </a:p>
        </p:txBody>
      </p:sp>
      <p:sp>
        <p:nvSpPr>
          <p:cNvPr id="13" name="TextBox 12"/>
          <p:cNvSpPr txBox="1"/>
          <p:nvPr/>
        </p:nvSpPr>
        <p:spPr>
          <a:xfrm>
            <a:off x="2108368" y="4471037"/>
            <a:ext cx="10380372" cy="830997"/>
          </a:xfrm>
          <a:prstGeom prst="rect">
            <a:avLst/>
          </a:prstGeom>
          <a:noFill/>
        </p:spPr>
        <p:txBody>
          <a:bodyPr wrap="square" rtlCol="0">
            <a:spAutoFit/>
          </a:bodyPr>
          <a:lstStyle/>
          <a:p>
            <a:r>
              <a:rPr lang="en-GB" sz="4800" dirty="0" smtClean="0">
                <a:latin typeface="Britannic Bold" panose="020B0903060703020204" pitchFamily="34" charset="0"/>
              </a:rPr>
              <a:t>Apostrophe or no apostrophe…</a:t>
            </a:r>
            <a:endParaRPr lang="en-GB" sz="4800" dirty="0">
              <a:latin typeface="Britannic Bold" panose="020B0903060703020204" pitchFamily="34" charset="0"/>
            </a:endParaRPr>
          </a:p>
        </p:txBody>
      </p:sp>
    </p:spTree>
    <p:extLst>
      <p:ext uri="{BB962C8B-B14F-4D97-AF65-F5344CB8AC3E}">
        <p14:creationId xmlns:p14="http://schemas.microsoft.com/office/powerpoint/2010/main" val="3284011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9016</TotalTime>
  <Words>1242</Words>
  <Application>Microsoft Office PowerPoint</Application>
  <PresentationFormat>Widescreen</PresentationFormat>
  <Paragraphs>225</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Britannic Bold</vt:lpstr>
      <vt:lpstr>Century Gothic</vt:lpstr>
      <vt:lpstr>Confetti Stream</vt:lpstr>
      <vt:lpstr>Gill Sans MT</vt:lpstr>
      <vt:lpstr>Impact</vt:lpstr>
      <vt:lpstr>Segoe Script</vt:lpstr>
      <vt:lpstr>Badge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Alexander</dc:creator>
  <cp:lastModifiedBy>J Alexander</cp:lastModifiedBy>
  <cp:revision>20</cp:revision>
  <dcterms:created xsi:type="dcterms:W3CDTF">2018-02-25T17:38:00Z</dcterms:created>
  <dcterms:modified xsi:type="dcterms:W3CDTF">2020-05-04T14:14:29Z</dcterms:modified>
</cp:coreProperties>
</file>