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Proxima Nova"/>
      <p:regular r:id="rId28"/>
      <p:bold r:id="rId29"/>
      <p:italic r:id="rId30"/>
      <p:boldItalic r:id="rId31"/>
    </p:embeddedFont>
    <p:embeddedFont>
      <p:font typeface="Amatic SC"/>
      <p:regular r:id="rId32"/>
      <p:bold r:id="rId33"/>
    </p:embeddedFont>
    <p:embeddedFont>
      <p:font typeface="Alfa Slab One"/>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roximaNova-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boldItalic.fntdata"/><Relationship Id="rId30" Type="http://schemas.openxmlformats.org/officeDocument/2006/relationships/font" Target="fonts/ProximaNova-italic.fntdata"/><Relationship Id="rId11" Type="http://schemas.openxmlformats.org/officeDocument/2006/relationships/slide" Target="slides/slide6.xml"/><Relationship Id="rId33" Type="http://schemas.openxmlformats.org/officeDocument/2006/relationships/font" Target="fonts/AmaticSC-bold.fntdata"/><Relationship Id="rId10" Type="http://schemas.openxmlformats.org/officeDocument/2006/relationships/slide" Target="slides/slide5.xml"/><Relationship Id="rId32" Type="http://schemas.openxmlformats.org/officeDocument/2006/relationships/font" Target="fonts/AmaticSC-regular.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AlfaSlabOne-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g773de09c9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773de09c9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773de09c90_0_7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73de09c9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773de09c90_0_10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773de09c90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773de09c90_0_1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773de09c90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773de09c90_0_1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773de09c90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773de09c90_0_1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773de09c90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773de09c90_0_13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773de09c90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773de09c90_0_14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773de09c90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773de09c90_0_17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773de09c90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773de09c90_0_19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773de09c90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773de09c90_0_14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773de09c90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c6f889893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6f88989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773de09c90_0_2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773de09c90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773de09c90_0_22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773de09c90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773de09c90_0_23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773de09c90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847ee9e0a7_0_5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847ee9e0a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c6f889893_0_4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c6f88989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847ee9e0a7_0_7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847ee9e0a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773de09c90_0_1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73de09c9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773de09c90_0_3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73de09c9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773de09c90_0_4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73de09c9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773de09c90_0_6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73de09c90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youtube.com/watch?v=hD9arWXIddM&amp;app=desktop" TargetMode="External"/><Relationship Id="rId4"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3.png"/><Relationship Id="rId7"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8300">
                <a:latin typeface="Amatic SC"/>
                <a:ea typeface="Amatic SC"/>
                <a:cs typeface="Amatic SC"/>
                <a:sym typeface="Amatic SC"/>
              </a:rPr>
              <a:t>Persuasive Writing</a:t>
            </a:r>
            <a:endParaRPr b="1" sz="8300">
              <a:latin typeface="Amatic SC"/>
              <a:ea typeface="Amatic SC"/>
              <a:cs typeface="Amatic SC"/>
              <a:sym typeface="Amatic SC"/>
            </a:endParaRPr>
          </a:p>
        </p:txBody>
      </p:sp>
      <p:sp>
        <p:nvSpPr>
          <p:cNvPr id="57" name="Google Shape;57;p13"/>
          <p:cNvSpPr txBox="1"/>
          <p:nvPr>
            <p:ph idx="1" type="subTitle"/>
          </p:nvPr>
        </p:nvSpPr>
        <p:spPr>
          <a:xfrm>
            <a:off x="672375" y="2899225"/>
            <a:ext cx="7590000" cy="73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100"/>
              <a:t>WALT: Recognise types of persuasive writing, and plan and write our own persuasive advertisement</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1000"/>
                                        <p:tgtEl>
                                          <p:spTgt spid="5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2"/>
          <p:cNvSpPr txBox="1"/>
          <p:nvPr>
            <p:ph idx="1" type="subTitle"/>
          </p:nvPr>
        </p:nvSpPr>
        <p:spPr>
          <a:xfrm>
            <a:off x="265500" y="1551900"/>
            <a:ext cx="4045200" cy="84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are these type of questions called?</a:t>
            </a:r>
            <a:endParaRPr/>
          </a:p>
        </p:txBody>
      </p:sp>
      <p:sp>
        <p:nvSpPr>
          <p:cNvPr id="142" name="Google Shape;142;p22"/>
          <p:cNvSpPr txBox="1"/>
          <p:nvPr>
            <p:ph type="title"/>
          </p:nvPr>
        </p:nvSpPr>
        <p:spPr>
          <a:xfrm>
            <a:off x="265500" y="-1"/>
            <a:ext cx="4045200" cy="155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500">
                <a:latin typeface="Amatic SC"/>
                <a:ea typeface="Amatic SC"/>
                <a:cs typeface="Amatic SC"/>
                <a:sym typeface="Amatic SC"/>
              </a:rPr>
              <a:t>A persuasive Speech</a:t>
            </a:r>
            <a:endParaRPr b="1" sz="5500">
              <a:latin typeface="Amatic SC"/>
              <a:ea typeface="Amatic SC"/>
              <a:cs typeface="Amatic SC"/>
              <a:sym typeface="Amatic SC"/>
            </a:endParaRPr>
          </a:p>
        </p:txBody>
      </p:sp>
      <p:cxnSp>
        <p:nvCxnSpPr>
          <p:cNvPr id="143" name="Google Shape;143;p22"/>
          <p:cNvCxnSpPr/>
          <p:nvPr/>
        </p:nvCxnSpPr>
        <p:spPr>
          <a:xfrm flipH="1" rot="10800000">
            <a:off x="3479700" y="1991375"/>
            <a:ext cx="831000" cy="141300"/>
          </a:xfrm>
          <a:prstGeom prst="straightConnector1">
            <a:avLst/>
          </a:prstGeom>
          <a:noFill/>
          <a:ln cap="flat" cmpd="sng" w="38100">
            <a:solidFill>
              <a:schemeClr val="accent3"/>
            </a:solidFill>
            <a:prstDash val="solid"/>
            <a:round/>
            <a:headEnd len="med" w="med" type="none"/>
            <a:tailEnd len="med" w="med" type="stealth"/>
          </a:ln>
        </p:spPr>
      </p:cxnSp>
      <p:pic>
        <p:nvPicPr>
          <p:cNvPr id="144" name="Google Shape;144;p22"/>
          <p:cNvPicPr preferRelativeResize="0"/>
          <p:nvPr/>
        </p:nvPicPr>
        <p:blipFill rotWithShape="1">
          <a:blip r:embed="rId3">
            <a:alphaModFix/>
          </a:blip>
          <a:srcRect b="0" l="5637" r="11949" t="12288"/>
          <a:stretch/>
        </p:blipFill>
        <p:spPr>
          <a:xfrm>
            <a:off x="6452775" y="1752487"/>
            <a:ext cx="2554354" cy="1701275"/>
          </a:xfrm>
          <a:prstGeom prst="rect">
            <a:avLst/>
          </a:prstGeom>
          <a:noFill/>
          <a:ln>
            <a:noFill/>
          </a:ln>
        </p:spPr>
      </p:pic>
      <p:sp>
        <p:nvSpPr>
          <p:cNvPr id="145" name="Google Shape;145;p22"/>
          <p:cNvSpPr/>
          <p:nvPr/>
        </p:nvSpPr>
        <p:spPr>
          <a:xfrm>
            <a:off x="4647700" y="3489100"/>
            <a:ext cx="4430100" cy="1583700"/>
          </a:xfrm>
          <a:prstGeom prst="wedgeRoundRectCallout">
            <a:avLst>
              <a:gd fmla="val 33829" name="adj1"/>
              <a:gd fmla="val -60891" name="adj2"/>
              <a:gd fmla="val 0" name="adj3"/>
            </a:avLst>
          </a:prstGeom>
          <a:solidFill>
            <a:schemeClr val="accent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“So we must work … and not wait. I call upon my fellow children to stand up around the world. Dear sisters and brothers, let us become the first generation to decide to be the last. The empty classrooms, the lost childhoods, wasted potential-let these things end with us.”</a:t>
            </a:r>
            <a:endParaRPr b="1" sz="1200">
              <a:solidFill>
                <a:srgbClr val="FFFFFF"/>
              </a:solidFill>
            </a:endParaRPr>
          </a:p>
        </p:txBody>
      </p:sp>
      <p:sp>
        <p:nvSpPr>
          <p:cNvPr id="146" name="Google Shape;146;p22"/>
          <p:cNvSpPr/>
          <p:nvPr/>
        </p:nvSpPr>
        <p:spPr>
          <a:xfrm>
            <a:off x="4647700" y="81850"/>
            <a:ext cx="4430100" cy="1583700"/>
          </a:xfrm>
          <a:prstGeom prst="wedgeRoundRectCallout">
            <a:avLst>
              <a:gd fmla="val 12653" name="adj1"/>
              <a:gd fmla="val 62663" name="adj2"/>
              <a:gd fmla="val 0" name="adj3"/>
            </a:avLst>
          </a:prstGeom>
          <a:solidFill>
            <a:schemeClr val="accent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FFFFFF"/>
                </a:solidFill>
                <a:highlight>
                  <a:schemeClr val="accent5"/>
                </a:highlight>
              </a:rPr>
              <a:t>“Why is it that countries which we call “strong” are so powerful in creating wars but so weak in bringing peace? Why is it that giving guns is so easy but giving books is so hard? Why is it that making tanks is so easy, but building schools is so difficult?</a:t>
            </a:r>
            <a:endParaRPr b="1" sz="1000">
              <a:solidFill>
                <a:srgbClr val="FFFFFF"/>
              </a:solidFill>
              <a:highlight>
                <a:schemeClr val="accent5"/>
              </a:highlight>
            </a:endParaRPr>
          </a:p>
          <a:p>
            <a:pPr indent="0" lvl="0" marL="0" rtl="0" algn="l">
              <a:spcBef>
                <a:spcPts val="0"/>
              </a:spcBef>
              <a:spcAft>
                <a:spcPts val="0"/>
              </a:spcAft>
              <a:buNone/>
            </a:pPr>
            <a:r>
              <a:rPr b="1" lang="en" sz="1000">
                <a:solidFill>
                  <a:srgbClr val="FFFFFF"/>
                </a:solidFill>
              </a:rPr>
              <a:t>As we are living in the modern age, the 21st century and we all believe that nothing is impossible. We can reach the moon and maybe soon will land on Mars. Then, in this, the 21st century, we must be determined that our dream of quality education for all will also come true.”</a:t>
            </a:r>
            <a:endParaRPr b="1" sz="1000">
              <a:solidFill>
                <a:srgbClr val="FFFFFF"/>
              </a:solidFill>
            </a:endParaRPr>
          </a:p>
        </p:txBody>
      </p:sp>
      <p:sp>
        <p:nvSpPr>
          <p:cNvPr id="147" name="Google Shape;147;p22"/>
          <p:cNvSpPr/>
          <p:nvPr/>
        </p:nvSpPr>
        <p:spPr>
          <a:xfrm>
            <a:off x="4682475" y="1785463"/>
            <a:ext cx="1596000" cy="1583700"/>
          </a:xfrm>
          <a:prstGeom prst="wedgeRoundRectCallout">
            <a:avLst>
              <a:gd fmla="val 78499" name="adj1"/>
              <a:gd fmla="val -24115" name="adj2"/>
              <a:gd fmla="val 0" name="adj3"/>
            </a:avLst>
          </a:prstGeom>
          <a:solidFill>
            <a:schemeClr val="accent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FFFFFF"/>
                </a:solidFill>
              </a:rPr>
              <a:t>“So let us bring equality, justice and peace for all. Not just the politicians and the world leaders, we all need to contribute. Me. You. It is our duty.”</a:t>
            </a:r>
            <a:endParaRPr b="1" sz="1000">
              <a:solidFill>
                <a:srgbClr val="FFFFFF"/>
              </a:solidFill>
            </a:endParaRPr>
          </a:p>
        </p:txBody>
      </p:sp>
      <p:sp>
        <p:nvSpPr>
          <p:cNvPr id="148" name="Google Shape;148;p22"/>
          <p:cNvSpPr txBox="1"/>
          <p:nvPr>
            <p:ph type="title"/>
          </p:nvPr>
        </p:nvSpPr>
        <p:spPr>
          <a:xfrm>
            <a:off x="265500" y="1901874"/>
            <a:ext cx="4045200" cy="155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4300">
                <a:solidFill>
                  <a:schemeClr val="dk1"/>
                </a:solidFill>
                <a:latin typeface="Amatic SC"/>
                <a:ea typeface="Amatic SC"/>
                <a:cs typeface="Amatic SC"/>
                <a:sym typeface="Amatic SC"/>
              </a:rPr>
              <a:t>Rhetorical Questions</a:t>
            </a:r>
            <a:endParaRPr b="1" sz="4300">
              <a:solidFill>
                <a:schemeClr val="dk1"/>
              </a:solidFill>
              <a:latin typeface="Amatic SC"/>
              <a:ea typeface="Amatic SC"/>
              <a:cs typeface="Amatic SC"/>
              <a:sym typeface="Amatic SC"/>
            </a:endParaRPr>
          </a:p>
        </p:txBody>
      </p:sp>
      <p:sp>
        <p:nvSpPr>
          <p:cNvPr id="149" name="Google Shape;149;p22"/>
          <p:cNvSpPr txBox="1"/>
          <p:nvPr>
            <p:ph idx="1" type="subTitle"/>
          </p:nvPr>
        </p:nvSpPr>
        <p:spPr>
          <a:xfrm>
            <a:off x="265500" y="3319500"/>
            <a:ext cx="4045200" cy="84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These are questions which are being asked for effect, and don’t require an answer. </a:t>
            </a:r>
            <a:endParaRPr/>
          </a:p>
          <a:p>
            <a:pPr indent="0" lvl="0" marL="0" rtl="0" algn="ctr">
              <a:spcBef>
                <a:spcPts val="0"/>
              </a:spcBef>
              <a:spcAft>
                <a:spcPts val="0"/>
              </a:spcAft>
              <a:buNone/>
            </a:pPr>
            <a:r>
              <a:rPr lang="en"/>
              <a:t>They are particularly useful in </a:t>
            </a:r>
            <a:r>
              <a:rPr lang="en">
                <a:solidFill>
                  <a:schemeClr val="accent3"/>
                </a:solidFill>
              </a:rPr>
              <a:t>Persuasive Writing</a:t>
            </a:r>
            <a:r>
              <a:rPr lang="en"/>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1000"/>
                                        <p:tgtEl>
                                          <p:spTgt spid="14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1000"/>
                                        <p:tgtEl>
                                          <p:spTgt spid="148"/>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3"/>
          <p:cNvSpPr txBox="1"/>
          <p:nvPr>
            <p:ph type="title"/>
          </p:nvPr>
        </p:nvSpPr>
        <p:spPr>
          <a:xfrm>
            <a:off x="265500" y="133849"/>
            <a:ext cx="4045200" cy="155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500">
                <a:latin typeface="Amatic SC"/>
                <a:ea typeface="Amatic SC"/>
                <a:cs typeface="Amatic SC"/>
                <a:sym typeface="Amatic SC"/>
              </a:rPr>
              <a:t>A persuasive Advert</a:t>
            </a:r>
            <a:endParaRPr b="1" sz="5500">
              <a:latin typeface="Amatic SC"/>
              <a:ea typeface="Amatic SC"/>
              <a:cs typeface="Amatic SC"/>
              <a:sym typeface="Amatic SC"/>
            </a:endParaRPr>
          </a:p>
        </p:txBody>
      </p:sp>
      <p:sp>
        <p:nvSpPr>
          <p:cNvPr id="155" name="Google Shape;155;p23"/>
          <p:cNvSpPr txBox="1"/>
          <p:nvPr>
            <p:ph idx="1" type="subTitle"/>
          </p:nvPr>
        </p:nvSpPr>
        <p:spPr>
          <a:xfrm>
            <a:off x="265500" y="2628275"/>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this advert trying to persuade the reader to believe or do?</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Can you find some sentences or phrases that are particularly persuasive?</a:t>
            </a:r>
            <a:endParaRPr/>
          </a:p>
        </p:txBody>
      </p:sp>
      <p:cxnSp>
        <p:nvCxnSpPr>
          <p:cNvPr id="156" name="Google Shape;156;p23"/>
          <p:cNvCxnSpPr/>
          <p:nvPr/>
        </p:nvCxnSpPr>
        <p:spPr>
          <a:xfrm flipH="1" rot="10800000">
            <a:off x="3581425" y="3324300"/>
            <a:ext cx="831000" cy="141300"/>
          </a:xfrm>
          <a:prstGeom prst="straightConnector1">
            <a:avLst/>
          </a:prstGeom>
          <a:noFill/>
          <a:ln cap="flat" cmpd="sng" w="38100">
            <a:solidFill>
              <a:schemeClr val="accent3"/>
            </a:solidFill>
            <a:prstDash val="solid"/>
            <a:round/>
            <a:headEnd len="med" w="med" type="none"/>
            <a:tailEnd len="med" w="med" type="stealth"/>
          </a:ln>
        </p:spPr>
      </p:cxnSp>
      <p:pic>
        <p:nvPicPr>
          <p:cNvPr id="157" name="Google Shape;157;p23"/>
          <p:cNvPicPr preferRelativeResize="0"/>
          <p:nvPr/>
        </p:nvPicPr>
        <p:blipFill>
          <a:blip r:embed="rId3">
            <a:alphaModFix/>
          </a:blip>
          <a:stretch>
            <a:fillRect/>
          </a:stretch>
        </p:blipFill>
        <p:spPr>
          <a:xfrm>
            <a:off x="4996050" y="133850"/>
            <a:ext cx="3329075" cy="4702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p:tgtEl>
                                          <p:spTgt spid="1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1000"/>
                                        <p:tgtEl>
                                          <p:spTgt spid="155"/>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4"/>
          <p:cNvSpPr txBox="1"/>
          <p:nvPr>
            <p:ph type="title"/>
          </p:nvPr>
        </p:nvSpPr>
        <p:spPr>
          <a:xfrm>
            <a:off x="265500" y="133849"/>
            <a:ext cx="4045200" cy="155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500">
                <a:latin typeface="Amatic SC"/>
                <a:ea typeface="Amatic SC"/>
                <a:cs typeface="Amatic SC"/>
                <a:sym typeface="Amatic SC"/>
              </a:rPr>
              <a:t>A persuasive Advert</a:t>
            </a:r>
            <a:endParaRPr b="1" sz="5500">
              <a:latin typeface="Amatic SC"/>
              <a:ea typeface="Amatic SC"/>
              <a:cs typeface="Amatic SC"/>
              <a:sym typeface="Amatic SC"/>
            </a:endParaRPr>
          </a:p>
        </p:txBody>
      </p:sp>
      <p:sp>
        <p:nvSpPr>
          <p:cNvPr id="163" name="Google Shape;163;p24"/>
          <p:cNvSpPr txBox="1"/>
          <p:nvPr>
            <p:ph idx="1" type="subTitle"/>
          </p:nvPr>
        </p:nvSpPr>
        <p:spPr>
          <a:xfrm>
            <a:off x="265500" y="2628275"/>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this advert trying to persuade the reader to believe or do?</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Can you find some sentences or phrases that are particularly persuasive?</a:t>
            </a:r>
            <a:endParaRPr/>
          </a:p>
        </p:txBody>
      </p:sp>
      <p:cxnSp>
        <p:nvCxnSpPr>
          <p:cNvPr id="164" name="Google Shape;164;p24"/>
          <p:cNvCxnSpPr/>
          <p:nvPr/>
        </p:nvCxnSpPr>
        <p:spPr>
          <a:xfrm flipH="1" rot="10800000">
            <a:off x="3581425" y="3324300"/>
            <a:ext cx="831000" cy="141300"/>
          </a:xfrm>
          <a:prstGeom prst="straightConnector1">
            <a:avLst/>
          </a:prstGeom>
          <a:noFill/>
          <a:ln cap="flat" cmpd="sng" w="38100">
            <a:solidFill>
              <a:schemeClr val="accent3"/>
            </a:solidFill>
            <a:prstDash val="solid"/>
            <a:round/>
            <a:headEnd len="med" w="med" type="none"/>
            <a:tailEnd len="med" w="med" type="stealth"/>
          </a:ln>
        </p:spPr>
      </p:cxnSp>
      <p:sp>
        <p:nvSpPr>
          <p:cNvPr id="165" name="Google Shape;165;p24"/>
          <p:cNvSpPr txBox="1"/>
          <p:nvPr>
            <p:ph idx="1" type="subTitle"/>
          </p:nvPr>
        </p:nvSpPr>
        <p:spPr>
          <a:xfrm>
            <a:off x="218475" y="2024463"/>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Here’s another one!</a:t>
            </a:r>
            <a:endParaRPr/>
          </a:p>
        </p:txBody>
      </p:sp>
      <p:pic>
        <p:nvPicPr>
          <p:cNvPr id="166" name="Google Shape;166;p24"/>
          <p:cNvPicPr preferRelativeResize="0"/>
          <p:nvPr/>
        </p:nvPicPr>
        <p:blipFill>
          <a:blip r:embed="rId3">
            <a:alphaModFix/>
          </a:blip>
          <a:stretch>
            <a:fillRect/>
          </a:stretch>
        </p:blipFill>
        <p:spPr>
          <a:xfrm>
            <a:off x="4972525" y="52675"/>
            <a:ext cx="3562100" cy="50381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1000"/>
                                        <p:tgtEl>
                                          <p:spTgt spid="165"/>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5"/>
          <p:cNvSpPr txBox="1"/>
          <p:nvPr>
            <p:ph type="title"/>
          </p:nvPr>
        </p:nvSpPr>
        <p:spPr>
          <a:xfrm>
            <a:off x="265500" y="133849"/>
            <a:ext cx="4045200" cy="155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500">
                <a:latin typeface="Amatic SC"/>
                <a:ea typeface="Amatic SC"/>
                <a:cs typeface="Amatic SC"/>
                <a:sym typeface="Amatic SC"/>
              </a:rPr>
              <a:t>A persuasive Advert</a:t>
            </a:r>
            <a:endParaRPr b="1" sz="5500">
              <a:latin typeface="Amatic SC"/>
              <a:ea typeface="Amatic SC"/>
              <a:cs typeface="Amatic SC"/>
              <a:sym typeface="Amatic SC"/>
            </a:endParaRPr>
          </a:p>
        </p:txBody>
      </p:sp>
      <p:sp>
        <p:nvSpPr>
          <p:cNvPr id="172" name="Google Shape;172;p25"/>
          <p:cNvSpPr txBox="1"/>
          <p:nvPr>
            <p:ph idx="1" type="subTitle"/>
          </p:nvPr>
        </p:nvSpPr>
        <p:spPr>
          <a:xfrm>
            <a:off x="265500" y="2628275"/>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this advert trying to persuade the reader to believe or do?</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Can you find some sentences or phrases that are particularly persuasive?</a:t>
            </a:r>
            <a:endParaRPr/>
          </a:p>
        </p:txBody>
      </p:sp>
      <p:cxnSp>
        <p:nvCxnSpPr>
          <p:cNvPr id="173" name="Google Shape;173;p25"/>
          <p:cNvCxnSpPr/>
          <p:nvPr/>
        </p:nvCxnSpPr>
        <p:spPr>
          <a:xfrm flipH="1" rot="10800000">
            <a:off x="3581425" y="3324300"/>
            <a:ext cx="831000" cy="141300"/>
          </a:xfrm>
          <a:prstGeom prst="straightConnector1">
            <a:avLst/>
          </a:prstGeom>
          <a:noFill/>
          <a:ln cap="flat" cmpd="sng" w="38100">
            <a:solidFill>
              <a:schemeClr val="accent3"/>
            </a:solidFill>
            <a:prstDash val="solid"/>
            <a:round/>
            <a:headEnd len="med" w="med" type="none"/>
            <a:tailEnd len="med" w="med" type="stealth"/>
          </a:ln>
        </p:spPr>
      </p:cxnSp>
      <p:sp>
        <p:nvSpPr>
          <p:cNvPr id="174" name="Google Shape;174;p25"/>
          <p:cNvSpPr txBox="1"/>
          <p:nvPr>
            <p:ph idx="1" type="subTitle"/>
          </p:nvPr>
        </p:nvSpPr>
        <p:spPr>
          <a:xfrm>
            <a:off x="218475" y="2024463"/>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One more</a:t>
            </a:r>
            <a:r>
              <a:rPr lang="en"/>
              <a:t>!</a:t>
            </a:r>
            <a:endParaRPr/>
          </a:p>
        </p:txBody>
      </p:sp>
      <p:pic>
        <p:nvPicPr>
          <p:cNvPr id="175" name="Google Shape;175;p25"/>
          <p:cNvPicPr preferRelativeResize="0"/>
          <p:nvPr/>
        </p:nvPicPr>
        <p:blipFill>
          <a:blip r:embed="rId3">
            <a:alphaModFix/>
          </a:blip>
          <a:stretch>
            <a:fillRect/>
          </a:stretch>
        </p:blipFill>
        <p:spPr>
          <a:xfrm>
            <a:off x="4493600" y="1285875"/>
            <a:ext cx="4553350" cy="3225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1000"/>
                                        <p:tgtEl>
                                          <p:spTgt spid="174"/>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6"/>
          <p:cNvSpPr txBox="1"/>
          <p:nvPr>
            <p:ph idx="1" type="body"/>
          </p:nvPr>
        </p:nvSpPr>
        <p:spPr>
          <a:xfrm>
            <a:off x="343075" y="2821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1600"/>
              </a:spcBef>
              <a:spcAft>
                <a:spcPts val="0"/>
              </a:spcAft>
              <a:buNone/>
            </a:pPr>
            <a:r>
              <a:rPr lang="en"/>
              <a:t>The type of persuasive writing we will be planning and creating is...</a:t>
            </a:r>
            <a:endParaRPr/>
          </a:p>
          <a:p>
            <a:pPr indent="0" lvl="0" marL="0" rtl="0" algn="ctr">
              <a:spcBef>
                <a:spcPts val="1600"/>
              </a:spcBef>
              <a:spcAft>
                <a:spcPts val="0"/>
              </a:spcAft>
              <a:buNone/>
            </a:pPr>
            <a:r>
              <a:rPr b="1" lang="en" sz="3900">
                <a:solidFill>
                  <a:schemeClr val="accent3"/>
                </a:solidFill>
                <a:latin typeface="Amatic SC"/>
                <a:ea typeface="Amatic SC"/>
                <a:cs typeface="Amatic SC"/>
                <a:sym typeface="Amatic SC"/>
              </a:rPr>
              <a:t>A Persuasive Advert</a:t>
            </a:r>
            <a:endParaRPr sz="1100"/>
          </a:p>
          <a:p>
            <a:pPr indent="0" lvl="0" marL="0" rtl="0" algn="ctr">
              <a:spcBef>
                <a:spcPts val="1600"/>
              </a:spcBef>
              <a:spcAft>
                <a:spcPts val="0"/>
              </a:spcAft>
              <a:buNone/>
            </a:pPr>
            <a:r>
              <a:rPr lang="en" sz="1600"/>
              <a:t>It’s entirely up to you which type of product you would like to advertise! Here are a few ideas:</a:t>
            </a:r>
            <a:endParaRPr sz="1300"/>
          </a:p>
          <a:p>
            <a:pPr indent="0" lvl="0" marL="0" rtl="0" algn="ctr">
              <a:spcBef>
                <a:spcPts val="1600"/>
              </a:spcBef>
              <a:spcAft>
                <a:spcPts val="0"/>
              </a:spcAft>
              <a:buNone/>
            </a:pPr>
            <a:r>
              <a:rPr b="1" lang="en" sz="2600">
                <a:solidFill>
                  <a:schemeClr val="dk1"/>
                </a:solidFill>
                <a:latin typeface="Amatic SC"/>
                <a:ea typeface="Amatic SC"/>
                <a:cs typeface="Amatic SC"/>
                <a:sym typeface="Amatic SC"/>
              </a:rPr>
              <a:t>Food Product  -  Holiday Resort  -  Charity Organisation  -  Restaurant  -  An Event      A Game  -  Beauty/Cosmetic Product  -  Theme Park</a:t>
            </a:r>
            <a:endParaRPr b="1" sz="2600">
              <a:solidFill>
                <a:schemeClr val="dk1"/>
              </a:solidFill>
              <a:latin typeface="Amatic SC"/>
              <a:ea typeface="Amatic SC"/>
              <a:cs typeface="Amatic SC"/>
              <a:sym typeface="Amatic SC"/>
            </a:endParaRPr>
          </a:p>
          <a:p>
            <a:pPr indent="0" lvl="0" marL="0" rtl="0" algn="ctr">
              <a:spcBef>
                <a:spcPts val="1600"/>
              </a:spcBef>
              <a:spcAft>
                <a:spcPts val="0"/>
              </a:spcAft>
              <a:buNone/>
            </a:pPr>
            <a:r>
              <a:t/>
            </a:r>
            <a:endParaRPr sz="1100"/>
          </a:p>
          <a:p>
            <a:pPr indent="0" lvl="0" marL="0" rtl="0" algn="ctr">
              <a:spcBef>
                <a:spcPts val="1600"/>
              </a:spcBef>
              <a:spcAft>
                <a:spcPts val="1600"/>
              </a:spcAft>
              <a:buNone/>
            </a:pPr>
            <a:r>
              <a:rPr b="1" lang="en" sz="2000">
                <a:solidFill>
                  <a:srgbClr val="FD6F00"/>
                </a:solidFill>
              </a:rPr>
              <a:t>Task 1: Complete the “What Shall I Advertise?” Planning Sheet (Find the PDF on the school website along with this PowerPoint)</a:t>
            </a:r>
            <a:endParaRPr b="1" sz="2000">
              <a:solidFill>
                <a:srgbClr val="FD6F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1000"/>
                                        <p:tgtEl>
                                          <p:spTgt spid="18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7"/>
          <p:cNvSpPr txBox="1"/>
          <p:nvPr>
            <p:ph type="title"/>
          </p:nvPr>
        </p:nvSpPr>
        <p:spPr>
          <a:xfrm>
            <a:off x="311700" y="1705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500">
                <a:latin typeface="Amatic SC"/>
                <a:ea typeface="Amatic SC"/>
                <a:cs typeface="Amatic SC"/>
                <a:sym typeface="Amatic SC"/>
              </a:rPr>
              <a:t>Features of a Persuasive Advert</a:t>
            </a:r>
            <a:endParaRPr b="1" sz="4500">
              <a:latin typeface="Amatic SC"/>
              <a:ea typeface="Amatic SC"/>
              <a:cs typeface="Amatic SC"/>
              <a:sym typeface="Amatic SC"/>
            </a:endParaRPr>
          </a:p>
        </p:txBody>
      </p:sp>
      <p:sp>
        <p:nvSpPr>
          <p:cNvPr id="186" name="Google Shape;186;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1600"/>
              </a:spcBef>
              <a:spcAft>
                <a:spcPts val="0"/>
              </a:spcAft>
              <a:buNone/>
            </a:pPr>
            <a:r>
              <a:rPr lang="en"/>
              <a:t>Now that you’ve decided on </a:t>
            </a:r>
            <a:r>
              <a:rPr b="1" lang="en" sz="2900">
                <a:solidFill>
                  <a:schemeClr val="dk1"/>
                </a:solidFill>
                <a:latin typeface="Amatic SC"/>
                <a:ea typeface="Amatic SC"/>
                <a:cs typeface="Amatic SC"/>
                <a:sym typeface="Amatic SC"/>
              </a:rPr>
              <a:t>what </a:t>
            </a:r>
            <a:r>
              <a:rPr lang="en"/>
              <a:t>you’re advertising, </a:t>
            </a:r>
            <a:endParaRPr/>
          </a:p>
          <a:p>
            <a:pPr indent="0" lvl="0" marL="0" rtl="0" algn="ctr">
              <a:spcBef>
                <a:spcPts val="1600"/>
              </a:spcBef>
              <a:spcAft>
                <a:spcPts val="0"/>
              </a:spcAft>
              <a:buNone/>
            </a:pPr>
            <a:r>
              <a:rPr b="1" lang="en" sz="2900">
                <a:solidFill>
                  <a:schemeClr val="dk1"/>
                </a:solidFill>
                <a:latin typeface="Amatic SC"/>
                <a:ea typeface="Amatic SC"/>
                <a:cs typeface="Amatic SC"/>
                <a:sym typeface="Amatic SC"/>
              </a:rPr>
              <a:t>who</a:t>
            </a:r>
            <a:r>
              <a:rPr lang="en"/>
              <a:t> your target customer is,</a:t>
            </a:r>
            <a:endParaRPr/>
          </a:p>
          <a:p>
            <a:pPr indent="0" lvl="0" marL="0" rtl="0" algn="ctr">
              <a:spcBef>
                <a:spcPts val="1600"/>
              </a:spcBef>
              <a:spcAft>
                <a:spcPts val="0"/>
              </a:spcAft>
              <a:buNone/>
            </a:pPr>
            <a:r>
              <a:rPr lang="en"/>
              <a:t> and the </a:t>
            </a:r>
            <a:r>
              <a:rPr b="1" lang="en" sz="2900">
                <a:solidFill>
                  <a:schemeClr val="dk1"/>
                </a:solidFill>
                <a:latin typeface="Amatic SC"/>
                <a:ea typeface="Amatic SC"/>
                <a:cs typeface="Amatic SC"/>
                <a:sym typeface="Amatic SC"/>
              </a:rPr>
              <a:t>name</a:t>
            </a:r>
            <a:r>
              <a:rPr lang="en"/>
              <a:t> of your product, </a:t>
            </a:r>
            <a:endParaRPr/>
          </a:p>
          <a:p>
            <a:pPr indent="0" lvl="0" marL="0" rtl="0" algn="ctr">
              <a:spcBef>
                <a:spcPts val="1600"/>
              </a:spcBef>
              <a:spcAft>
                <a:spcPts val="0"/>
              </a:spcAft>
              <a:buNone/>
            </a:pPr>
            <a:r>
              <a:rPr lang="en"/>
              <a:t>let’s consider all the </a:t>
            </a:r>
            <a:r>
              <a:rPr b="1" lang="en" sz="2900">
                <a:solidFill>
                  <a:srgbClr val="FD6F00"/>
                </a:solidFill>
                <a:latin typeface="Amatic SC"/>
                <a:ea typeface="Amatic SC"/>
                <a:cs typeface="Amatic SC"/>
                <a:sym typeface="Amatic SC"/>
              </a:rPr>
              <a:t>features</a:t>
            </a:r>
            <a:r>
              <a:rPr lang="en"/>
              <a:t> we need to include in our advertisement to make it appeal to the reader...</a:t>
            </a:r>
            <a:endParaRPr/>
          </a:p>
          <a:p>
            <a:pPr indent="0" lvl="0" marL="0" rtl="0" algn="ctr">
              <a:spcBef>
                <a:spcPts val="1600"/>
              </a:spcBef>
              <a:spcAft>
                <a:spcPts val="1600"/>
              </a:spcAft>
              <a:buNone/>
            </a:pPr>
            <a:r>
              <a:t/>
            </a:r>
            <a:endParaRPr sz="1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1000"/>
                                        <p:tgtEl>
                                          <p:spTgt spid="18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8"/>
          <p:cNvSpPr txBox="1"/>
          <p:nvPr>
            <p:ph type="title"/>
          </p:nvPr>
        </p:nvSpPr>
        <p:spPr>
          <a:xfrm>
            <a:off x="139200" y="115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500">
                <a:latin typeface="Amatic SC"/>
                <a:ea typeface="Amatic SC"/>
                <a:cs typeface="Amatic SC"/>
                <a:sym typeface="Amatic SC"/>
              </a:rPr>
              <a:t>Features of a Persuasive Advert</a:t>
            </a:r>
            <a:endParaRPr b="1" sz="4500">
              <a:latin typeface="Amatic SC"/>
              <a:ea typeface="Amatic SC"/>
              <a:cs typeface="Amatic SC"/>
              <a:sym typeface="Amatic SC"/>
            </a:endParaRPr>
          </a:p>
        </p:txBody>
      </p:sp>
      <p:pic>
        <p:nvPicPr>
          <p:cNvPr id="192" name="Google Shape;192;p28"/>
          <p:cNvPicPr preferRelativeResize="0"/>
          <p:nvPr/>
        </p:nvPicPr>
        <p:blipFill>
          <a:blip r:embed="rId3">
            <a:alphaModFix/>
          </a:blip>
          <a:stretch>
            <a:fillRect/>
          </a:stretch>
        </p:blipFill>
        <p:spPr>
          <a:xfrm>
            <a:off x="5482175" y="170575"/>
            <a:ext cx="3562100" cy="5038126"/>
          </a:xfrm>
          <a:prstGeom prst="rect">
            <a:avLst/>
          </a:prstGeom>
          <a:noFill/>
          <a:ln>
            <a:noFill/>
          </a:ln>
        </p:spPr>
      </p:pic>
      <p:sp>
        <p:nvSpPr>
          <p:cNvPr id="193" name="Google Shape;193;p28"/>
          <p:cNvSpPr txBox="1"/>
          <p:nvPr>
            <p:ph idx="4294967295" type="subTitle"/>
          </p:nvPr>
        </p:nvSpPr>
        <p:spPr>
          <a:xfrm>
            <a:off x="187100" y="1122850"/>
            <a:ext cx="4429200" cy="2829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u="sng">
                <a:solidFill>
                  <a:srgbClr val="9900FF"/>
                </a:solidFill>
              </a:rPr>
              <a:t>Adjectives</a:t>
            </a:r>
            <a:r>
              <a:rPr lang="en" sz="1600"/>
              <a:t> and </a:t>
            </a:r>
            <a:r>
              <a:rPr lang="en" sz="1600" u="sng">
                <a:solidFill>
                  <a:srgbClr val="9900FF"/>
                </a:solidFill>
              </a:rPr>
              <a:t>Adverbs</a:t>
            </a:r>
            <a:r>
              <a:rPr lang="en" sz="1600"/>
              <a:t> to describe how appealing your product is</a:t>
            </a:r>
            <a:endParaRPr sz="1600"/>
          </a:p>
          <a:p>
            <a:pPr indent="-330200" lvl="0" marL="457200" rtl="0" algn="l">
              <a:spcBef>
                <a:spcPts val="0"/>
              </a:spcBef>
              <a:spcAft>
                <a:spcPts val="0"/>
              </a:spcAft>
              <a:buSzPts val="1600"/>
              <a:buChar char="●"/>
            </a:pPr>
            <a:r>
              <a:rPr lang="en" sz="1600" u="sng">
                <a:solidFill>
                  <a:schemeClr val="accent6"/>
                </a:solidFill>
              </a:rPr>
              <a:t>Questions</a:t>
            </a:r>
            <a:r>
              <a:rPr lang="en" sz="1600"/>
              <a:t> to encourage the reader to relate personally to the product</a:t>
            </a:r>
            <a:endParaRPr sz="1600"/>
          </a:p>
          <a:p>
            <a:pPr indent="-330200" lvl="0" marL="457200" rtl="0" algn="l">
              <a:spcBef>
                <a:spcPts val="0"/>
              </a:spcBef>
              <a:spcAft>
                <a:spcPts val="0"/>
              </a:spcAft>
              <a:buSzPts val="1600"/>
              <a:buChar char="●"/>
            </a:pPr>
            <a:r>
              <a:rPr lang="en" sz="1600" u="sng">
                <a:solidFill>
                  <a:schemeClr val="accent4"/>
                </a:solidFill>
              </a:rPr>
              <a:t>Repetition</a:t>
            </a:r>
            <a:r>
              <a:rPr lang="en" sz="1600"/>
              <a:t> of the brand name</a:t>
            </a:r>
            <a:endParaRPr sz="1600"/>
          </a:p>
          <a:p>
            <a:pPr indent="-330200" lvl="0" marL="457200" rtl="0" algn="l">
              <a:spcBef>
                <a:spcPts val="0"/>
              </a:spcBef>
              <a:spcAft>
                <a:spcPts val="0"/>
              </a:spcAft>
              <a:buSzPts val="1600"/>
              <a:buChar char="●"/>
            </a:pPr>
            <a:r>
              <a:rPr lang="en" sz="1600" u="sng">
                <a:solidFill>
                  <a:srgbClr val="01D559"/>
                </a:solidFill>
              </a:rPr>
              <a:t>Imperative verbs</a:t>
            </a:r>
            <a:r>
              <a:rPr lang="en" sz="1600"/>
              <a:t> (“bossy” verbs) telling the reader what they should do </a:t>
            </a:r>
            <a:endParaRPr sz="1600"/>
          </a:p>
          <a:p>
            <a:pPr indent="-330200" lvl="0" marL="457200" rtl="0" algn="l">
              <a:spcBef>
                <a:spcPts val="0"/>
              </a:spcBef>
              <a:spcAft>
                <a:spcPts val="0"/>
              </a:spcAft>
              <a:buSzPts val="1600"/>
              <a:buChar char="●"/>
            </a:pPr>
            <a:r>
              <a:rPr lang="en" sz="1600" u="sng">
                <a:solidFill>
                  <a:schemeClr val="dk1"/>
                </a:solidFill>
              </a:rPr>
              <a:t>Special offers</a:t>
            </a:r>
            <a:r>
              <a:rPr lang="en" sz="1600"/>
              <a:t> to entice to reader to buy</a:t>
            </a:r>
            <a:endParaRPr sz="1600"/>
          </a:p>
          <a:p>
            <a:pPr indent="-330200" lvl="0" marL="457200" rtl="0" algn="l">
              <a:spcBef>
                <a:spcPts val="0"/>
              </a:spcBef>
              <a:spcAft>
                <a:spcPts val="0"/>
              </a:spcAft>
              <a:buSzPts val="1600"/>
              <a:buChar char="●"/>
            </a:pPr>
            <a:r>
              <a:rPr lang="en" sz="1600" u="sng">
                <a:solidFill>
                  <a:srgbClr val="434343"/>
                </a:solidFill>
              </a:rPr>
              <a:t>Reviews</a:t>
            </a:r>
            <a:r>
              <a:rPr lang="en" sz="1600"/>
              <a:t> from other previous customers, to show how reliable and great the product is</a:t>
            </a:r>
            <a:endParaRPr sz="1600"/>
          </a:p>
        </p:txBody>
      </p:sp>
      <p:cxnSp>
        <p:nvCxnSpPr>
          <p:cNvPr id="194" name="Google Shape;194;p28"/>
          <p:cNvCxnSpPr/>
          <p:nvPr/>
        </p:nvCxnSpPr>
        <p:spPr>
          <a:xfrm flipH="1" rot="10800000">
            <a:off x="7736925" y="933075"/>
            <a:ext cx="274500" cy="7800"/>
          </a:xfrm>
          <a:prstGeom prst="straightConnector1">
            <a:avLst/>
          </a:prstGeom>
          <a:noFill/>
          <a:ln cap="flat" cmpd="sng" w="28575">
            <a:solidFill>
              <a:srgbClr val="9900FF"/>
            </a:solidFill>
            <a:prstDash val="solid"/>
            <a:round/>
            <a:headEnd len="med" w="med" type="none"/>
            <a:tailEnd len="med" w="med" type="none"/>
          </a:ln>
        </p:spPr>
      </p:cxnSp>
      <p:cxnSp>
        <p:nvCxnSpPr>
          <p:cNvPr id="195" name="Google Shape;195;p28"/>
          <p:cNvCxnSpPr/>
          <p:nvPr/>
        </p:nvCxnSpPr>
        <p:spPr>
          <a:xfrm flipH="1" rot="10800000">
            <a:off x="6611300" y="1563750"/>
            <a:ext cx="274500" cy="7800"/>
          </a:xfrm>
          <a:prstGeom prst="straightConnector1">
            <a:avLst/>
          </a:prstGeom>
          <a:noFill/>
          <a:ln cap="flat" cmpd="sng" w="28575">
            <a:solidFill>
              <a:srgbClr val="9900FF"/>
            </a:solidFill>
            <a:prstDash val="solid"/>
            <a:round/>
            <a:headEnd len="med" w="med" type="none"/>
            <a:tailEnd len="med" w="med" type="none"/>
          </a:ln>
        </p:spPr>
      </p:cxnSp>
      <p:cxnSp>
        <p:nvCxnSpPr>
          <p:cNvPr id="196" name="Google Shape;196;p28"/>
          <p:cNvCxnSpPr/>
          <p:nvPr/>
        </p:nvCxnSpPr>
        <p:spPr>
          <a:xfrm flipH="1" rot="10800000">
            <a:off x="8457275" y="2462050"/>
            <a:ext cx="377400" cy="14100"/>
          </a:xfrm>
          <a:prstGeom prst="straightConnector1">
            <a:avLst/>
          </a:prstGeom>
          <a:noFill/>
          <a:ln cap="flat" cmpd="sng" w="28575">
            <a:solidFill>
              <a:srgbClr val="9900FF"/>
            </a:solidFill>
            <a:prstDash val="solid"/>
            <a:round/>
            <a:headEnd len="med" w="med" type="none"/>
            <a:tailEnd len="med" w="med" type="none"/>
          </a:ln>
        </p:spPr>
      </p:cxnSp>
      <p:cxnSp>
        <p:nvCxnSpPr>
          <p:cNvPr id="197" name="Google Shape;197;p28"/>
          <p:cNvCxnSpPr/>
          <p:nvPr/>
        </p:nvCxnSpPr>
        <p:spPr>
          <a:xfrm>
            <a:off x="6153100" y="2963775"/>
            <a:ext cx="276900" cy="2400"/>
          </a:xfrm>
          <a:prstGeom prst="straightConnector1">
            <a:avLst/>
          </a:prstGeom>
          <a:noFill/>
          <a:ln cap="flat" cmpd="sng" w="28575">
            <a:solidFill>
              <a:srgbClr val="9900FF"/>
            </a:solidFill>
            <a:prstDash val="solid"/>
            <a:round/>
            <a:headEnd len="med" w="med" type="none"/>
            <a:tailEnd len="med" w="med" type="none"/>
          </a:ln>
        </p:spPr>
      </p:cxnSp>
      <p:cxnSp>
        <p:nvCxnSpPr>
          <p:cNvPr id="198" name="Google Shape;198;p28"/>
          <p:cNvCxnSpPr/>
          <p:nvPr/>
        </p:nvCxnSpPr>
        <p:spPr>
          <a:xfrm flipH="1" rot="10800000">
            <a:off x="5672850" y="729050"/>
            <a:ext cx="1828800" cy="6000"/>
          </a:xfrm>
          <a:prstGeom prst="straightConnector1">
            <a:avLst/>
          </a:prstGeom>
          <a:noFill/>
          <a:ln cap="flat" cmpd="sng" w="28575">
            <a:solidFill>
              <a:schemeClr val="accent6"/>
            </a:solidFill>
            <a:prstDash val="solid"/>
            <a:round/>
            <a:headEnd len="med" w="med" type="none"/>
            <a:tailEnd len="med" w="med" type="none"/>
          </a:ln>
        </p:spPr>
      </p:cxnSp>
      <p:cxnSp>
        <p:nvCxnSpPr>
          <p:cNvPr id="199" name="Google Shape;199;p28"/>
          <p:cNvCxnSpPr/>
          <p:nvPr/>
        </p:nvCxnSpPr>
        <p:spPr>
          <a:xfrm>
            <a:off x="8403375" y="713500"/>
            <a:ext cx="328500" cy="14700"/>
          </a:xfrm>
          <a:prstGeom prst="straightConnector1">
            <a:avLst/>
          </a:prstGeom>
          <a:noFill/>
          <a:ln cap="flat" cmpd="sng" w="28575">
            <a:solidFill>
              <a:srgbClr val="01D559"/>
            </a:solidFill>
            <a:prstDash val="solid"/>
            <a:round/>
            <a:headEnd len="med" w="med" type="none"/>
            <a:tailEnd len="med" w="med" type="none"/>
          </a:ln>
        </p:spPr>
      </p:cxnSp>
      <p:cxnSp>
        <p:nvCxnSpPr>
          <p:cNvPr id="200" name="Google Shape;200;p28"/>
          <p:cNvCxnSpPr/>
          <p:nvPr/>
        </p:nvCxnSpPr>
        <p:spPr>
          <a:xfrm>
            <a:off x="7987825" y="4382950"/>
            <a:ext cx="156900" cy="47100"/>
          </a:xfrm>
          <a:prstGeom prst="straightConnector1">
            <a:avLst/>
          </a:prstGeom>
          <a:noFill/>
          <a:ln cap="flat" cmpd="sng" w="28575">
            <a:solidFill>
              <a:srgbClr val="01D559"/>
            </a:solidFill>
            <a:prstDash val="solid"/>
            <a:round/>
            <a:headEnd len="med" w="med" type="none"/>
            <a:tailEnd len="med" w="med" type="none"/>
          </a:ln>
        </p:spPr>
      </p:cxnSp>
      <p:cxnSp>
        <p:nvCxnSpPr>
          <p:cNvPr id="201" name="Google Shape;201;p28"/>
          <p:cNvCxnSpPr/>
          <p:nvPr/>
        </p:nvCxnSpPr>
        <p:spPr>
          <a:xfrm>
            <a:off x="5827050" y="1560300"/>
            <a:ext cx="592800" cy="0"/>
          </a:xfrm>
          <a:prstGeom prst="straightConnector1">
            <a:avLst/>
          </a:prstGeom>
          <a:noFill/>
          <a:ln cap="flat" cmpd="sng" w="28575">
            <a:solidFill>
              <a:schemeClr val="accent4"/>
            </a:solidFill>
            <a:prstDash val="solid"/>
            <a:round/>
            <a:headEnd len="med" w="med" type="none"/>
            <a:tailEnd len="med" w="med" type="none"/>
          </a:ln>
        </p:spPr>
      </p:cxnSp>
      <p:cxnSp>
        <p:nvCxnSpPr>
          <p:cNvPr id="202" name="Google Shape;202;p28"/>
          <p:cNvCxnSpPr/>
          <p:nvPr/>
        </p:nvCxnSpPr>
        <p:spPr>
          <a:xfrm>
            <a:off x="6387175" y="925200"/>
            <a:ext cx="620700" cy="0"/>
          </a:xfrm>
          <a:prstGeom prst="straightConnector1">
            <a:avLst/>
          </a:prstGeom>
          <a:noFill/>
          <a:ln cap="flat" cmpd="sng" w="28575">
            <a:solidFill>
              <a:schemeClr val="accent4"/>
            </a:solidFill>
            <a:prstDash val="solid"/>
            <a:round/>
            <a:headEnd len="med" w="med" type="none"/>
            <a:tailEnd len="med" w="med" type="none"/>
          </a:ln>
        </p:spPr>
      </p:cxnSp>
      <p:cxnSp>
        <p:nvCxnSpPr>
          <p:cNvPr id="203" name="Google Shape;203;p28"/>
          <p:cNvCxnSpPr/>
          <p:nvPr/>
        </p:nvCxnSpPr>
        <p:spPr>
          <a:xfrm flipH="1" rot="10800000">
            <a:off x="5747675" y="4774925"/>
            <a:ext cx="468000" cy="6900"/>
          </a:xfrm>
          <a:prstGeom prst="straightConnector1">
            <a:avLst/>
          </a:prstGeom>
          <a:noFill/>
          <a:ln cap="flat" cmpd="sng" w="28575">
            <a:solidFill>
              <a:schemeClr val="accent4"/>
            </a:solidFill>
            <a:prstDash val="solid"/>
            <a:round/>
            <a:headEnd len="med" w="med" type="none"/>
            <a:tailEnd len="med" w="med" type="none"/>
          </a:ln>
        </p:spPr>
      </p:cxnSp>
      <p:cxnSp>
        <p:nvCxnSpPr>
          <p:cNvPr id="204" name="Google Shape;204;p28"/>
          <p:cNvCxnSpPr/>
          <p:nvPr/>
        </p:nvCxnSpPr>
        <p:spPr>
          <a:xfrm>
            <a:off x="8011425" y="4283450"/>
            <a:ext cx="729000" cy="123000"/>
          </a:xfrm>
          <a:prstGeom prst="straightConnector1">
            <a:avLst/>
          </a:prstGeom>
          <a:noFill/>
          <a:ln cap="flat" cmpd="sng" w="28575">
            <a:solidFill>
              <a:schemeClr val="dk1"/>
            </a:solidFill>
            <a:prstDash val="solid"/>
            <a:round/>
            <a:headEnd len="med" w="med" type="none"/>
            <a:tailEnd len="med" w="med" type="none"/>
          </a:ln>
        </p:spPr>
      </p:cxnSp>
      <p:sp>
        <p:nvSpPr>
          <p:cNvPr id="205" name="Google Shape;205;p28"/>
          <p:cNvSpPr/>
          <p:nvPr/>
        </p:nvSpPr>
        <p:spPr>
          <a:xfrm>
            <a:off x="5619950" y="2987350"/>
            <a:ext cx="2038500" cy="1442700"/>
          </a:xfrm>
          <a:prstGeom prst="rect">
            <a:avLst/>
          </a:prstGeom>
          <a:no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92"/>
                                        </p:tgtEl>
                                        <p:attrNameLst>
                                          <p:attrName>style.visibility</p:attrName>
                                        </p:attrNameLst>
                                      </p:cBhvr>
                                      <p:to>
                                        <p:strVal val="visible"/>
                                      </p:to>
                                    </p:set>
                                    <p:anim calcmode="lin" valueType="num">
                                      <p:cBhvr additive="base">
                                        <p:cTn dur="1000"/>
                                        <p:tgtEl>
                                          <p:spTgt spid="19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3">
                                            <p:txEl>
                                              <p:pRg end="0" st="0"/>
                                            </p:txEl>
                                          </p:spTgt>
                                        </p:tgtEl>
                                        <p:attrNameLst>
                                          <p:attrName>style.visibility</p:attrName>
                                        </p:attrNameLst>
                                      </p:cBhvr>
                                      <p:to>
                                        <p:strVal val="visible"/>
                                      </p:to>
                                    </p:set>
                                    <p:anim calcmode="lin" valueType="num">
                                      <p:cBhvr additive="base">
                                        <p:cTn dur="1000"/>
                                        <p:tgtEl>
                                          <p:spTgt spid="193">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3">
                                            <p:txEl>
                                              <p:pRg end="1" st="1"/>
                                            </p:txEl>
                                          </p:spTgt>
                                        </p:tgtEl>
                                        <p:attrNameLst>
                                          <p:attrName>style.visibility</p:attrName>
                                        </p:attrNameLst>
                                      </p:cBhvr>
                                      <p:to>
                                        <p:strVal val="visible"/>
                                      </p:to>
                                    </p:set>
                                    <p:anim calcmode="lin" valueType="num">
                                      <p:cBhvr additive="base">
                                        <p:cTn dur="1000"/>
                                        <p:tgtEl>
                                          <p:spTgt spid="193">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3">
                                            <p:txEl>
                                              <p:pRg end="2" st="2"/>
                                            </p:txEl>
                                          </p:spTgt>
                                        </p:tgtEl>
                                        <p:attrNameLst>
                                          <p:attrName>style.visibility</p:attrName>
                                        </p:attrNameLst>
                                      </p:cBhvr>
                                      <p:to>
                                        <p:strVal val="visible"/>
                                      </p:to>
                                    </p:set>
                                    <p:anim calcmode="lin" valueType="num">
                                      <p:cBhvr additive="base">
                                        <p:cTn dur="1000"/>
                                        <p:tgtEl>
                                          <p:spTgt spid="193">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3">
                                            <p:txEl>
                                              <p:pRg end="3" st="3"/>
                                            </p:txEl>
                                          </p:spTgt>
                                        </p:tgtEl>
                                        <p:attrNameLst>
                                          <p:attrName>style.visibility</p:attrName>
                                        </p:attrNameLst>
                                      </p:cBhvr>
                                      <p:to>
                                        <p:strVal val="visible"/>
                                      </p:to>
                                    </p:set>
                                    <p:anim calcmode="lin" valueType="num">
                                      <p:cBhvr additive="base">
                                        <p:cTn dur="1000"/>
                                        <p:tgtEl>
                                          <p:spTgt spid="193">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3">
                                            <p:txEl>
                                              <p:pRg end="4" st="4"/>
                                            </p:txEl>
                                          </p:spTgt>
                                        </p:tgtEl>
                                        <p:attrNameLst>
                                          <p:attrName>style.visibility</p:attrName>
                                        </p:attrNameLst>
                                      </p:cBhvr>
                                      <p:to>
                                        <p:strVal val="visible"/>
                                      </p:to>
                                    </p:set>
                                    <p:anim calcmode="lin" valueType="num">
                                      <p:cBhvr additive="base">
                                        <p:cTn dur="1000"/>
                                        <p:tgtEl>
                                          <p:spTgt spid="193">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3">
                                            <p:txEl>
                                              <p:pRg end="5" st="5"/>
                                            </p:txEl>
                                          </p:spTgt>
                                        </p:tgtEl>
                                        <p:attrNameLst>
                                          <p:attrName>style.visibility</p:attrName>
                                        </p:attrNameLst>
                                      </p:cBhvr>
                                      <p:to>
                                        <p:strVal val="visible"/>
                                      </p:to>
                                    </p:set>
                                    <p:anim calcmode="lin" valueType="num">
                                      <p:cBhvr additive="base">
                                        <p:cTn dur="1000"/>
                                        <p:tgtEl>
                                          <p:spTgt spid="193">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9"/>
          <p:cNvSpPr txBox="1"/>
          <p:nvPr>
            <p:ph type="title"/>
          </p:nvPr>
        </p:nvSpPr>
        <p:spPr>
          <a:xfrm>
            <a:off x="139200" y="115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500">
                <a:latin typeface="Amatic SC"/>
                <a:ea typeface="Amatic SC"/>
                <a:cs typeface="Amatic SC"/>
                <a:sym typeface="Amatic SC"/>
              </a:rPr>
              <a:t>Features of a Persuasive Advert</a:t>
            </a:r>
            <a:endParaRPr b="1" sz="4500">
              <a:latin typeface="Amatic SC"/>
              <a:ea typeface="Amatic SC"/>
              <a:cs typeface="Amatic SC"/>
              <a:sym typeface="Amatic SC"/>
            </a:endParaRPr>
          </a:p>
        </p:txBody>
      </p:sp>
      <p:sp>
        <p:nvSpPr>
          <p:cNvPr id="211" name="Google Shape;211;p29"/>
          <p:cNvSpPr txBox="1"/>
          <p:nvPr>
            <p:ph idx="4294967295" type="subTitle"/>
          </p:nvPr>
        </p:nvSpPr>
        <p:spPr>
          <a:xfrm>
            <a:off x="5581475" y="942500"/>
            <a:ext cx="3394200" cy="2829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u="sng">
                <a:solidFill>
                  <a:srgbClr val="9900FF"/>
                </a:solidFill>
              </a:rPr>
              <a:t>Alliteration</a:t>
            </a:r>
            <a:r>
              <a:rPr lang="en" sz="1600"/>
              <a:t> can really make your advert stand out</a:t>
            </a:r>
            <a:endParaRPr sz="1600"/>
          </a:p>
          <a:p>
            <a:pPr indent="-330200" lvl="0" marL="457200" rtl="0" algn="l">
              <a:spcBef>
                <a:spcPts val="0"/>
              </a:spcBef>
              <a:spcAft>
                <a:spcPts val="0"/>
              </a:spcAft>
              <a:buSzPts val="1600"/>
              <a:buChar char="●"/>
            </a:pPr>
            <a:r>
              <a:rPr lang="en" sz="1600"/>
              <a:t>A </a:t>
            </a:r>
            <a:r>
              <a:rPr lang="en" sz="1600" u="sng">
                <a:solidFill>
                  <a:srgbClr val="F1C232"/>
                </a:solidFill>
              </a:rPr>
              <a:t>slogan</a:t>
            </a:r>
            <a:r>
              <a:rPr lang="en" sz="1600"/>
              <a:t> or catchy phrase is a great feature to include</a:t>
            </a:r>
            <a:endParaRPr sz="1600"/>
          </a:p>
          <a:p>
            <a:pPr indent="-330200" lvl="0" marL="457200" rtl="0" algn="l">
              <a:spcBef>
                <a:spcPts val="0"/>
              </a:spcBef>
              <a:spcAft>
                <a:spcPts val="0"/>
              </a:spcAft>
              <a:buSzPts val="1600"/>
              <a:buChar char="●"/>
            </a:pPr>
            <a:r>
              <a:rPr lang="en" sz="1600"/>
              <a:t>Images of how the product looks will allow your reader to imagine it</a:t>
            </a:r>
            <a:endParaRPr sz="1600"/>
          </a:p>
          <a:p>
            <a:pPr indent="-330200" lvl="0" marL="457200" rtl="0" algn="l">
              <a:spcBef>
                <a:spcPts val="0"/>
              </a:spcBef>
              <a:spcAft>
                <a:spcPts val="0"/>
              </a:spcAft>
              <a:buSzPts val="1600"/>
              <a:buChar char="●"/>
            </a:pPr>
            <a:r>
              <a:rPr lang="en" sz="1600" u="sng">
                <a:solidFill>
                  <a:srgbClr val="01D559"/>
                </a:solidFill>
              </a:rPr>
              <a:t>Rhetorical Questions</a:t>
            </a:r>
            <a:r>
              <a:rPr lang="en" sz="1600"/>
              <a:t> will put ideas into your reader’s mind</a:t>
            </a:r>
            <a:endParaRPr sz="1600"/>
          </a:p>
        </p:txBody>
      </p:sp>
      <p:pic>
        <p:nvPicPr>
          <p:cNvPr id="212" name="Google Shape;212;p29"/>
          <p:cNvPicPr preferRelativeResize="0"/>
          <p:nvPr/>
        </p:nvPicPr>
        <p:blipFill>
          <a:blip r:embed="rId3">
            <a:alphaModFix/>
          </a:blip>
          <a:stretch>
            <a:fillRect/>
          </a:stretch>
        </p:blipFill>
        <p:spPr>
          <a:xfrm>
            <a:off x="139200" y="995750"/>
            <a:ext cx="5555776" cy="3936050"/>
          </a:xfrm>
          <a:prstGeom prst="rect">
            <a:avLst/>
          </a:prstGeom>
          <a:noFill/>
          <a:ln>
            <a:noFill/>
          </a:ln>
        </p:spPr>
      </p:pic>
      <p:sp>
        <p:nvSpPr>
          <p:cNvPr id="213" name="Google Shape;213;p29"/>
          <p:cNvSpPr/>
          <p:nvPr/>
        </p:nvSpPr>
        <p:spPr>
          <a:xfrm>
            <a:off x="241225" y="980100"/>
            <a:ext cx="2924700" cy="1458300"/>
          </a:xfrm>
          <a:prstGeom prst="rect">
            <a:avLst/>
          </a:prstGeom>
          <a:no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4" name="Google Shape;214;p29"/>
          <p:cNvCxnSpPr/>
          <p:nvPr/>
        </p:nvCxnSpPr>
        <p:spPr>
          <a:xfrm>
            <a:off x="335300" y="2626625"/>
            <a:ext cx="1983600" cy="7800"/>
          </a:xfrm>
          <a:prstGeom prst="straightConnector1">
            <a:avLst/>
          </a:prstGeom>
          <a:noFill/>
          <a:ln cap="flat" cmpd="sng" w="28575">
            <a:solidFill>
              <a:srgbClr val="F1C232"/>
            </a:solidFill>
            <a:prstDash val="solid"/>
            <a:round/>
            <a:headEnd len="med" w="med" type="none"/>
            <a:tailEnd len="med" w="med" type="none"/>
          </a:ln>
        </p:spPr>
      </p:cxnSp>
      <p:cxnSp>
        <p:nvCxnSpPr>
          <p:cNvPr id="215" name="Google Shape;215;p29"/>
          <p:cNvCxnSpPr/>
          <p:nvPr/>
        </p:nvCxnSpPr>
        <p:spPr>
          <a:xfrm>
            <a:off x="3247625" y="1438275"/>
            <a:ext cx="1983600" cy="7800"/>
          </a:xfrm>
          <a:prstGeom prst="straightConnector1">
            <a:avLst/>
          </a:prstGeom>
          <a:noFill/>
          <a:ln cap="flat" cmpd="sng" w="28575">
            <a:solidFill>
              <a:srgbClr val="01D559"/>
            </a:solidFill>
            <a:prstDash val="solid"/>
            <a:round/>
            <a:headEnd len="med" w="med" type="none"/>
            <a:tailEnd len="med" w="med" type="none"/>
          </a:ln>
        </p:spPr>
      </p:cxnSp>
      <p:cxnSp>
        <p:nvCxnSpPr>
          <p:cNvPr id="216" name="Google Shape;216;p29"/>
          <p:cNvCxnSpPr/>
          <p:nvPr/>
        </p:nvCxnSpPr>
        <p:spPr>
          <a:xfrm>
            <a:off x="4509275" y="3503825"/>
            <a:ext cx="891000" cy="8700"/>
          </a:xfrm>
          <a:prstGeom prst="straightConnector1">
            <a:avLst/>
          </a:prstGeom>
          <a:noFill/>
          <a:ln cap="flat" cmpd="sng" w="28575">
            <a:solidFill>
              <a:srgbClr val="01D559"/>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12"/>
                                        </p:tgtEl>
                                        <p:attrNameLst>
                                          <p:attrName>style.visibility</p:attrName>
                                        </p:attrNameLst>
                                      </p:cBhvr>
                                      <p:to>
                                        <p:strVal val="visible"/>
                                      </p:to>
                                    </p:set>
                                    <p:anim calcmode="lin" valueType="num">
                                      <p:cBhvr additive="base">
                                        <p:cTn dur="1000"/>
                                        <p:tgtEl>
                                          <p:spTgt spid="21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11">
                                            <p:txEl>
                                              <p:pRg end="0" st="0"/>
                                            </p:txEl>
                                          </p:spTgt>
                                        </p:tgtEl>
                                        <p:attrNameLst>
                                          <p:attrName>style.visibility</p:attrName>
                                        </p:attrNameLst>
                                      </p:cBhvr>
                                      <p:to>
                                        <p:strVal val="visible"/>
                                      </p:to>
                                    </p:set>
                                    <p:anim calcmode="lin" valueType="num">
                                      <p:cBhvr additive="base">
                                        <p:cTn dur="1000"/>
                                        <p:tgtEl>
                                          <p:spTgt spid="211">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11">
                                            <p:txEl>
                                              <p:pRg end="1" st="1"/>
                                            </p:txEl>
                                          </p:spTgt>
                                        </p:tgtEl>
                                        <p:attrNameLst>
                                          <p:attrName>style.visibility</p:attrName>
                                        </p:attrNameLst>
                                      </p:cBhvr>
                                      <p:to>
                                        <p:strVal val="visible"/>
                                      </p:to>
                                    </p:set>
                                    <p:anim calcmode="lin" valueType="num">
                                      <p:cBhvr additive="base">
                                        <p:cTn dur="1000"/>
                                        <p:tgtEl>
                                          <p:spTgt spid="211">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11">
                                            <p:txEl>
                                              <p:pRg end="2" st="2"/>
                                            </p:txEl>
                                          </p:spTgt>
                                        </p:tgtEl>
                                        <p:attrNameLst>
                                          <p:attrName>style.visibility</p:attrName>
                                        </p:attrNameLst>
                                      </p:cBhvr>
                                      <p:to>
                                        <p:strVal val="visible"/>
                                      </p:to>
                                    </p:set>
                                    <p:anim calcmode="lin" valueType="num">
                                      <p:cBhvr additive="base">
                                        <p:cTn dur="1000"/>
                                        <p:tgtEl>
                                          <p:spTgt spid="211">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11">
                                            <p:txEl>
                                              <p:pRg end="3" st="3"/>
                                            </p:txEl>
                                          </p:spTgt>
                                        </p:tgtEl>
                                        <p:attrNameLst>
                                          <p:attrName>style.visibility</p:attrName>
                                        </p:attrNameLst>
                                      </p:cBhvr>
                                      <p:to>
                                        <p:strVal val="visible"/>
                                      </p:to>
                                    </p:set>
                                    <p:anim calcmode="lin" valueType="num">
                                      <p:cBhvr additive="base">
                                        <p:cTn dur="1000"/>
                                        <p:tgtEl>
                                          <p:spTgt spid="211">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0"/>
          <p:cNvSpPr txBox="1"/>
          <p:nvPr>
            <p:ph type="title"/>
          </p:nvPr>
        </p:nvSpPr>
        <p:spPr>
          <a:xfrm>
            <a:off x="139200" y="115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500">
                <a:latin typeface="Amatic SC"/>
                <a:ea typeface="Amatic SC"/>
                <a:cs typeface="Amatic SC"/>
                <a:sym typeface="Amatic SC"/>
              </a:rPr>
              <a:t>Features of a Persuasive Advert</a:t>
            </a:r>
            <a:endParaRPr b="1" sz="4500">
              <a:latin typeface="Amatic SC"/>
              <a:ea typeface="Amatic SC"/>
              <a:cs typeface="Amatic SC"/>
              <a:sym typeface="Amatic SC"/>
            </a:endParaRPr>
          </a:p>
        </p:txBody>
      </p:sp>
      <p:pic>
        <p:nvPicPr>
          <p:cNvPr id="222" name="Google Shape;222;p30"/>
          <p:cNvPicPr preferRelativeResize="0"/>
          <p:nvPr/>
        </p:nvPicPr>
        <p:blipFill rotWithShape="1">
          <a:blip r:embed="rId3">
            <a:alphaModFix/>
          </a:blip>
          <a:srcRect b="8788" l="7897" r="3166" t="2793"/>
          <a:stretch/>
        </p:blipFill>
        <p:spPr>
          <a:xfrm>
            <a:off x="601900" y="940900"/>
            <a:ext cx="2854000" cy="3669450"/>
          </a:xfrm>
          <a:prstGeom prst="rect">
            <a:avLst/>
          </a:prstGeom>
          <a:noFill/>
          <a:ln>
            <a:noFill/>
          </a:ln>
        </p:spPr>
      </p:pic>
      <p:pic>
        <p:nvPicPr>
          <p:cNvPr id="223" name="Google Shape;223;p30"/>
          <p:cNvPicPr preferRelativeResize="0"/>
          <p:nvPr/>
        </p:nvPicPr>
        <p:blipFill>
          <a:blip r:embed="rId4">
            <a:alphaModFix/>
          </a:blip>
          <a:stretch>
            <a:fillRect/>
          </a:stretch>
        </p:blipFill>
        <p:spPr>
          <a:xfrm>
            <a:off x="5729700" y="688400"/>
            <a:ext cx="2893225" cy="1926200"/>
          </a:xfrm>
          <a:prstGeom prst="rect">
            <a:avLst/>
          </a:prstGeom>
          <a:noFill/>
          <a:ln>
            <a:noFill/>
          </a:ln>
        </p:spPr>
      </p:pic>
      <p:pic>
        <p:nvPicPr>
          <p:cNvPr id="224" name="Google Shape;224;p30"/>
          <p:cNvPicPr preferRelativeResize="0"/>
          <p:nvPr/>
        </p:nvPicPr>
        <p:blipFill rotWithShape="1">
          <a:blip r:embed="rId5">
            <a:alphaModFix/>
          </a:blip>
          <a:srcRect b="3214" l="13457" r="14615" t="7235"/>
          <a:stretch/>
        </p:blipFill>
        <p:spPr>
          <a:xfrm>
            <a:off x="5915700" y="2705025"/>
            <a:ext cx="2521225" cy="2156200"/>
          </a:xfrm>
          <a:prstGeom prst="rect">
            <a:avLst/>
          </a:prstGeom>
          <a:noFill/>
          <a:ln>
            <a:noFill/>
          </a:ln>
        </p:spPr>
      </p:pic>
      <p:sp>
        <p:nvSpPr>
          <p:cNvPr id="225" name="Google Shape;225;p30"/>
          <p:cNvSpPr txBox="1"/>
          <p:nvPr/>
        </p:nvSpPr>
        <p:spPr>
          <a:xfrm>
            <a:off x="3783000" y="2117000"/>
            <a:ext cx="2132700" cy="28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rgbClr val="9900FF"/>
                </a:solidFill>
                <a:latin typeface="Proxima Nova"/>
                <a:ea typeface="Proxima Nova"/>
                <a:cs typeface="Proxima Nova"/>
                <a:sym typeface="Proxima Nova"/>
              </a:rPr>
              <a:t>Similes</a:t>
            </a:r>
            <a:r>
              <a:rPr lang="en" sz="1800">
                <a:solidFill>
                  <a:srgbClr val="4A4A4A"/>
                </a:solidFill>
                <a:latin typeface="Proxima Nova"/>
                <a:ea typeface="Proxima Nova"/>
                <a:cs typeface="Proxima Nova"/>
                <a:sym typeface="Proxima Nova"/>
              </a:rPr>
              <a:t> and </a:t>
            </a:r>
            <a:r>
              <a:rPr lang="en" sz="1800" u="sng">
                <a:solidFill>
                  <a:schemeClr val="accent6"/>
                </a:solidFill>
                <a:latin typeface="Proxima Nova"/>
                <a:ea typeface="Proxima Nova"/>
                <a:cs typeface="Proxima Nova"/>
                <a:sym typeface="Proxima Nova"/>
              </a:rPr>
              <a:t>Metaphors</a:t>
            </a:r>
            <a:r>
              <a:rPr lang="en" sz="1800">
                <a:solidFill>
                  <a:srgbClr val="4A4A4A"/>
                </a:solidFill>
                <a:latin typeface="Proxima Nova"/>
                <a:ea typeface="Proxima Nova"/>
                <a:cs typeface="Proxima Nova"/>
                <a:sym typeface="Proxima Nova"/>
              </a:rPr>
              <a:t> are used really effectively in persuasive adverts. Will you include some in yours?</a:t>
            </a:r>
            <a:endParaRPr sz="1800">
              <a:solidFill>
                <a:srgbClr val="4A4A4A"/>
              </a:solidFill>
              <a:latin typeface="Proxima Nova"/>
              <a:ea typeface="Proxima Nova"/>
              <a:cs typeface="Proxima Nova"/>
              <a:sym typeface="Proxima Nova"/>
            </a:endParaRPr>
          </a:p>
        </p:txBody>
      </p:sp>
      <p:cxnSp>
        <p:nvCxnSpPr>
          <p:cNvPr id="226" name="Google Shape;226;p30"/>
          <p:cNvCxnSpPr/>
          <p:nvPr/>
        </p:nvCxnSpPr>
        <p:spPr>
          <a:xfrm flipH="1">
            <a:off x="3087375" y="2344375"/>
            <a:ext cx="690000" cy="470400"/>
          </a:xfrm>
          <a:prstGeom prst="straightConnector1">
            <a:avLst/>
          </a:prstGeom>
          <a:noFill/>
          <a:ln cap="flat" cmpd="sng" w="38100">
            <a:solidFill>
              <a:srgbClr val="9900FF"/>
            </a:solidFill>
            <a:prstDash val="solid"/>
            <a:round/>
            <a:headEnd len="med" w="med" type="none"/>
            <a:tailEnd len="med" w="med" type="triangle"/>
          </a:ln>
        </p:spPr>
      </p:cxnSp>
      <p:cxnSp>
        <p:nvCxnSpPr>
          <p:cNvPr id="227" name="Google Shape;227;p30"/>
          <p:cNvCxnSpPr/>
          <p:nvPr/>
        </p:nvCxnSpPr>
        <p:spPr>
          <a:xfrm flipH="1" rot="10800000">
            <a:off x="5097900" y="1889475"/>
            <a:ext cx="921900" cy="591600"/>
          </a:xfrm>
          <a:prstGeom prst="straightConnector1">
            <a:avLst/>
          </a:prstGeom>
          <a:noFill/>
          <a:ln cap="flat" cmpd="sng" w="38100">
            <a:solidFill>
              <a:schemeClr val="accent6"/>
            </a:solidFill>
            <a:prstDash val="solid"/>
            <a:round/>
            <a:headEnd len="med" w="med" type="none"/>
            <a:tailEnd len="med" w="med" type="triangle"/>
          </a:ln>
        </p:spPr>
      </p:cxnSp>
      <p:cxnSp>
        <p:nvCxnSpPr>
          <p:cNvPr id="228" name="Google Shape;228;p30"/>
          <p:cNvCxnSpPr/>
          <p:nvPr/>
        </p:nvCxnSpPr>
        <p:spPr>
          <a:xfrm>
            <a:off x="5097900" y="2814775"/>
            <a:ext cx="1075200" cy="518400"/>
          </a:xfrm>
          <a:prstGeom prst="straightConnector1">
            <a:avLst/>
          </a:prstGeom>
          <a:noFill/>
          <a:ln cap="flat" cmpd="sng" w="38100">
            <a:solidFill>
              <a:schemeClr val="accent6"/>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22"/>
                                        </p:tgtEl>
                                        <p:attrNameLst>
                                          <p:attrName>style.visibility</p:attrName>
                                        </p:attrNameLst>
                                      </p:cBhvr>
                                      <p:to>
                                        <p:strVal val="visible"/>
                                      </p:to>
                                    </p:set>
                                    <p:anim calcmode="lin" valueType="num">
                                      <p:cBhvr additive="base">
                                        <p:cTn dur="1000"/>
                                        <p:tgtEl>
                                          <p:spTgt spid="222"/>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5"/>
                                        </p:tgtEl>
                                        <p:attrNameLst>
                                          <p:attrName>style.visibility</p:attrName>
                                        </p:attrNameLst>
                                      </p:cBhvr>
                                      <p:to>
                                        <p:strVal val="visible"/>
                                      </p:to>
                                    </p:set>
                                    <p:anim calcmode="lin" valueType="num">
                                      <p:cBhvr additive="base">
                                        <p:cTn dur="1000"/>
                                        <p:tgtEl>
                                          <p:spTgt spid="225"/>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pic>
        <p:nvPicPr>
          <p:cNvPr id="233" name="Google Shape;233;p31"/>
          <p:cNvPicPr preferRelativeResize="0"/>
          <p:nvPr/>
        </p:nvPicPr>
        <p:blipFill rotWithShape="1">
          <a:blip r:embed="rId3">
            <a:alphaModFix/>
          </a:blip>
          <a:srcRect b="5926" l="0" r="0" t="0"/>
          <a:stretch/>
        </p:blipFill>
        <p:spPr>
          <a:xfrm>
            <a:off x="5349075" y="49100"/>
            <a:ext cx="3712874" cy="5045300"/>
          </a:xfrm>
          <a:prstGeom prst="rect">
            <a:avLst/>
          </a:prstGeom>
          <a:noFill/>
          <a:ln>
            <a:noFill/>
          </a:ln>
        </p:spPr>
      </p:pic>
      <p:sp>
        <p:nvSpPr>
          <p:cNvPr id="234" name="Google Shape;234;p31"/>
          <p:cNvSpPr txBox="1"/>
          <p:nvPr/>
        </p:nvSpPr>
        <p:spPr>
          <a:xfrm>
            <a:off x="1101775" y="1811175"/>
            <a:ext cx="3000000" cy="3000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2000">
                <a:solidFill>
                  <a:srgbClr val="FD6F00"/>
                </a:solidFill>
                <a:latin typeface="Proxima Nova"/>
                <a:ea typeface="Proxima Nova"/>
                <a:cs typeface="Proxima Nova"/>
                <a:sym typeface="Proxima Nova"/>
              </a:rPr>
              <a:t>Task 2: Can you find the key features of a persuasive advert by text marking this one?</a:t>
            </a:r>
            <a:endParaRPr/>
          </a:p>
        </p:txBody>
      </p:sp>
      <p:sp>
        <p:nvSpPr>
          <p:cNvPr id="235" name="Google Shape;235;p31"/>
          <p:cNvSpPr txBox="1"/>
          <p:nvPr>
            <p:ph idx="4294967295" type="title"/>
          </p:nvPr>
        </p:nvSpPr>
        <p:spPr>
          <a:xfrm>
            <a:off x="139225" y="123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500">
                <a:latin typeface="Amatic SC"/>
                <a:ea typeface="Amatic SC"/>
                <a:cs typeface="Amatic SC"/>
                <a:sym typeface="Amatic SC"/>
              </a:rPr>
              <a:t>Features of a Persuasive Advert</a:t>
            </a:r>
            <a:endParaRPr b="1" sz="4500">
              <a:latin typeface="Amatic SC"/>
              <a:ea typeface="Amatic SC"/>
              <a:cs typeface="Amatic SC"/>
              <a:sym typeface="Amatic S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1000"/>
                                        <p:tgtEl>
                                          <p:spTgt spid="23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1000"/>
                                        <p:tgtEl>
                                          <p:spTgt spid="23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1705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500">
                <a:latin typeface="Amatic SC"/>
                <a:ea typeface="Amatic SC"/>
                <a:cs typeface="Amatic SC"/>
                <a:sym typeface="Amatic SC"/>
              </a:rPr>
              <a:t>What is Persuasive Writing?</a:t>
            </a:r>
            <a:endParaRPr b="1" sz="4500">
              <a:latin typeface="Amatic SC"/>
              <a:ea typeface="Amatic SC"/>
              <a:cs typeface="Amatic SC"/>
              <a:sym typeface="Amatic SC"/>
            </a:endParaRPr>
          </a:p>
        </p:txBody>
      </p:sp>
      <p:sp>
        <p:nvSpPr>
          <p:cNvPr id="63" name="Google Shape;63;p14"/>
          <p:cNvSpPr txBox="1"/>
          <p:nvPr>
            <p:ph idx="1" type="body"/>
          </p:nvPr>
        </p:nvSpPr>
        <p:spPr>
          <a:xfrm>
            <a:off x="228150" y="1152475"/>
            <a:ext cx="86877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Persuasive writing is a genre of writing which intends to convince the reader to believe in an idea or opinion and to do an action. </a:t>
            </a:r>
            <a:endParaRPr/>
          </a:p>
          <a:p>
            <a:pPr indent="0" lvl="0" marL="0" rtl="0" algn="ctr">
              <a:spcBef>
                <a:spcPts val="1600"/>
              </a:spcBef>
              <a:spcAft>
                <a:spcPts val="0"/>
              </a:spcAft>
              <a:buNone/>
            </a:pPr>
            <a:r>
              <a:rPr lang="en"/>
              <a:t>It comes in lots of different forms…</a:t>
            </a:r>
            <a:endParaRPr/>
          </a:p>
          <a:p>
            <a:pPr indent="0" lvl="0" marL="0" rtl="0" algn="ctr">
              <a:spcBef>
                <a:spcPts val="1600"/>
              </a:spcBef>
              <a:spcAft>
                <a:spcPts val="0"/>
              </a:spcAft>
              <a:buNone/>
            </a:pPr>
            <a:r>
              <a:rPr b="1" lang="en" sz="2100" u="sng">
                <a:solidFill>
                  <a:schemeClr val="dk1"/>
                </a:solidFill>
                <a:latin typeface="Amatic SC"/>
                <a:ea typeface="Amatic SC"/>
                <a:cs typeface="Amatic SC"/>
                <a:sym typeface="Amatic SC"/>
                <a:hlinkClick r:id="rId3"/>
              </a:rPr>
              <a:t>https://www.youtube.com/watch?v=hD9arWXIddM&amp;app=desktop</a:t>
            </a:r>
            <a:endParaRPr b="1" sz="3300">
              <a:solidFill>
                <a:schemeClr val="dk1"/>
              </a:solidFill>
              <a:latin typeface="Amatic SC"/>
              <a:ea typeface="Amatic SC"/>
              <a:cs typeface="Amatic SC"/>
              <a:sym typeface="Amatic SC"/>
            </a:endParaRPr>
          </a:p>
          <a:p>
            <a:pPr indent="0" lvl="0" marL="0" rtl="0" algn="ctr">
              <a:spcBef>
                <a:spcPts val="1600"/>
              </a:spcBef>
              <a:spcAft>
                <a:spcPts val="0"/>
              </a:spcAft>
              <a:buNone/>
            </a:pPr>
            <a:r>
              <a:t/>
            </a:r>
            <a:endParaRPr b="1" sz="1400">
              <a:solidFill>
                <a:schemeClr val="dk1"/>
              </a:solidFill>
              <a:latin typeface="Amatic SC"/>
              <a:ea typeface="Amatic SC"/>
              <a:cs typeface="Amatic SC"/>
              <a:sym typeface="Amatic SC"/>
            </a:endParaRPr>
          </a:p>
          <a:p>
            <a:pPr indent="0" lvl="0" marL="0" rtl="0" algn="ctr">
              <a:spcBef>
                <a:spcPts val="1600"/>
              </a:spcBef>
              <a:spcAft>
                <a:spcPts val="1600"/>
              </a:spcAft>
              <a:buNone/>
            </a:pPr>
            <a:r>
              <a:t/>
            </a:r>
            <a:endParaRPr b="1" sz="3200">
              <a:solidFill>
                <a:schemeClr val="accent3"/>
              </a:solidFill>
              <a:latin typeface="Amatic SC"/>
              <a:ea typeface="Amatic SC"/>
              <a:cs typeface="Amatic SC"/>
              <a:sym typeface="Amatic SC"/>
            </a:endParaRPr>
          </a:p>
        </p:txBody>
      </p:sp>
      <p:pic>
        <p:nvPicPr>
          <p:cNvPr id="64" name="Google Shape;64;p14"/>
          <p:cNvPicPr preferRelativeResize="0"/>
          <p:nvPr/>
        </p:nvPicPr>
        <p:blipFill>
          <a:blip r:embed="rId4">
            <a:alphaModFix/>
          </a:blip>
          <a:stretch>
            <a:fillRect/>
          </a:stretch>
        </p:blipFill>
        <p:spPr>
          <a:xfrm>
            <a:off x="672375" y="3611348"/>
            <a:ext cx="1775500" cy="827400"/>
          </a:xfrm>
          <a:prstGeom prst="rect">
            <a:avLst/>
          </a:prstGeom>
          <a:noFill/>
          <a:ln>
            <a:noFill/>
          </a:ln>
        </p:spPr>
      </p:pic>
      <p:pic>
        <p:nvPicPr>
          <p:cNvPr id="65" name="Google Shape;65;p14"/>
          <p:cNvPicPr preferRelativeResize="0"/>
          <p:nvPr/>
        </p:nvPicPr>
        <p:blipFill>
          <a:blip r:embed="rId5">
            <a:alphaModFix/>
          </a:blip>
          <a:stretch>
            <a:fillRect/>
          </a:stretch>
        </p:blipFill>
        <p:spPr>
          <a:xfrm>
            <a:off x="2785025" y="3355825"/>
            <a:ext cx="1338450" cy="1338450"/>
          </a:xfrm>
          <a:prstGeom prst="rect">
            <a:avLst/>
          </a:prstGeom>
          <a:noFill/>
          <a:ln>
            <a:noFill/>
          </a:ln>
        </p:spPr>
      </p:pic>
      <p:pic>
        <p:nvPicPr>
          <p:cNvPr id="66" name="Google Shape;66;p14"/>
          <p:cNvPicPr preferRelativeResize="0"/>
          <p:nvPr/>
        </p:nvPicPr>
        <p:blipFill>
          <a:blip r:embed="rId6">
            <a:alphaModFix/>
          </a:blip>
          <a:stretch>
            <a:fillRect/>
          </a:stretch>
        </p:blipFill>
        <p:spPr>
          <a:xfrm>
            <a:off x="4695850" y="3073525"/>
            <a:ext cx="1999376" cy="1999375"/>
          </a:xfrm>
          <a:prstGeom prst="rect">
            <a:avLst/>
          </a:prstGeom>
          <a:noFill/>
          <a:ln>
            <a:noFill/>
          </a:ln>
        </p:spPr>
      </p:pic>
      <p:pic>
        <p:nvPicPr>
          <p:cNvPr id="67" name="Google Shape;67;p14"/>
          <p:cNvPicPr preferRelativeResize="0"/>
          <p:nvPr/>
        </p:nvPicPr>
        <p:blipFill>
          <a:blip r:embed="rId7">
            <a:alphaModFix/>
          </a:blip>
          <a:stretch>
            <a:fillRect/>
          </a:stretch>
        </p:blipFill>
        <p:spPr>
          <a:xfrm>
            <a:off x="6968200" y="3194260"/>
            <a:ext cx="1065300" cy="1757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1000"/>
                                        <p:tgtEl>
                                          <p:spTgt spid="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2"/>
          <p:cNvSpPr txBox="1"/>
          <p:nvPr>
            <p:ph type="title"/>
          </p:nvPr>
        </p:nvSpPr>
        <p:spPr>
          <a:xfrm>
            <a:off x="273350" y="-344425"/>
            <a:ext cx="4264500" cy="155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500">
                <a:latin typeface="Amatic SC"/>
                <a:ea typeface="Amatic SC"/>
                <a:cs typeface="Amatic SC"/>
                <a:sym typeface="Amatic SC"/>
              </a:rPr>
              <a:t>Very Vast Vocabulary</a:t>
            </a:r>
            <a:endParaRPr b="1" sz="5500">
              <a:latin typeface="Amatic SC"/>
              <a:ea typeface="Amatic SC"/>
              <a:cs typeface="Amatic SC"/>
              <a:sym typeface="Amatic SC"/>
            </a:endParaRPr>
          </a:p>
        </p:txBody>
      </p:sp>
      <p:sp>
        <p:nvSpPr>
          <p:cNvPr id="241" name="Google Shape;241;p32"/>
          <p:cNvSpPr txBox="1"/>
          <p:nvPr>
            <p:ph idx="1" type="subTitle"/>
          </p:nvPr>
        </p:nvSpPr>
        <p:spPr>
          <a:xfrm>
            <a:off x="84400" y="1129075"/>
            <a:ext cx="4414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Along with eye-catching images, bold titles and an interesting layout, </a:t>
            </a:r>
            <a:endParaRPr/>
          </a:p>
          <a:p>
            <a:pPr indent="0" lvl="0" marL="0" rtl="0" algn="ctr">
              <a:spcBef>
                <a:spcPts val="0"/>
              </a:spcBef>
              <a:spcAft>
                <a:spcPts val="0"/>
              </a:spcAft>
              <a:buNone/>
            </a:pPr>
            <a:r>
              <a:rPr b="1" lang="en" sz="2900">
                <a:solidFill>
                  <a:schemeClr val="dk1"/>
                </a:solidFill>
                <a:latin typeface="Amatic SC"/>
                <a:ea typeface="Amatic SC"/>
                <a:cs typeface="Amatic SC"/>
                <a:sym typeface="Amatic SC"/>
              </a:rPr>
              <a:t>words</a:t>
            </a:r>
            <a:r>
              <a:rPr lang="en"/>
              <a:t> </a:t>
            </a:r>
            <a:endParaRPr/>
          </a:p>
          <a:p>
            <a:pPr indent="0" lvl="0" marL="0" rtl="0" algn="ctr">
              <a:spcBef>
                <a:spcPts val="0"/>
              </a:spcBef>
              <a:spcAft>
                <a:spcPts val="0"/>
              </a:spcAft>
              <a:buNone/>
            </a:pPr>
            <a:r>
              <a:rPr lang="en"/>
              <a:t>are what will really entice your reader and make them want to buy your product!</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b="1" lang="en">
                <a:solidFill>
                  <a:srgbClr val="FD6F00"/>
                </a:solidFill>
              </a:rPr>
              <a:t>Task 3: Create three vocabulary lists based on the headings to the right. Then, </a:t>
            </a:r>
            <a:r>
              <a:rPr b="1" lang="en" u="sng">
                <a:solidFill>
                  <a:srgbClr val="FD6F00"/>
                </a:solidFill>
              </a:rPr>
              <a:t>judge</a:t>
            </a:r>
            <a:r>
              <a:rPr b="1" lang="en">
                <a:solidFill>
                  <a:srgbClr val="FD6F00"/>
                </a:solidFill>
              </a:rPr>
              <a:t> your ideas by </a:t>
            </a:r>
            <a:r>
              <a:rPr b="1" lang="en" u="sng">
                <a:solidFill>
                  <a:srgbClr val="FD6F00"/>
                </a:solidFill>
              </a:rPr>
              <a:t>ordering</a:t>
            </a:r>
            <a:r>
              <a:rPr b="1" lang="en">
                <a:solidFill>
                  <a:srgbClr val="FD6F00"/>
                </a:solidFill>
              </a:rPr>
              <a:t> your lists from “best” ideas to “worst” ideas. Use your best ideas for task 4!</a:t>
            </a:r>
            <a:endParaRPr b="1">
              <a:solidFill>
                <a:srgbClr val="FD6F00"/>
              </a:solidFill>
            </a:endParaRPr>
          </a:p>
        </p:txBody>
      </p:sp>
      <p:sp>
        <p:nvSpPr>
          <p:cNvPr id="242" name="Google Shape;242;p32"/>
          <p:cNvSpPr txBox="1"/>
          <p:nvPr/>
        </p:nvSpPr>
        <p:spPr>
          <a:xfrm>
            <a:off x="6238500" y="352825"/>
            <a:ext cx="1442700" cy="89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FFFFFF"/>
                </a:solidFill>
                <a:latin typeface="Amatic SC"/>
                <a:ea typeface="Amatic SC"/>
                <a:cs typeface="Amatic SC"/>
                <a:sym typeface="Amatic SC"/>
              </a:rPr>
              <a:t>List of Alliteration</a:t>
            </a:r>
            <a:endParaRPr b="1" sz="2700">
              <a:solidFill>
                <a:srgbClr val="FFFFFF"/>
              </a:solidFill>
              <a:latin typeface="Amatic SC"/>
              <a:ea typeface="Amatic SC"/>
              <a:cs typeface="Amatic SC"/>
              <a:sym typeface="Amatic SC"/>
            </a:endParaRPr>
          </a:p>
        </p:txBody>
      </p:sp>
      <p:sp>
        <p:nvSpPr>
          <p:cNvPr id="243" name="Google Shape;243;p32"/>
          <p:cNvSpPr txBox="1"/>
          <p:nvPr/>
        </p:nvSpPr>
        <p:spPr>
          <a:xfrm>
            <a:off x="7630600" y="352825"/>
            <a:ext cx="1442700" cy="89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FFFFFF"/>
                </a:solidFill>
                <a:latin typeface="Amatic SC"/>
                <a:ea typeface="Amatic SC"/>
                <a:cs typeface="Amatic SC"/>
                <a:sym typeface="Amatic SC"/>
              </a:rPr>
              <a:t>Suitable Slogans</a:t>
            </a:r>
            <a:endParaRPr b="1" sz="2700">
              <a:solidFill>
                <a:srgbClr val="FFFFFF"/>
              </a:solidFill>
              <a:latin typeface="Amatic SC"/>
              <a:ea typeface="Amatic SC"/>
              <a:cs typeface="Amatic SC"/>
              <a:sym typeface="Amatic SC"/>
            </a:endParaRPr>
          </a:p>
        </p:txBody>
      </p:sp>
      <p:sp>
        <p:nvSpPr>
          <p:cNvPr id="244" name="Google Shape;244;p32"/>
          <p:cNvSpPr txBox="1"/>
          <p:nvPr/>
        </p:nvSpPr>
        <p:spPr>
          <a:xfrm>
            <a:off x="4666825" y="133425"/>
            <a:ext cx="1442700" cy="89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FFFFFF"/>
                </a:solidFill>
                <a:latin typeface="Amatic SC"/>
                <a:ea typeface="Amatic SC"/>
                <a:cs typeface="Amatic SC"/>
                <a:sym typeface="Amatic SC"/>
              </a:rPr>
              <a:t>Enticing Adjectives &amp; Adverbs</a:t>
            </a:r>
            <a:endParaRPr b="1" sz="2700">
              <a:solidFill>
                <a:srgbClr val="FFFFFF"/>
              </a:solidFill>
              <a:latin typeface="Amatic SC"/>
              <a:ea typeface="Amatic SC"/>
              <a:cs typeface="Amatic SC"/>
              <a:sym typeface="Amatic SC"/>
            </a:endParaRPr>
          </a:p>
        </p:txBody>
      </p:sp>
      <p:cxnSp>
        <p:nvCxnSpPr>
          <p:cNvPr id="245" name="Google Shape;245;p32"/>
          <p:cNvCxnSpPr/>
          <p:nvPr/>
        </p:nvCxnSpPr>
        <p:spPr>
          <a:xfrm flipH="1" rot="10800000">
            <a:off x="4686900" y="1497650"/>
            <a:ext cx="4398600" cy="15600"/>
          </a:xfrm>
          <a:prstGeom prst="straightConnector1">
            <a:avLst/>
          </a:prstGeom>
          <a:noFill/>
          <a:ln cap="flat" cmpd="sng" w="38100">
            <a:solidFill>
              <a:srgbClr val="FFFFFF"/>
            </a:solidFill>
            <a:prstDash val="solid"/>
            <a:round/>
            <a:headEnd len="med" w="med" type="none"/>
            <a:tailEnd len="med" w="med" type="none"/>
          </a:ln>
        </p:spPr>
      </p:cxnSp>
      <p:cxnSp>
        <p:nvCxnSpPr>
          <p:cNvPr id="246" name="Google Shape;246;p32"/>
          <p:cNvCxnSpPr/>
          <p:nvPr/>
        </p:nvCxnSpPr>
        <p:spPr>
          <a:xfrm>
            <a:off x="6129575" y="188175"/>
            <a:ext cx="7800" cy="4320300"/>
          </a:xfrm>
          <a:prstGeom prst="straightConnector1">
            <a:avLst/>
          </a:prstGeom>
          <a:noFill/>
          <a:ln cap="flat" cmpd="sng" w="38100">
            <a:solidFill>
              <a:srgbClr val="FFFFFF"/>
            </a:solidFill>
            <a:prstDash val="solid"/>
            <a:round/>
            <a:headEnd len="med" w="med" type="none"/>
            <a:tailEnd len="med" w="med" type="none"/>
          </a:ln>
        </p:spPr>
      </p:cxnSp>
      <p:cxnSp>
        <p:nvCxnSpPr>
          <p:cNvPr id="247" name="Google Shape;247;p32"/>
          <p:cNvCxnSpPr/>
          <p:nvPr/>
        </p:nvCxnSpPr>
        <p:spPr>
          <a:xfrm>
            <a:off x="7782325" y="133425"/>
            <a:ext cx="7800" cy="4320300"/>
          </a:xfrm>
          <a:prstGeom prst="straightConnector1">
            <a:avLst/>
          </a:prstGeom>
          <a:noFill/>
          <a:ln cap="flat" cmpd="sng" w="38100">
            <a:solidFill>
              <a:srgbClr val="FFFF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41"/>
                                        </p:tgtEl>
                                        <p:attrNameLst>
                                          <p:attrName>style.visibility</p:attrName>
                                        </p:attrNameLst>
                                      </p:cBhvr>
                                      <p:to>
                                        <p:strVal val="visible"/>
                                      </p:to>
                                    </p:set>
                                    <p:anim calcmode="lin" valueType="num">
                                      <p:cBhvr additive="base">
                                        <p:cTn dur="1000"/>
                                        <p:tgtEl>
                                          <p:spTgt spid="24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6"/>
                                        </p:tgtEl>
                                        <p:attrNameLst>
                                          <p:attrName>style.visibility</p:attrName>
                                        </p:attrNameLst>
                                      </p:cBhvr>
                                      <p:to>
                                        <p:strVal val="visible"/>
                                      </p:to>
                                    </p:set>
                                    <p:anim calcmode="lin" valueType="num">
                                      <p:cBhvr additive="base">
                                        <p:cTn dur="1000"/>
                                        <p:tgtEl>
                                          <p:spTgt spid="246"/>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1000"/>
                                        <p:tgtEl>
                                          <p:spTgt spid="2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42"/>
                                        </p:tgtEl>
                                        <p:attrNameLst>
                                          <p:attrName>style.visibility</p:attrName>
                                        </p:attrNameLst>
                                      </p:cBhvr>
                                      <p:to>
                                        <p:strVal val="visible"/>
                                      </p:to>
                                    </p:set>
                                    <p:anim calcmode="lin" valueType="num">
                                      <p:cBhvr additive="base">
                                        <p:cTn dur="1000"/>
                                        <p:tgtEl>
                                          <p:spTgt spid="24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43"/>
                                        </p:tgtEl>
                                        <p:attrNameLst>
                                          <p:attrName>style.visibility</p:attrName>
                                        </p:attrNameLst>
                                      </p:cBhvr>
                                      <p:to>
                                        <p:strVal val="visible"/>
                                      </p:to>
                                    </p:set>
                                    <p:anim calcmode="lin" valueType="num">
                                      <p:cBhvr additive="base">
                                        <p:cTn dur="1000"/>
                                        <p:tgtEl>
                                          <p:spTgt spid="24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3"/>
          <p:cNvSpPr txBox="1"/>
          <p:nvPr>
            <p:ph type="title"/>
          </p:nvPr>
        </p:nvSpPr>
        <p:spPr>
          <a:xfrm>
            <a:off x="273350" y="-344425"/>
            <a:ext cx="4264500" cy="155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500">
                <a:latin typeface="Amatic SC"/>
                <a:ea typeface="Amatic SC"/>
                <a:cs typeface="Amatic SC"/>
                <a:sym typeface="Amatic SC"/>
              </a:rPr>
              <a:t>The Real Deal</a:t>
            </a:r>
            <a:endParaRPr b="1" sz="5500">
              <a:latin typeface="Amatic SC"/>
              <a:ea typeface="Amatic SC"/>
              <a:cs typeface="Amatic SC"/>
              <a:sym typeface="Amatic SC"/>
            </a:endParaRPr>
          </a:p>
        </p:txBody>
      </p:sp>
      <p:sp>
        <p:nvSpPr>
          <p:cNvPr id="253" name="Google Shape;253;p33"/>
          <p:cNvSpPr txBox="1"/>
          <p:nvPr>
            <p:ph idx="1" type="subTitle"/>
          </p:nvPr>
        </p:nvSpPr>
        <p:spPr>
          <a:xfrm>
            <a:off x="70425" y="1246525"/>
            <a:ext cx="4414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moment is here - you’re ready to create your advertisement!</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b="1" lang="en">
                <a:solidFill>
                  <a:srgbClr val="FD6F00"/>
                </a:solidFill>
              </a:rPr>
              <a:t>Task 4: Use the checklist to the right to create an advertisement for your product which will appeal to your target customer</a:t>
            </a:r>
            <a:endParaRPr b="1">
              <a:solidFill>
                <a:srgbClr val="FD6F00"/>
              </a:solidFill>
            </a:endParaRPr>
          </a:p>
          <a:p>
            <a:pPr indent="0" lvl="0" marL="0" rtl="0" algn="ctr">
              <a:spcBef>
                <a:spcPts val="0"/>
              </a:spcBef>
              <a:spcAft>
                <a:spcPts val="0"/>
              </a:spcAft>
              <a:buNone/>
            </a:pPr>
            <a:r>
              <a:t/>
            </a:r>
            <a:endParaRPr b="1">
              <a:solidFill>
                <a:srgbClr val="FD6F00"/>
              </a:solidFill>
            </a:endParaRPr>
          </a:p>
          <a:p>
            <a:pPr indent="0" lvl="0" marL="0" rtl="0" algn="ctr">
              <a:spcBef>
                <a:spcPts val="0"/>
              </a:spcBef>
              <a:spcAft>
                <a:spcPts val="0"/>
              </a:spcAft>
              <a:buNone/>
            </a:pPr>
            <a:r>
              <a:rPr lang="en">
                <a:solidFill>
                  <a:srgbClr val="666666"/>
                </a:solidFill>
              </a:rPr>
              <a:t>You may create a handwritten advert, or use any computer programs or iPad apps you are familiar with!</a:t>
            </a:r>
            <a:endParaRPr>
              <a:solidFill>
                <a:srgbClr val="666666"/>
              </a:solidFill>
            </a:endParaRPr>
          </a:p>
        </p:txBody>
      </p:sp>
      <p:sp>
        <p:nvSpPr>
          <p:cNvPr id="254" name="Google Shape;254;p33"/>
          <p:cNvSpPr txBox="1"/>
          <p:nvPr/>
        </p:nvSpPr>
        <p:spPr>
          <a:xfrm>
            <a:off x="4686050" y="0"/>
            <a:ext cx="4352400" cy="491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u="sng">
                <a:solidFill>
                  <a:srgbClr val="FFFFFF"/>
                </a:solidFill>
                <a:latin typeface="Amatic SC"/>
                <a:ea typeface="Amatic SC"/>
                <a:cs typeface="Amatic SC"/>
                <a:sym typeface="Amatic SC"/>
              </a:rPr>
              <a:t>Have I included…</a:t>
            </a:r>
            <a:endParaRPr b="1" sz="2700" u="sng">
              <a:solidFill>
                <a:srgbClr val="FFFFFF"/>
              </a:solidFill>
              <a:latin typeface="Amatic SC"/>
              <a:ea typeface="Amatic SC"/>
              <a:cs typeface="Amatic SC"/>
              <a:sym typeface="Amatic SC"/>
            </a:endParaRPr>
          </a:p>
          <a:p>
            <a:pPr indent="-381000" lvl="0" marL="457200" rtl="0" algn="l">
              <a:spcBef>
                <a:spcPts val="0"/>
              </a:spcBef>
              <a:spcAft>
                <a:spcPts val="0"/>
              </a:spcAft>
              <a:buClr>
                <a:srgbClr val="FFFFFF"/>
              </a:buClr>
              <a:buSzPts val="2400"/>
              <a:buFont typeface="Amatic SC"/>
              <a:buChar char="❏"/>
            </a:pPr>
            <a:r>
              <a:rPr b="1" lang="en" sz="2400">
                <a:solidFill>
                  <a:srgbClr val="FFFFFF"/>
                </a:solidFill>
                <a:latin typeface="Amatic SC"/>
                <a:ea typeface="Amatic SC"/>
                <a:cs typeface="Amatic SC"/>
                <a:sym typeface="Amatic SC"/>
              </a:rPr>
              <a:t>Enticing Adjectives &amp; Adverbs</a:t>
            </a:r>
            <a:endParaRPr b="1" sz="2400">
              <a:solidFill>
                <a:srgbClr val="FFFFFF"/>
              </a:solidFill>
              <a:latin typeface="Amatic SC"/>
              <a:ea typeface="Amatic SC"/>
              <a:cs typeface="Amatic SC"/>
              <a:sym typeface="Amatic SC"/>
            </a:endParaRPr>
          </a:p>
          <a:p>
            <a:pPr indent="-381000" lvl="0" marL="457200" rtl="0" algn="l">
              <a:spcBef>
                <a:spcPts val="0"/>
              </a:spcBef>
              <a:spcAft>
                <a:spcPts val="0"/>
              </a:spcAft>
              <a:buClr>
                <a:srgbClr val="FFFFFF"/>
              </a:buClr>
              <a:buSzPts val="2400"/>
              <a:buFont typeface="Amatic SC"/>
              <a:buChar char="❏"/>
            </a:pPr>
            <a:r>
              <a:rPr b="1" lang="en" sz="2400">
                <a:solidFill>
                  <a:srgbClr val="FFFFFF"/>
                </a:solidFill>
                <a:latin typeface="Amatic SC"/>
                <a:ea typeface="Amatic SC"/>
                <a:cs typeface="Amatic SC"/>
                <a:sym typeface="Amatic SC"/>
              </a:rPr>
              <a:t>Rhetorical Questions</a:t>
            </a:r>
            <a:endParaRPr b="1" sz="2400">
              <a:solidFill>
                <a:srgbClr val="FFFFFF"/>
              </a:solidFill>
              <a:latin typeface="Amatic SC"/>
              <a:ea typeface="Amatic SC"/>
              <a:cs typeface="Amatic SC"/>
              <a:sym typeface="Amatic SC"/>
            </a:endParaRPr>
          </a:p>
          <a:p>
            <a:pPr indent="-381000" lvl="0" marL="457200" rtl="0" algn="l">
              <a:spcBef>
                <a:spcPts val="0"/>
              </a:spcBef>
              <a:spcAft>
                <a:spcPts val="0"/>
              </a:spcAft>
              <a:buClr>
                <a:srgbClr val="FFFFFF"/>
              </a:buClr>
              <a:buSzPts val="2400"/>
              <a:buFont typeface="Amatic SC"/>
              <a:buChar char="❏"/>
            </a:pPr>
            <a:r>
              <a:rPr b="1" lang="en" sz="2400">
                <a:solidFill>
                  <a:srgbClr val="FFFFFF"/>
                </a:solidFill>
                <a:latin typeface="Amatic SC"/>
                <a:ea typeface="Amatic SC"/>
                <a:cs typeface="Amatic SC"/>
                <a:sym typeface="Amatic SC"/>
              </a:rPr>
              <a:t>A clear, bold title of the brand name</a:t>
            </a:r>
            <a:endParaRPr b="1" sz="2400">
              <a:solidFill>
                <a:srgbClr val="FFFFFF"/>
              </a:solidFill>
              <a:latin typeface="Amatic SC"/>
              <a:ea typeface="Amatic SC"/>
              <a:cs typeface="Amatic SC"/>
              <a:sym typeface="Amatic SC"/>
            </a:endParaRPr>
          </a:p>
          <a:p>
            <a:pPr indent="-381000" lvl="0" marL="457200" rtl="0" algn="l">
              <a:spcBef>
                <a:spcPts val="0"/>
              </a:spcBef>
              <a:spcAft>
                <a:spcPts val="0"/>
              </a:spcAft>
              <a:buClr>
                <a:srgbClr val="FFFFFF"/>
              </a:buClr>
              <a:buSzPts val="2400"/>
              <a:buFont typeface="Amatic SC"/>
              <a:buChar char="❏"/>
            </a:pPr>
            <a:r>
              <a:rPr b="1" lang="en" sz="2400">
                <a:solidFill>
                  <a:srgbClr val="FFFFFF"/>
                </a:solidFill>
                <a:latin typeface="Amatic SC"/>
                <a:ea typeface="Amatic SC"/>
                <a:cs typeface="Amatic SC"/>
                <a:sym typeface="Amatic SC"/>
              </a:rPr>
              <a:t>Repetition of the brand name throughout</a:t>
            </a:r>
            <a:endParaRPr b="1" sz="2400">
              <a:solidFill>
                <a:srgbClr val="FFFFFF"/>
              </a:solidFill>
              <a:latin typeface="Amatic SC"/>
              <a:ea typeface="Amatic SC"/>
              <a:cs typeface="Amatic SC"/>
              <a:sym typeface="Amatic SC"/>
            </a:endParaRPr>
          </a:p>
          <a:p>
            <a:pPr indent="-381000" lvl="0" marL="457200" rtl="0" algn="l">
              <a:spcBef>
                <a:spcPts val="0"/>
              </a:spcBef>
              <a:spcAft>
                <a:spcPts val="0"/>
              </a:spcAft>
              <a:buClr>
                <a:srgbClr val="FFFFFF"/>
              </a:buClr>
              <a:buSzPts val="2400"/>
              <a:buFont typeface="Amatic SC"/>
              <a:buChar char="❏"/>
            </a:pPr>
            <a:r>
              <a:rPr b="1" lang="en" sz="2400">
                <a:solidFill>
                  <a:srgbClr val="FFFFFF"/>
                </a:solidFill>
                <a:latin typeface="Amatic SC"/>
                <a:ea typeface="Amatic SC"/>
                <a:cs typeface="Amatic SC"/>
                <a:sym typeface="Amatic SC"/>
              </a:rPr>
              <a:t>Imperative “bossy” verbs</a:t>
            </a:r>
            <a:endParaRPr b="1" sz="2400">
              <a:solidFill>
                <a:srgbClr val="FFFFFF"/>
              </a:solidFill>
              <a:latin typeface="Amatic SC"/>
              <a:ea typeface="Amatic SC"/>
              <a:cs typeface="Amatic SC"/>
              <a:sym typeface="Amatic SC"/>
            </a:endParaRPr>
          </a:p>
          <a:p>
            <a:pPr indent="-381000" lvl="0" marL="457200" rtl="0" algn="l">
              <a:spcBef>
                <a:spcPts val="0"/>
              </a:spcBef>
              <a:spcAft>
                <a:spcPts val="0"/>
              </a:spcAft>
              <a:buClr>
                <a:srgbClr val="FFFFFF"/>
              </a:buClr>
              <a:buSzPts val="2400"/>
              <a:buFont typeface="Amatic SC"/>
              <a:buChar char="❏"/>
            </a:pPr>
            <a:r>
              <a:rPr b="1" lang="en" sz="2400">
                <a:solidFill>
                  <a:srgbClr val="FFFFFF"/>
                </a:solidFill>
                <a:latin typeface="Amatic SC"/>
                <a:ea typeface="Amatic SC"/>
                <a:cs typeface="Amatic SC"/>
                <a:sym typeface="Amatic SC"/>
              </a:rPr>
              <a:t>The price of your product</a:t>
            </a:r>
            <a:endParaRPr b="1" sz="2400">
              <a:solidFill>
                <a:srgbClr val="FFFFFF"/>
              </a:solidFill>
              <a:latin typeface="Amatic SC"/>
              <a:ea typeface="Amatic SC"/>
              <a:cs typeface="Amatic SC"/>
              <a:sym typeface="Amatic SC"/>
            </a:endParaRPr>
          </a:p>
          <a:p>
            <a:pPr indent="-381000" lvl="0" marL="457200" rtl="0" algn="l">
              <a:spcBef>
                <a:spcPts val="0"/>
              </a:spcBef>
              <a:spcAft>
                <a:spcPts val="0"/>
              </a:spcAft>
              <a:buClr>
                <a:srgbClr val="FFFFFF"/>
              </a:buClr>
              <a:buSzPts val="2400"/>
              <a:buFont typeface="Amatic SC"/>
              <a:buChar char="❏"/>
            </a:pPr>
            <a:r>
              <a:rPr b="1" lang="en" sz="2400">
                <a:solidFill>
                  <a:srgbClr val="FFFFFF"/>
                </a:solidFill>
                <a:latin typeface="Amatic SC"/>
                <a:ea typeface="Amatic SC"/>
                <a:cs typeface="Amatic SC"/>
                <a:sym typeface="Amatic SC"/>
              </a:rPr>
              <a:t>Special Offers</a:t>
            </a:r>
            <a:endParaRPr b="1" sz="2400">
              <a:solidFill>
                <a:srgbClr val="FFFFFF"/>
              </a:solidFill>
              <a:latin typeface="Amatic SC"/>
              <a:ea typeface="Amatic SC"/>
              <a:cs typeface="Amatic SC"/>
              <a:sym typeface="Amatic SC"/>
            </a:endParaRPr>
          </a:p>
          <a:p>
            <a:pPr indent="-381000" lvl="0" marL="457200" rtl="0" algn="l">
              <a:spcBef>
                <a:spcPts val="0"/>
              </a:spcBef>
              <a:spcAft>
                <a:spcPts val="0"/>
              </a:spcAft>
              <a:buClr>
                <a:srgbClr val="FFFFFF"/>
              </a:buClr>
              <a:buSzPts val="2400"/>
              <a:buFont typeface="Amatic SC"/>
              <a:buChar char="❏"/>
            </a:pPr>
            <a:r>
              <a:rPr b="1" lang="en" sz="2400">
                <a:solidFill>
                  <a:srgbClr val="FFFFFF"/>
                </a:solidFill>
                <a:latin typeface="Amatic SC"/>
                <a:ea typeface="Amatic SC"/>
                <a:cs typeface="Amatic SC"/>
                <a:sym typeface="Amatic SC"/>
              </a:rPr>
              <a:t>Reviews from previous customers</a:t>
            </a:r>
            <a:endParaRPr b="1" sz="2400">
              <a:solidFill>
                <a:srgbClr val="FFFFFF"/>
              </a:solidFill>
              <a:latin typeface="Amatic SC"/>
              <a:ea typeface="Amatic SC"/>
              <a:cs typeface="Amatic SC"/>
              <a:sym typeface="Amatic SC"/>
            </a:endParaRPr>
          </a:p>
          <a:p>
            <a:pPr indent="-381000" lvl="0" marL="457200" rtl="0" algn="l">
              <a:spcBef>
                <a:spcPts val="0"/>
              </a:spcBef>
              <a:spcAft>
                <a:spcPts val="0"/>
              </a:spcAft>
              <a:buClr>
                <a:srgbClr val="FFFFFF"/>
              </a:buClr>
              <a:buSzPts val="2400"/>
              <a:buFont typeface="Amatic SC"/>
              <a:buChar char="❏"/>
            </a:pPr>
            <a:r>
              <a:rPr b="1" lang="en" sz="2400">
                <a:solidFill>
                  <a:srgbClr val="FFFFFF"/>
                </a:solidFill>
                <a:latin typeface="Amatic SC"/>
                <a:ea typeface="Amatic SC"/>
                <a:cs typeface="Amatic SC"/>
                <a:sym typeface="Amatic SC"/>
              </a:rPr>
              <a:t>Alliteration</a:t>
            </a:r>
            <a:endParaRPr b="1" sz="2400">
              <a:solidFill>
                <a:srgbClr val="FFFFFF"/>
              </a:solidFill>
              <a:latin typeface="Amatic SC"/>
              <a:ea typeface="Amatic SC"/>
              <a:cs typeface="Amatic SC"/>
              <a:sym typeface="Amatic SC"/>
            </a:endParaRPr>
          </a:p>
          <a:p>
            <a:pPr indent="-381000" lvl="0" marL="457200" rtl="0" algn="l">
              <a:spcBef>
                <a:spcPts val="0"/>
              </a:spcBef>
              <a:spcAft>
                <a:spcPts val="0"/>
              </a:spcAft>
              <a:buClr>
                <a:srgbClr val="FFFFFF"/>
              </a:buClr>
              <a:buSzPts val="2400"/>
              <a:buFont typeface="Amatic SC"/>
              <a:buChar char="❏"/>
            </a:pPr>
            <a:r>
              <a:rPr b="1" lang="en" sz="2400">
                <a:solidFill>
                  <a:srgbClr val="FFFFFF"/>
                </a:solidFill>
                <a:latin typeface="Amatic SC"/>
                <a:ea typeface="Amatic SC"/>
                <a:cs typeface="Amatic SC"/>
                <a:sym typeface="Amatic SC"/>
              </a:rPr>
              <a:t>A slogan or catchy phrase</a:t>
            </a:r>
            <a:endParaRPr b="1" sz="2400">
              <a:solidFill>
                <a:srgbClr val="FFFFFF"/>
              </a:solidFill>
              <a:latin typeface="Amatic SC"/>
              <a:ea typeface="Amatic SC"/>
              <a:cs typeface="Amatic SC"/>
              <a:sym typeface="Amatic SC"/>
            </a:endParaRPr>
          </a:p>
          <a:p>
            <a:pPr indent="-381000" lvl="0" marL="457200" rtl="0" algn="l">
              <a:spcBef>
                <a:spcPts val="0"/>
              </a:spcBef>
              <a:spcAft>
                <a:spcPts val="0"/>
              </a:spcAft>
              <a:buClr>
                <a:srgbClr val="FFFFFF"/>
              </a:buClr>
              <a:buSzPts val="2400"/>
              <a:buFont typeface="Amatic SC"/>
              <a:buChar char="❏"/>
            </a:pPr>
            <a:r>
              <a:rPr b="1" lang="en" sz="2400">
                <a:solidFill>
                  <a:srgbClr val="FFFFFF"/>
                </a:solidFill>
                <a:latin typeface="Amatic SC"/>
                <a:ea typeface="Amatic SC"/>
                <a:cs typeface="Amatic SC"/>
                <a:sym typeface="Amatic SC"/>
              </a:rPr>
              <a:t>Metaphors and Similes</a:t>
            </a:r>
            <a:endParaRPr b="1" sz="2400">
              <a:solidFill>
                <a:srgbClr val="FFFFFF"/>
              </a:solidFill>
              <a:latin typeface="Amatic SC"/>
              <a:ea typeface="Amatic SC"/>
              <a:cs typeface="Amatic SC"/>
              <a:sym typeface="Amatic SC"/>
            </a:endParaRPr>
          </a:p>
          <a:p>
            <a:pPr indent="-381000" lvl="0" marL="457200" rtl="0" algn="l">
              <a:spcBef>
                <a:spcPts val="0"/>
              </a:spcBef>
              <a:spcAft>
                <a:spcPts val="0"/>
              </a:spcAft>
              <a:buClr>
                <a:srgbClr val="FFFFFF"/>
              </a:buClr>
              <a:buSzPts val="2400"/>
              <a:buFont typeface="Amatic SC"/>
              <a:buChar char="❏"/>
            </a:pPr>
            <a:r>
              <a:rPr b="1" lang="en" sz="2400">
                <a:solidFill>
                  <a:srgbClr val="FFFFFF"/>
                </a:solidFill>
                <a:latin typeface="Amatic SC"/>
                <a:ea typeface="Amatic SC"/>
                <a:cs typeface="Amatic SC"/>
                <a:sym typeface="Amatic SC"/>
              </a:rPr>
              <a:t>A </a:t>
            </a:r>
            <a:r>
              <a:rPr b="1" lang="en" sz="2400">
                <a:solidFill>
                  <a:srgbClr val="FFFF00"/>
                </a:solidFill>
                <a:latin typeface="Amatic SC"/>
                <a:ea typeface="Amatic SC"/>
                <a:cs typeface="Amatic SC"/>
                <a:sym typeface="Amatic SC"/>
              </a:rPr>
              <a:t>colourful</a:t>
            </a:r>
            <a:r>
              <a:rPr b="1" lang="en" sz="2400">
                <a:solidFill>
                  <a:srgbClr val="FFFFFF"/>
                </a:solidFill>
                <a:latin typeface="Amatic SC"/>
                <a:ea typeface="Amatic SC"/>
                <a:cs typeface="Amatic SC"/>
                <a:sym typeface="Amatic SC"/>
              </a:rPr>
              <a:t>, </a:t>
            </a:r>
            <a:r>
              <a:rPr b="1" lang="en" sz="2400">
                <a:solidFill>
                  <a:srgbClr val="00FF00"/>
                </a:solidFill>
                <a:latin typeface="Amatic SC"/>
                <a:ea typeface="Amatic SC"/>
                <a:cs typeface="Amatic SC"/>
                <a:sym typeface="Amatic SC"/>
              </a:rPr>
              <a:t>eye</a:t>
            </a:r>
            <a:r>
              <a:rPr b="1" lang="en" sz="2400">
                <a:solidFill>
                  <a:srgbClr val="FFFFFF"/>
                </a:solidFill>
                <a:latin typeface="Amatic SC"/>
                <a:ea typeface="Amatic SC"/>
                <a:cs typeface="Amatic SC"/>
                <a:sym typeface="Amatic SC"/>
              </a:rPr>
              <a:t>-</a:t>
            </a:r>
            <a:r>
              <a:rPr b="1" lang="en" sz="2400">
                <a:solidFill>
                  <a:srgbClr val="FFA3FF"/>
                </a:solidFill>
                <a:latin typeface="Amatic SC"/>
                <a:ea typeface="Amatic SC"/>
                <a:cs typeface="Amatic SC"/>
                <a:sym typeface="Amatic SC"/>
              </a:rPr>
              <a:t>catching</a:t>
            </a:r>
            <a:r>
              <a:rPr b="1" lang="en" sz="2400">
                <a:solidFill>
                  <a:srgbClr val="FFFFFF"/>
                </a:solidFill>
                <a:latin typeface="Amatic SC"/>
                <a:ea typeface="Amatic SC"/>
                <a:cs typeface="Amatic SC"/>
                <a:sym typeface="Amatic SC"/>
              </a:rPr>
              <a:t> </a:t>
            </a:r>
            <a:r>
              <a:rPr b="1" lang="en" sz="2400">
                <a:solidFill>
                  <a:srgbClr val="F9CB9C"/>
                </a:solidFill>
                <a:latin typeface="Amatic SC"/>
                <a:ea typeface="Amatic SC"/>
                <a:cs typeface="Amatic SC"/>
                <a:sym typeface="Amatic SC"/>
              </a:rPr>
              <a:t>layout</a:t>
            </a:r>
            <a:r>
              <a:rPr b="1" lang="en" sz="2400">
                <a:solidFill>
                  <a:srgbClr val="FFFFFF"/>
                </a:solidFill>
                <a:latin typeface="Amatic SC"/>
                <a:ea typeface="Amatic SC"/>
                <a:cs typeface="Amatic SC"/>
                <a:sym typeface="Amatic SC"/>
              </a:rPr>
              <a:t>!</a:t>
            </a:r>
            <a:endParaRPr b="1" sz="2400">
              <a:solidFill>
                <a:srgbClr val="FFFFFF"/>
              </a:solidFill>
              <a:latin typeface="Amatic SC"/>
              <a:ea typeface="Amatic SC"/>
              <a:cs typeface="Amatic SC"/>
              <a:sym typeface="Amatic S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1000"/>
                                        <p:tgtEl>
                                          <p:spTgt spid="2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1000"/>
                                        <p:tgtEl>
                                          <p:spTgt spid="25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4"/>
          <p:cNvSpPr txBox="1"/>
          <p:nvPr>
            <p:ph type="title"/>
          </p:nvPr>
        </p:nvSpPr>
        <p:spPr>
          <a:xfrm>
            <a:off x="311700" y="1705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500">
                <a:latin typeface="Amatic SC"/>
                <a:ea typeface="Amatic SC"/>
                <a:cs typeface="Amatic SC"/>
                <a:sym typeface="Amatic SC"/>
              </a:rPr>
              <a:t>ICT Extension Activities</a:t>
            </a:r>
            <a:endParaRPr b="1" sz="4500">
              <a:latin typeface="Amatic SC"/>
              <a:ea typeface="Amatic SC"/>
              <a:cs typeface="Amatic SC"/>
              <a:sym typeface="Amatic SC"/>
            </a:endParaRPr>
          </a:p>
        </p:txBody>
      </p:sp>
      <p:sp>
        <p:nvSpPr>
          <p:cNvPr id="260" name="Google Shape;260;p34"/>
          <p:cNvSpPr txBox="1"/>
          <p:nvPr>
            <p:ph idx="1" type="body"/>
          </p:nvPr>
        </p:nvSpPr>
        <p:spPr>
          <a:xfrm>
            <a:off x="209800" y="556600"/>
            <a:ext cx="8520600" cy="103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1600"/>
              </a:spcBef>
              <a:spcAft>
                <a:spcPts val="0"/>
              </a:spcAft>
              <a:buNone/>
            </a:pPr>
            <a:r>
              <a:rPr lang="en"/>
              <a:t>Can you complete some ICT extension activities based on your advert?</a:t>
            </a:r>
            <a:endParaRPr/>
          </a:p>
          <a:p>
            <a:pPr indent="0" lvl="0" marL="0" rtl="0" algn="ctr">
              <a:spcBef>
                <a:spcPts val="1600"/>
              </a:spcBef>
              <a:spcAft>
                <a:spcPts val="1600"/>
              </a:spcAft>
              <a:buNone/>
            </a:pPr>
            <a:r>
              <a:t/>
            </a:r>
            <a:endParaRPr sz="1900"/>
          </a:p>
        </p:txBody>
      </p:sp>
      <p:sp>
        <p:nvSpPr>
          <p:cNvPr id="261" name="Google Shape;261;p34"/>
          <p:cNvSpPr/>
          <p:nvPr/>
        </p:nvSpPr>
        <p:spPr>
          <a:xfrm>
            <a:off x="139300" y="1670075"/>
            <a:ext cx="2853900" cy="2736300"/>
          </a:xfrm>
          <a:prstGeom prst="wedgeRoundRectCallout">
            <a:avLst>
              <a:gd fmla="val -37378" name="adj1"/>
              <a:gd fmla="val 58600" name="adj2"/>
              <a:gd fmla="val 0" name="adj3"/>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u="sng">
                <a:solidFill>
                  <a:srgbClr val="FFFFFF"/>
                </a:solidFill>
              </a:rPr>
              <a:t>Bring it to Life:</a:t>
            </a:r>
            <a:endParaRPr b="1" sz="1600" u="sng">
              <a:solidFill>
                <a:srgbClr val="FFFFFF"/>
              </a:solidFill>
            </a:endParaRPr>
          </a:p>
          <a:p>
            <a:pPr indent="0" lvl="0" marL="0" rtl="0" algn="l">
              <a:spcBef>
                <a:spcPts val="0"/>
              </a:spcBef>
              <a:spcAft>
                <a:spcPts val="0"/>
              </a:spcAft>
              <a:buNone/>
            </a:pPr>
            <a:r>
              <a:rPr b="1" lang="en" sz="1600">
                <a:solidFill>
                  <a:srgbClr val="FFFFFF"/>
                </a:solidFill>
              </a:rPr>
              <a:t>Use iMovie to produce a TV version of your advert with your brand name and slogan read aloud, real customers telling us how brilliant the product was, and some background music!</a:t>
            </a:r>
            <a:endParaRPr b="1" sz="1600">
              <a:solidFill>
                <a:srgbClr val="FFFFFF"/>
              </a:solidFill>
            </a:endParaRPr>
          </a:p>
        </p:txBody>
      </p:sp>
      <p:sp>
        <p:nvSpPr>
          <p:cNvPr id="262" name="Google Shape;262;p34"/>
          <p:cNvSpPr/>
          <p:nvPr/>
        </p:nvSpPr>
        <p:spPr>
          <a:xfrm>
            <a:off x="3073425" y="1670075"/>
            <a:ext cx="2853900" cy="3026400"/>
          </a:xfrm>
          <a:prstGeom prst="wedgeRoundRectCallout">
            <a:avLst>
              <a:gd fmla="val -37378" name="adj1"/>
              <a:gd fmla="val 58600" name="adj2"/>
              <a:gd fmla="val 0" name="adj3"/>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u="sng">
                <a:solidFill>
                  <a:srgbClr val="FFFFFF"/>
                </a:solidFill>
              </a:rPr>
              <a:t>Self-Assess your Work:</a:t>
            </a:r>
            <a:endParaRPr b="1" sz="1600" u="sng">
              <a:solidFill>
                <a:srgbClr val="FFFFFF"/>
              </a:solidFill>
            </a:endParaRPr>
          </a:p>
          <a:p>
            <a:pPr indent="0" lvl="0" marL="0" rtl="0" algn="l">
              <a:spcBef>
                <a:spcPts val="0"/>
              </a:spcBef>
              <a:spcAft>
                <a:spcPts val="0"/>
              </a:spcAft>
              <a:buNone/>
            </a:pPr>
            <a:r>
              <a:rPr b="1" lang="en" sz="1600">
                <a:solidFill>
                  <a:srgbClr val="FFFFFF"/>
                </a:solidFill>
              </a:rPr>
              <a:t>Photograph your advert and position it on a BookCreator book. Annotate your work by circling and underlining key features, then add an arrow and a voice clip explaining what you did and how this will convince your customer.</a:t>
            </a:r>
            <a:endParaRPr b="1" sz="1600">
              <a:solidFill>
                <a:srgbClr val="FFFFFF"/>
              </a:solidFill>
            </a:endParaRPr>
          </a:p>
        </p:txBody>
      </p:sp>
      <p:sp>
        <p:nvSpPr>
          <p:cNvPr id="263" name="Google Shape;263;p34"/>
          <p:cNvSpPr/>
          <p:nvPr/>
        </p:nvSpPr>
        <p:spPr>
          <a:xfrm>
            <a:off x="6007550" y="1759750"/>
            <a:ext cx="2963700" cy="2736300"/>
          </a:xfrm>
          <a:prstGeom prst="wedgeRoundRectCallout">
            <a:avLst>
              <a:gd fmla="val -37378" name="adj1"/>
              <a:gd fmla="val 58600" name="adj2"/>
              <a:gd fmla="val 0" name="adj3"/>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u="sng">
                <a:solidFill>
                  <a:srgbClr val="FFFFFF"/>
                </a:solidFill>
              </a:rPr>
              <a:t>Video Tutorial &amp; Review:</a:t>
            </a:r>
            <a:endParaRPr b="1" sz="1600" u="sng">
              <a:solidFill>
                <a:srgbClr val="FFFFFF"/>
              </a:solidFill>
            </a:endParaRPr>
          </a:p>
          <a:p>
            <a:pPr indent="0" lvl="0" marL="0" rtl="0" algn="l">
              <a:spcBef>
                <a:spcPts val="0"/>
              </a:spcBef>
              <a:spcAft>
                <a:spcPts val="0"/>
              </a:spcAft>
              <a:buNone/>
            </a:pPr>
            <a:r>
              <a:rPr b="1" lang="en" sz="1600">
                <a:solidFill>
                  <a:srgbClr val="FFFFFF"/>
                </a:solidFill>
              </a:rPr>
              <a:t>You are a customer who has purchased the product. Create a video tutorial on how to use it, and provide an honest review of how much you liked or disliked it and why.</a:t>
            </a:r>
            <a:endParaRPr b="1" sz="16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1000"/>
                                        <p:tgtEl>
                                          <p:spTgt spid="2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1000"/>
                                        <p:tgtEl>
                                          <p:spTgt spid="2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1"/>
                                        </p:tgtEl>
                                        <p:attrNameLst>
                                          <p:attrName>style.visibility</p:attrName>
                                        </p:attrNameLst>
                                      </p:cBhvr>
                                      <p:to>
                                        <p:strVal val="visible"/>
                                      </p:to>
                                    </p:set>
                                    <p:anim calcmode="lin" valueType="num">
                                      <p:cBhvr additive="base">
                                        <p:cTn dur="1000"/>
                                        <p:tgtEl>
                                          <p:spTgt spid="26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1000"/>
                                        <p:tgtEl>
                                          <p:spTgt spid="26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1705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500">
                <a:latin typeface="Amatic SC"/>
                <a:ea typeface="Amatic SC"/>
                <a:cs typeface="Amatic SC"/>
                <a:sym typeface="Amatic SC"/>
              </a:rPr>
              <a:t>What is Persuasive Writing?</a:t>
            </a:r>
            <a:endParaRPr b="1" sz="4500">
              <a:latin typeface="Amatic SC"/>
              <a:ea typeface="Amatic SC"/>
              <a:cs typeface="Amatic SC"/>
              <a:sym typeface="Amatic SC"/>
            </a:endParaRPr>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1600"/>
              </a:spcBef>
              <a:spcAft>
                <a:spcPts val="0"/>
              </a:spcAft>
              <a:buNone/>
            </a:pPr>
            <a:r>
              <a:rPr lang="en"/>
              <a:t>If it is trying to </a:t>
            </a:r>
            <a:r>
              <a:rPr b="1" lang="en" sz="2500">
                <a:solidFill>
                  <a:schemeClr val="dk1"/>
                </a:solidFill>
                <a:latin typeface="Amatic SC"/>
                <a:ea typeface="Amatic SC"/>
                <a:cs typeface="Amatic SC"/>
                <a:sym typeface="Amatic SC"/>
              </a:rPr>
              <a:t>persuade</a:t>
            </a:r>
            <a:r>
              <a:rPr lang="en"/>
              <a:t> or </a:t>
            </a:r>
            <a:r>
              <a:rPr b="1" lang="en" sz="2500">
                <a:solidFill>
                  <a:schemeClr val="dk1"/>
                </a:solidFill>
                <a:latin typeface="Amatic SC"/>
                <a:ea typeface="Amatic SC"/>
                <a:cs typeface="Amatic SC"/>
                <a:sym typeface="Amatic SC"/>
              </a:rPr>
              <a:t>convince</a:t>
            </a:r>
            <a:r>
              <a:rPr lang="en"/>
              <a:t> the reader to </a:t>
            </a:r>
            <a:r>
              <a:rPr b="1" lang="en" sz="2500">
                <a:solidFill>
                  <a:schemeClr val="dk1"/>
                </a:solidFill>
                <a:latin typeface="Amatic SC"/>
                <a:ea typeface="Amatic SC"/>
                <a:cs typeface="Amatic SC"/>
                <a:sym typeface="Amatic SC"/>
              </a:rPr>
              <a:t>believe</a:t>
            </a:r>
            <a:r>
              <a:rPr lang="en"/>
              <a:t> or </a:t>
            </a:r>
            <a:r>
              <a:rPr b="1" lang="en" sz="2500">
                <a:solidFill>
                  <a:schemeClr val="dk1"/>
                </a:solidFill>
                <a:latin typeface="Amatic SC"/>
                <a:ea typeface="Amatic SC"/>
                <a:cs typeface="Amatic SC"/>
                <a:sym typeface="Amatic SC"/>
              </a:rPr>
              <a:t>do</a:t>
            </a:r>
            <a:r>
              <a:rPr lang="en"/>
              <a:t> something, then it’s...</a:t>
            </a:r>
            <a:endParaRPr/>
          </a:p>
          <a:p>
            <a:pPr indent="0" lvl="0" marL="0" rtl="0" algn="ctr">
              <a:spcBef>
                <a:spcPts val="1600"/>
              </a:spcBef>
              <a:spcAft>
                <a:spcPts val="0"/>
              </a:spcAft>
              <a:buNone/>
            </a:pPr>
            <a:r>
              <a:rPr b="1" lang="en" sz="3200">
                <a:solidFill>
                  <a:schemeClr val="accent3"/>
                </a:solidFill>
                <a:latin typeface="Amatic SC"/>
                <a:ea typeface="Amatic SC"/>
                <a:cs typeface="Amatic SC"/>
                <a:sym typeface="Amatic SC"/>
              </a:rPr>
              <a:t>Persuasive Writing</a:t>
            </a:r>
            <a:endParaRPr b="1" sz="3200">
              <a:solidFill>
                <a:schemeClr val="accent3"/>
              </a:solidFill>
              <a:latin typeface="Amatic SC"/>
              <a:ea typeface="Amatic SC"/>
              <a:cs typeface="Amatic SC"/>
              <a:sym typeface="Amatic SC"/>
            </a:endParaRPr>
          </a:p>
          <a:p>
            <a:pPr indent="0" lvl="0" marL="0" rtl="0" algn="ctr">
              <a:spcBef>
                <a:spcPts val="1600"/>
              </a:spcBef>
              <a:spcAft>
                <a:spcPts val="0"/>
              </a:spcAft>
              <a:buNone/>
            </a:pPr>
            <a:r>
              <a:t/>
            </a:r>
            <a:endParaRPr sz="1100"/>
          </a:p>
          <a:p>
            <a:pPr indent="0" lvl="0" marL="0" rtl="0" algn="ctr">
              <a:spcBef>
                <a:spcPts val="1600"/>
              </a:spcBef>
              <a:spcAft>
                <a:spcPts val="1600"/>
              </a:spcAft>
              <a:buNone/>
            </a:pPr>
            <a:r>
              <a:rPr lang="en" sz="1900"/>
              <a:t>Let’s look at a few examples of different types of persuasive writing!</a:t>
            </a:r>
            <a:endParaRPr sz="1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1000"/>
                                        <p:tgtEl>
                                          <p:spTgt spid="7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265500" y="1019849"/>
            <a:ext cx="4045200" cy="155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500">
                <a:latin typeface="Amatic SC"/>
                <a:ea typeface="Amatic SC"/>
                <a:cs typeface="Amatic SC"/>
                <a:sym typeface="Amatic SC"/>
              </a:rPr>
              <a:t>A persuasive letter</a:t>
            </a:r>
            <a:endParaRPr b="1" sz="5500">
              <a:latin typeface="Amatic SC"/>
              <a:ea typeface="Amatic SC"/>
              <a:cs typeface="Amatic SC"/>
              <a:sym typeface="Amatic SC"/>
            </a:endParaRPr>
          </a:p>
        </p:txBody>
      </p:sp>
      <p:sp>
        <p:nvSpPr>
          <p:cNvPr id="79" name="Google Shape;79;p16"/>
          <p:cNvSpPr txBox="1"/>
          <p:nvPr>
            <p:ph idx="1" type="subTitle"/>
          </p:nvPr>
        </p:nvSpPr>
        <p:spPr>
          <a:xfrm>
            <a:off x="265500" y="3059525"/>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this letter trying to persuade the reader to believe or do?</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Can you find some sentences or phrases that are particularly persuasive?</a:t>
            </a:r>
            <a:endParaRPr/>
          </a:p>
        </p:txBody>
      </p:sp>
      <p:pic>
        <p:nvPicPr>
          <p:cNvPr id="80" name="Google Shape;80;p16"/>
          <p:cNvPicPr preferRelativeResize="0"/>
          <p:nvPr/>
        </p:nvPicPr>
        <p:blipFill rotWithShape="1">
          <a:blip r:embed="rId3">
            <a:alphaModFix/>
          </a:blip>
          <a:srcRect b="6252" l="31605" r="30475" t="8792"/>
          <a:stretch/>
        </p:blipFill>
        <p:spPr>
          <a:xfrm>
            <a:off x="4875025" y="61875"/>
            <a:ext cx="3983102" cy="5019751"/>
          </a:xfrm>
          <a:prstGeom prst="rect">
            <a:avLst/>
          </a:prstGeom>
          <a:noFill/>
          <a:ln>
            <a:noFill/>
          </a:ln>
        </p:spPr>
      </p:pic>
      <p:cxnSp>
        <p:nvCxnSpPr>
          <p:cNvPr id="81" name="Google Shape;81;p16"/>
          <p:cNvCxnSpPr/>
          <p:nvPr/>
        </p:nvCxnSpPr>
        <p:spPr>
          <a:xfrm flipH="1" rot="10800000">
            <a:off x="3620625" y="3708500"/>
            <a:ext cx="831000" cy="141300"/>
          </a:xfrm>
          <a:prstGeom prst="straightConnector1">
            <a:avLst/>
          </a:prstGeom>
          <a:noFill/>
          <a:ln cap="flat" cmpd="sng" w="38100">
            <a:solidFill>
              <a:schemeClr val="accent3"/>
            </a:solidFill>
            <a:prstDash val="solid"/>
            <a:round/>
            <a:headEnd len="med" w="med"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1000"/>
                                        <p:tgtEl>
                                          <p:spTgt spid="8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1000"/>
                                        <p:tgtEl>
                                          <p:spTgt spid="7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7"/>
          <p:cNvSpPr txBox="1"/>
          <p:nvPr>
            <p:ph idx="1" type="subTitle"/>
          </p:nvPr>
        </p:nvSpPr>
        <p:spPr>
          <a:xfrm>
            <a:off x="265500" y="3059525"/>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this letter trying to persuade the reader to believe or do?</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Can you find some sentences or phrases that are particularly persuasive?</a:t>
            </a:r>
            <a:endParaRPr/>
          </a:p>
        </p:txBody>
      </p:sp>
      <p:pic>
        <p:nvPicPr>
          <p:cNvPr id="87" name="Google Shape;87;p17"/>
          <p:cNvPicPr preferRelativeResize="0"/>
          <p:nvPr/>
        </p:nvPicPr>
        <p:blipFill rotWithShape="1">
          <a:blip r:embed="rId3">
            <a:alphaModFix/>
          </a:blip>
          <a:srcRect b="6252" l="31605" r="30475" t="8792"/>
          <a:stretch/>
        </p:blipFill>
        <p:spPr>
          <a:xfrm>
            <a:off x="4875025" y="61875"/>
            <a:ext cx="3983102" cy="5019751"/>
          </a:xfrm>
          <a:prstGeom prst="rect">
            <a:avLst/>
          </a:prstGeom>
          <a:noFill/>
          <a:ln>
            <a:noFill/>
          </a:ln>
        </p:spPr>
      </p:pic>
      <p:cxnSp>
        <p:nvCxnSpPr>
          <p:cNvPr id="88" name="Google Shape;88;p17"/>
          <p:cNvCxnSpPr/>
          <p:nvPr/>
        </p:nvCxnSpPr>
        <p:spPr>
          <a:xfrm>
            <a:off x="7431150" y="1309400"/>
            <a:ext cx="893700" cy="7800"/>
          </a:xfrm>
          <a:prstGeom prst="straightConnector1">
            <a:avLst/>
          </a:prstGeom>
          <a:noFill/>
          <a:ln cap="flat" cmpd="sng" w="19050">
            <a:solidFill>
              <a:schemeClr val="accent3"/>
            </a:solidFill>
            <a:prstDash val="solid"/>
            <a:round/>
            <a:headEnd len="med" w="med" type="none"/>
            <a:tailEnd len="med" w="med" type="none"/>
          </a:ln>
        </p:spPr>
      </p:cxnSp>
      <p:cxnSp>
        <p:nvCxnSpPr>
          <p:cNvPr id="89" name="Google Shape;89;p17"/>
          <p:cNvCxnSpPr/>
          <p:nvPr/>
        </p:nvCxnSpPr>
        <p:spPr>
          <a:xfrm>
            <a:off x="5223500" y="1422600"/>
            <a:ext cx="310200" cy="4500"/>
          </a:xfrm>
          <a:prstGeom prst="straightConnector1">
            <a:avLst/>
          </a:prstGeom>
          <a:noFill/>
          <a:ln cap="flat" cmpd="sng" w="19050">
            <a:solidFill>
              <a:schemeClr val="accent3"/>
            </a:solidFill>
            <a:prstDash val="solid"/>
            <a:round/>
            <a:headEnd len="med" w="med" type="none"/>
            <a:tailEnd len="med" w="med" type="none"/>
          </a:ln>
        </p:spPr>
      </p:cxnSp>
      <p:cxnSp>
        <p:nvCxnSpPr>
          <p:cNvPr id="90" name="Google Shape;90;p17"/>
          <p:cNvCxnSpPr/>
          <p:nvPr/>
        </p:nvCxnSpPr>
        <p:spPr>
          <a:xfrm>
            <a:off x="6419725" y="1535800"/>
            <a:ext cx="729300" cy="8700"/>
          </a:xfrm>
          <a:prstGeom prst="straightConnector1">
            <a:avLst/>
          </a:prstGeom>
          <a:noFill/>
          <a:ln cap="flat" cmpd="sng" w="19050">
            <a:solidFill>
              <a:schemeClr val="accent3"/>
            </a:solidFill>
            <a:prstDash val="solid"/>
            <a:round/>
            <a:headEnd len="med" w="med" type="none"/>
            <a:tailEnd len="med" w="med" type="none"/>
          </a:ln>
        </p:spPr>
      </p:cxnSp>
      <p:cxnSp>
        <p:nvCxnSpPr>
          <p:cNvPr id="91" name="Google Shape;91;p17"/>
          <p:cNvCxnSpPr/>
          <p:nvPr/>
        </p:nvCxnSpPr>
        <p:spPr>
          <a:xfrm>
            <a:off x="5223500" y="2100625"/>
            <a:ext cx="2043000" cy="600"/>
          </a:xfrm>
          <a:prstGeom prst="straightConnector1">
            <a:avLst/>
          </a:prstGeom>
          <a:noFill/>
          <a:ln cap="flat" cmpd="sng" w="19050">
            <a:solidFill>
              <a:schemeClr val="accent3"/>
            </a:solidFill>
            <a:prstDash val="solid"/>
            <a:round/>
            <a:headEnd len="med" w="med" type="none"/>
            <a:tailEnd len="med" w="med" type="none"/>
          </a:ln>
        </p:spPr>
      </p:cxnSp>
      <p:cxnSp>
        <p:nvCxnSpPr>
          <p:cNvPr id="92" name="Google Shape;92;p17"/>
          <p:cNvCxnSpPr/>
          <p:nvPr/>
        </p:nvCxnSpPr>
        <p:spPr>
          <a:xfrm>
            <a:off x="8176000" y="2093475"/>
            <a:ext cx="148800" cy="11400"/>
          </a:xfrm>
          <a:prstGeom prst="straightConnector1">
            <a:avLst/>
          </a:prstGeom>
          <a:noFill/>
          <a:ln cap="flat" cmpd="sng" w="19050">
            <a:solidFill>
              <a:schemeClr val="accent3"/>
            </a:solidFill>
            <a:prstDash val="solid"/>
            <a:round/>
            <a:headEnd len="med" w="med" type="none"/>
            <a:tailEnd len="med" w="med" type="none"/>
          </a:ln>
        </p:spPr>
      </p:cxnSp>
      <p:cxnSp>
        <p:nvCxnSpPr>
          <p:cNvPr id="93" name="Google Shape;93;p17"/>
          <p:cNvCxnSpPr/>
          <p:nvPr/>
        </p:nvCxnSpPr>
        <p:spPr>
          <a:xfrm flipH="1" rot="10800000">
            <a:off x="5223500" y="2203200"/>
            <a:ext cx="325800" cy="6900"/>
          </a:xfrm>
          <a:prstGeom prst="straightConnector1">
            <a:avLst/>
          </a:prstGeom>
          <a:noFill/>
          <a:ln cap="flat" cmpd="sng" w="19050">
            <a:solidFill>
              <a:schemeClr val="accent3"/>
            </a:solidFill>
            <a:prstDash val="solid"/>
            <a:round/>
            <a:headEnd len="med" w="med" type="none"/>
            <a:tailEnd len="med" w="med" type="none"/>
          </a:ln>
        </p:spPr>
      </p:cxnSp>
      <p:cxnSp>
        <p:nvCxnSpPr>
          <p:cNvPr id="94" name="Google Shape;94;p17"/>
          <p:cNvCxnSpPr/>
          <p:nvPr/>
        </p:nvCxnSpPr>
        <p:spPr>
          <a:xfrm flipH="1" rot="10800000">
            <a:off x="5300900" y="2407125"/>
            <a:ext cx="373800" cy="2400"/>
          </a:xfrm>
          <a:prstGeom prst="straightConnector1">
            <a:avLst/>
          </a:prstGeom>
          <a:noFill/>
          <a:ln cap="flat" cmpd="sng" w="19050">
            <a:solidFill>
              <a:schemeClr val="accent3"/>
            </a:solidFill>
            <a:prstDash val="solid"/>
            <a:round/>
            <a:headEnd len="med" w="med" type="none"/>
            <a:tailEnd len="med" w="med" type="none"/>
          </a:ln>
        </p:spPr>
      </p:cxnSp>
      <p:cxnSp>
        <p:nvCxnSpPr>
          <p:cNvPr id="95" name="Google Shape;95;p17"/>
          <p:cNvCxnSpPr/>
          <p:nvPr/>
        </p:nvCxnSpPr>
        <p:spPr>
          <a:xfrm>
            <a:off x="5719900" y="4200625"/>
            <a:ext cx="1005600" cy="9900"/>
          </a:xfrm>
          <a:prstGeom prst="straightConnector1">
            <a:avLst/>
          </a:prstGeom>
          <a:noFill/>
          <a:ln cap="flat" cmpd="sng" w="19050">
            <a:solidFill>
              <a:schemeClr val="accent3"/>
            </a:solidFill>
            <a:prstDash val="solid"/>
            <a:round/>
            <a:headEnd len="med" w="med" type="none"/>
            <a:tailEnd len="med" w="med" type="none"/>
          </a:ln>
        </p:spPr>
      </p:cxnSp>
      <p:sp>
        <p:nvSpPr>
          <p:cNvPr id="96" name="Google Shape;96;p17"/>
          <p:cNvSpPr txBox="1"/>
          <p:nvPr>
            <p:ph type="title"/>
          </p:nvPr>
        </p:nvSpPr>
        <p:spPr>
          <a:xfrm>
            <a:off x="265500" y="1019849"/>
            <a:ext cx="4045200" cy="155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500">
                <a:latin typeface="Amatic SC"/>
                <a:ea typeface="Amatic SC"/>
                <a:cs typeface="Amatic SC"/>
                <a:sym typeface="Amatic SC"/>
              </a:rPr>
              <a:t>A persuasive letter</a:t>
            </a:r>
            <a:endParaRPr b="1" sz="5500">
              <a:latin typeface="Amatic SC"/>
              <a:ea typeface="Amatic SC"/>
              <a:cs typeface="Amatic SC"/>
              <a:sym typeface="Amatic SC"/>
            </a:endParaRPr>
          </a:p>
        </p:txBody>
      </p:sp>
      <p:cxnSp>
        <p:nvCxnSpPr>
          <p:cNvPr id="97" name="Google Shape;97;p17"/>
          <p:cNvCxnSpPr/>
          <p:nvPr/>
        </p:nvCxnSpPr>
        <p:spPr>
          <a:xfrm flipH="1" rot="10800000">
            <a:off x="3620625" y="3708500"/>
            <a:ext cx="831000" cy="141300"/>
          </a:xfrm>
          <a:prstGeom prst="straightConnector1">
            <a:avLst/>
          </a:prstGeom>
          <a:noFill/>
          <a:ln cap="flat" cmpd="sng" w="38100">
            <a:solidFill>
              <a:schemeClr val="accent3"/>
            </a:solidFill>
            <a:prstDash val="solid"/>
            <a:round/>
            <a:headEnd len="med" w="med" type="none"/>
            <a:tailEnd len="med" w="med" type="stealth"/>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8"/>
          <p:cNvSpPr txBox="1"/>
          <p:nvPr>
            <p:ph idx="1" type="subTitle"/>
          </p:nvPr>
        </p:nvSpPr>
        <p:spPr>
          <a:xfrm>
            <a:off x="155725" y="1262325"/>
            <a:ext cx="43431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Remember our “balanced argument” article on whether single-use plastic should or shouldn’t be banned? Although we made sure we showed both sides of the argument, that was still </a:t>
            </a:r>
            <a:r>
              <a:rPr lang="en" sz="1600">
                <a:solidFill>
                  <a:schemeClr val="dk1"/>
                </a:solidFill>
              </a:rPr>
              <a:t>persuasive writing</a:t>
            </a:r>
            <a:r>
              <a:rPr lang="en" sz="1600"/>
              <a:t>! What did you try to persuade your readers to believe or do by the time you came to your conclusion?</a:t>
            </a:r>
            <a:endParaRPr sz="1600"/>
          </a:p>
          <a:p>
            <a:pPr indent="0" lvl="0" marL="0" rtl="0" algn="ctr">
              <a:spcBef>
                <a:spcPts val="0"/>
              </a:spcBef>
              <a:spcAft>
                <a:spcPts val="0"/>
              </a:spcAft>
              <a:buNone/>
            </a:pPr>
            <a:r>
              <a:t/>
            </a:r>
            <a:endParaRPr/>
          </a:p>
          <a:p>
            <a:pPr indent="0" lvl="0" marL="0" rtl="0" algn="ctr">
              <a:spcBef>
                <a:spcPts val="0"/>
              </a:spcBef>
              <a:spcAft>
                <a:spcPts val="0"/>
              </a:spcAft>
              <a:buNone/>
            </a:pPr>
            <a:r>
              <a:rPr lang="en"/>
              <a:t>What is this article trying to persuade the reader to believe or do?</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Can you find some sentences or phrases that are particularly persuasive?</a:t>
            </a:r>
            <a:endParaRPr/>
          </a:p>
        </p:txBody>
      </p:sp>
      <p:sp>
        <p:nvSpPr>
          <p:cNvPr id="103" name="Google Shape;103;p18"/>
          <p:cNvSpPr txBox="1"/>
          <p:nvPr>
            <p:ph type="title"/>
          </p:nvPr>
        </p:nvSpPr>
        <p:spPr>
          <a:xfrm>
            <a:off x="53800" y="-289575"/>
            <a:ext cx="4413600" cy="155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500">
                <a:latin typeface="Amatic SC"/>
                <a:ea typeface="Amatic SC"/>
                <a:cs typeface="Amatic SC"/>
                <a:sym typeface="Amatic SC"/>
              </a:rPr>
              <a:t>A persuasive Article</a:t>
            </a:r>
            <a:endParaRPr b="1" sz="5500">
              <a:latin typeface="Amatic SC"/>
              <a:ea typeface="Amatic SC"/>
              <a:cs typeface="Amatic SC"/>
              <a:sym typeface="Amatic SC"/>
            </a:endParaRPr>
          </a:p>
        </p:txBody>
      </p:sp>
      <p:cxnSp>
        <p:nvCxnSpPr>
          <p:cNvPr id="104" name="Google Shape;104;p18"/>
          <p:cNvCxnSpPr/>
          <p:nvPr/>
        </p:nvCxnSpPr>
        <p:spPr>
          <a:xfrm flipH="1" rot="10800000">
            <a:off x="3620625" y="3708500"/>
            <a:ext cx="831000" cy="141300"/>
          </a:xfrm>
          <a:prstGeom prst="straightConnector1">
            <a:avLst/>
          </a:prstGeom>
          <a:noFill/>
          <a:ln cap="flat" cmpd="sng" w="38100">
            <a:solidFill>
              <a:schemeClr val="accent3"/>
            </a:solidFill>
            <a:prstDash val="solid"/>
            <a:round/>
            <a:headEnd len="med" w="med" type="none"/>
            <a:tailEnd len="med" w="med" type="stealth"/>
          </a:ln>
        </p:spPr>
      </p:cxnSp>
      <p:pic>
        <p:nvPicPr>
          <p:cNvPr id="105" name="Google Shape;105;p18"/>
          <p:cNvPicPr preferRelativeResize="0"/>
          <p:nvPr/>
        </p:nvPicPr>
        <p:blipFill rotWithShape="1">
          <a:blip r:embed="rId3">
            <a:alphaModFix/>
          </a:blip>
          <a:srcRect b="13110" l="32616" r="32339" t="13029"/>
          <a:stretch/>
        </p:blipFill>
        <p:spPr>
          <a:xfrm>
            <a:off x="4890750" y="164650"/>
            <a:ext cx="3998774" cy="4740776"/>
          </a:xfrm>
          <a:prstGeom prst="rect">
            <a:avLst/>
          </a:prstGeom>
          <a:noFill/>
          <a:ln>
            <a:noFill/>
          </a:ln>
        </p:spPr>
      </p:pic>
      <p:sp>
        <p:nvSpPr>
          <p:cNvPr id="106" name="Google Shape;106;p18"/>
          <p:cNvSpPr txBox="1"/>
          <p:nvPr/>
        </p:nvSpPr>
        <p:spPr>
          <a:xfrm>
            <a:off x="6215850" y="4575975"/>
            <a:ext cx="3175500" cy="26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Proxima Nova"/>
                <a:ea typeface="Proxima Nova"/>
                <a:cs typeface="Proxima Nova"/>
                <a:sym typeface="Proxima Nova"/>
              </a:rPr>
              <a:t>(See next slide for rest of article)</a:t>
            </a:r>
            <a:endParaRPr>
              <a:solidFill>
                <a:schemeClr val="accent3"/>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000"/>
                                        <p:tgtEl>
                                          <p:spTgt spid="10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1000"/>
                                        <p:tgtEl>
                                          <p:spTgt spid="102"/>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9"/>
          <p:cNvSpPr txBox="1"/>
          <p:nvPr>
            <p:ph idx="1" type="subTitle"/>
          </p:nvPr>
        </p:nvSpPr>
        <p:spPr>
          <a:xfrm>
            <a:off x="155725" y="1262325"/>
            <a:ext cx="43431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Remember our “balanced argument” article on whether single-use plastic should or shouldn’t be banned? Although we made sure we showed both sides of the argument, that was still </a:t>
            </a:r>
            <a:r>
              <a:rPr lang="en" sz="1600">
                <a:solidFill>
                  <a:schemeClr val="dk1"/>
                </a:solidFill>
              </a:rPr>
              <a:t>persuasive writing</a:t>
            </a:r>
            <a:r>
              <a:rPr lang="en" sz="1600"/>
              <a:t>! What did you try to persuade your readers to believe or do by the time you came to your conclusion?</a:t>
            </a:r>
            <a:endParaRPr sz="1600"/>
          </a:p>
          <a:p>
            <a:pPr indent="0" lvl="0" marL="0" rtl="0" algn="ctr">
              <a:spcBef>
                <a:spcPts val="0"/>
              </a:spcBef>
              <a:spcAft>
                <a:spcPts val="0"/>
              </a:spcAft>
              <a:buNone/>
            </a:pPr>
            <a:r>
              <a:t/>
            </a:r>
            <a:endParaRPr/>
          </a:p>
          <a:p>
            <a:pPr indent="0" lvl="0" marL="0" rtl="0" algn="ctr">
              <a:spcBef>
                <a:spcPts val="0"/>
              </a:spcBef>
              <a:spcAft>
                <a:spcPts val="0"/>
              </a:spcAft>
              <a:buNone/>
            </a:pPr>
            <a:r>
              <a:rPr lang="en"/>
              <a:t>What is this article trying to persuade the reader to believe or do?</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Can you find some sentences or phrases that are particularly persuasive?</a:t>
            </a:r>
            <a:endParaRPr/>
          </a:p>
        </p:txBody>
      </p:sp>
      <p:sp>
        <p:nvSpPr>
          <p:cNvPr id="112" name="Google Shape;112;p19"/>
          <p:cNvSpPr txBox="1"/>
          <p:nvPr>
            <p:ph type="title"/>
          </p:nvPr>
        </p:nvSpPr>
        <p:spPr>
          <a:xfrm>
            <a:off x="53800" y="-289575"/>
            <a:ext cx="4413600" cy="155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500">
                <a:latin typeface="Amatic SC"/>
                <a:ea typeface="Amatic SC"/>
                <a:cs typeface="Amatic SC"/>
                <a:sym typeface="Amatic SC"/>
              </a:rPr>
              <a:t>A persuasive Article</a:t>
            </a:r>
            <a:endParaRPr b="1" sz="5500">
              <a:latin typeface="Amatic SC"/>
              <a:ea typeface="Amatic SC"/>
              <a:cs typeface="Amatic SC"/>
              <a:sym typeface="Amatic SC"/>
            </a:endParaRPr>
          </a:p>
        </p:txBody>
      </p:sp>
      <p:cxnSp>
        <p:nvCxnSpPr>
          <p:cNvPr id="113" name="Google Shape;113;p19"/>
          <p:cNvCxnSpPr/>
          <p:nvPr/>
        </p:nvCxnSpPr>
        <p:spPr>
          <a:xfrm flipH="1" rot="10800000">
            <a:off x="3620625" y="3708500"/>
            <a:ext cx="831000" cy="141300"/>
          </a:xfrm>
          <a:prstGeom prst="straightConnector1">
            <a:avLst/>
          </a:prstGeom>
          <a:noFill/>
          <a:ln cap="flat" cmpd="sng" w="38100">
            <a:solidFill>
              <a:schemeClr val="accent3"/>
            </a:solidFill>
            <a:prstDash val="solid"/>
            <a:round/>
            <a:headEnd len="med" w="med" type="none"/>
            <a:tailEnd len="med" w="med" type="stealth"/>
          </a:ln>
        </p:spPr>
      </p:cxnSp>
      <p:pic>
        <p:nvPicPr>
          <p:cNvPr id="114" name="Google Shape;114;p19"/>
          <p:cNvPicPr preferRelativeResize="0"/>
          <p:nvPr/>
        </p:nvPicPr>
        <p:blipFill rotWithShape="1">
          <a:blip r:embed="rId3">
            <a:alphaModFix/>
          </a:blip>
          <a:srcRect b="30836" l="33518" r="33783" t="7564"/>
          <a:stretch/>
        </p:blipFill>
        <p:spPr>
          <a:xfrm>
            <a:off x="4741800" y="280150"/>
            <a:ext cx="4265323" cy="4520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1000"/>
                                        <p:tgtEl>
                                          <p:spTgt spid="11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0"/>
          <p:cNvSpPr txBox="1"/>
          <p:nvPr>
            <p:ph idx="1" type="subTitle"/>
          </p:nvPr>
        </p:nvSpPr>
        <p:spPr>
          <a:xfrm>
            <a:off x="265500" y="1551900"/>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Speeches are often given to a nation- or world-wide audience by leaders, politicians, activists and environmentalists among others.</a:t>
            </a:r>
            <a:endParaRPr sz="1700"/>
          </a:p>
          <a:p>
            <a:pPr indent="0" lvl="0" marL="0" rtl="0" algn="ctr">
              <a:spcBef>
                <a:spcPts val="0"/>
              </a:spcBef>
              <a:spcAft>
                <a:spcPts val="0"/>
              </a:spcAft>
              <a:buNone/>
            </a:pPr>
            <a:r>
              <a:t/>
            </a:r>
            <a:endParaRPr sz="1700"/>
          </a:p>
          <a:p>
            <a:pPr indent="0" lvl="0" marL="0" rtl="0" algn="ctr">
              <a:spcBef>
                <a:spcPts val="0"/>
              </a:spcBef>
              <a:spcAft>
                <a:spcPts val="0"/>
              </a:spcAft>
              <a:buNone/>
            </a:pPr>
            <a:r>
              <a:rPr lang="en" sz="1700"/>
              <a:t>What is this speech by </a:t>
            </a:r>
            <a:r>
              <a:rPr lang="en" sz="1700">
                <a:solidFill>
                  <a:schemeClr val="accent3"/>
                </a:solidFill>
              </a:rPr>
              <a:t>Malala Yousafzai</a:t>
            </a:r>
            <a:r>
              <a:rPr lang="en" sz="1700"/>
              <a:t> - the youngest recipient of a Nobel Peace Prize - trying to persuade the listener to believe or do?</a:t>
            </a:r>
            <a:endParaRPr sz="1700"/>
          </a:p>
          <a:p>
            <a:pPr indent="0" lvl="0" marL="0" rtl="0" algn="ctr">
              <a:spcBef>
                <a:spcPts val="0"/>
              </a:spcBef>
              <a:spcAft>
                <a:spcPts val="0"/>
              </a:spcAft>
              <a:buNone/>
            </a:pPr>
            <a:r>
              <a:t/>
            </a:r>
            <a:endParaRPr sz="1700"/>
          </a:p>
          <a:p>
            <a:pPr indent="0" lvl="0" marL="0" rtl="0" algn="ctr">
              <a:spcBef>
                <a:spcPts val="0"/>
              </a:spcBef>
              <a:spcAft>
                <a:spcPts val="0"/>
              </a:spcAft>
              <a:buNone/>
            </a:pPr>
            <a:r>
              <a:rPr lang="en" sz="1700"/>
              <a:t>Can you find some sentences or phrases that are particularly persuasive?</a:t>
            </a:r>
            <a:endParaRPr sz="1700"/>
          </a:p>
        </p:txBody>
      </p:sp>
      <p:sp>
        <p:nvSpPr>
          <p:cNvPr id="120" name="Google Shape;120;p20"/>
          <p:cNvSpPr txBox="1"/>
          <p:nvPr>
            <p:ph type="title"/>
          </p:nvPr>
        </p:nvSpPr>
        <p:spPr>
          <a:xfrm>
            <a:off x="265500" y="-1"/>
            <a:ext cx="4045200" cy="155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500">
                <a:latin typeface="Amatic SC"/>
                <a:ea typeface="Amatic SC"/>
                <a:cs typeface="Amatic SC"/>
                <a:sym typeface="Amatic SC"/>
              </a:rPr>
              <a:t>A persuasive Speech</a:t>
            </a:r>
            <a:endParaRPr b="1" sz="5500">
              <a:latin typeface="Amatic SC"/>
              <a:ea typeface="Amatic SC"/>
              <a:cs typeface="Amatic SC"/>
              <a:sym typeface="Amatic SC"/>
            </a:endParaRPr>
          </a:p>
        </p:txBody>
      </p:sp>
      <p:cxnSp>
        <p:nvCxnSpPr>
          <p:cNvPr id="121" name="Google Shape;121;p20"/>
          <p:cNvCxnSpPr/>
          <p:nvPr/>
        </p:nvCxnSpPr>
        <p:spPr>
          <a:xfrm flipH="1" rot="10800000">
            <a:off x="3620625" y="3873150"/>
            <a:ext cx="831000" cy="141300"/>
          </a:xfrm>
          <a:prstGeom prst="straightConnector1">
            <a:avLst/>
          </a:prstGeom>
          <a:noFill/>
          <a:ln cap="flat" cmpd="sng" w="38100">
            <a:solidFill>
              <a:schemeClr val="accent3"/>
            </a:solidFill>
            <a:prstDash val="solid"/>
            <a:round/>
            <a:headEnd len="med" w="med" type="none"/>
            <a:tailEnd len="med" w="med" type="stealth"/>
          </a:ln>
        </p:spPr>
      </p:cxnSp>
      <p:pic>
        <p:nvPicPr>
          <p:cNvPr id="122" name="Google Shape;122;p20"/>
          <p:cNvPicPr preferRelativeResize="0"/>
          <p:nvPr/>
        </p:nvPicPr>
        <p:blipFill rotWithShape="1">
          <a:blip r:embed="rId3">
            <a:alphaModFix/>
          </a:blip>
          <a:srcRect b="0" l="5637" r="11949" t="12288"/>
          <a:stretch/>
        </p:blipFill>
        <p:spPr>
          <a:xfrm>
            <a:off x="6452775" y="1752487"/>
            <a:ext cx="2554354" cy="1701275"/>
          </a:xfrm>
          <a:prstGeom prst="rect">
            <a:avLst/>
          </a:prstGeom>
          <a:noFill/>
          <a:ln>
            <a:noFill/>
          </a:ln>
        </p:spPr>
      </p:pic>
      <p:sp>
        <p:nvSpPr>
          <p:cNvPr id="123" name="Google Shape;123;p20"/>
          <p:cNvSpPr/>
          <p:nvPr/>
        </p:nvSpPr>
        <p:spPr>
          <a:xfrm>
            <a:off x="4647700" y="3489100"/>
            <a:ext cx="4430100" cy="1583700"/>
          </a:xfrm>
          <a:prstGeom prst="wedgeRoundRectCallout">
            <a:avLst>
              <a:gd fmla="val 33829" name="adj1"/>
              <a:gd fmla="val -60891" name="adj2"/>
              <a:gd fmla="val 0" name="adj3"/>
            </a:avLst>
          </a:prstGeom>
          <a:solidFill>
            <a:schemeClr val="accent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“So we must work … and not wait. I call upon my fellow children to stand up around the world. Dear sisters and brothers, let us become the first generation to decide to be the last. The empty classrooms, the lost childhoods, wasted potential-let these things end with us.”</a:t>
            </a:r>
            <a:endParaRPr b="1" sz="1200">
              <a:solidFill>
                <a:srgbClr val="FFFFFF"/>
              </a:solidFill>
            </a:endParaRPr>
          </a:p>
        </p:txBody>
      </p:sp>
      <p:sp>
        <p:nvSpPr>
          <p:cNvPr id="124" name="Google Shape;124;p20"/>
          <p:cNvSpPr/>
          <p:nvPr/>
        </p:nvSpPr>
        <p:spPr>
          <a:xfrm>
            <a:off x="4647700" y="81825"/>
            <a:ext cx="4430100" cy="1583700"/>
          </a:xfrm>
          <a:prstGeom prst="wedgeRoundRectCallout">
            <a:avLst>
              <a:gd fmla="val 12653" name="adj1"/>
              <a:gd fmla="val 62663" name="adj2"/>
              <a:gd fmla="val 0" name="adj3"/>
            </a:avLst>
          </a:prstGeom>
          <a:solidFill>
            <a:schemeClr val="accent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FFFFFF"/>
                </a:solidFill>
              </a:rPr>
              <a:t>“Why is it that countries which we call “strong” are so powerful in creating wars but so weak in bringing peace? Why is it that giving guns is so easy but giving books is so hard? Why is it that making tanks is so easy, but building schools is so difficult?</a:t>
            </a:r>
            <a:endParaRPr b="1" sz="1000">
              <a:solidFill>
                <a:srgbClr val="FFFFFF"/>
              </a:solidFill>
            </a:endParaRPr>
          </a:p>
          <a:p>
            <a:pPr indent="0" lvl="0" marL="0" rtl="0" algn="l">
              <a:spcBef>
                <a:spcPts val="0"/>
              </a:spcBef>
              <a:spcAft>
                <a:spcPts val="0"/>
              </a:spcAft>
              <a:buNone/>
            </a:pPr>
            <a:r>
              <a:rPr b="1" lang="en" sz="1000">
                <a:solidFill>
                  <a:srgbClr val="FFFFFF"/>
                </a:solidFill>
              </a:rPr>
              <a:t>As we are living in the modern age, the 21st century and we all believe that nothing is impossible. We can reach the moon and maybe soon will land on Mars. Then, in this, the 21st century, we must be determined that our dream of quality education for all will also come true.”</a:t>
            </a:r>
            <a:endParaRPr b="1" sz="1000">
              <a:solidFill>
                <a:srgbClr val="FFFFFF"/>
              </a:solidFill>
            </a:endParaRPr>
          </a:p>
        </p:txBody>
      </p:sp>
      <p:sp>
        <p:nvSpPr>
          <p:cNvPr id="125" name="Google Shape;125;p20"/>
          <p:cNvSpPr/>
          <p:nvPr/>
        </p:nvSpPr>
        <p:spPr>
          <a:xfrm>
            <a:off x="4682475" y="1785463"/>
            <a:ext cx="1596000" cy="1583700"/>
          </a:xfrm>
          <a:prstGeom prst="wedgeRoundRectCallout">
            <a:avLst>
              <a:gd fmla="val 78499" name="adj1"/>
              <a:gd fmla="val -24115" name="adj2"/>
              <a:gd fmla="val 0" name="adj3"/>
            </a:avLst>
          </a:prstGeom>
          <a:solidFill>
            <a:schemeClr val="accent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FFFFFF"/>
                </a:solidFill>
              </a:rPr>
              <a:t>“So let us bring equality, justice and peace for all. Not just the politicians and the world leaders, we all need to contribute. Me. You. It is our duty.”</a:t>
            </a:r>
            <a:endParaRPr b="1" sz="10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1000"/>
                                        <p:tgtEl>
                                          <p:spTgt spid="12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1000"/>
                                        <p:tgtEl>
                                          <p:spTgt spid="12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1000"/>
                                        <p:tgtEl>
                                          <p:spTgt spid="12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1"/>
          <p:cNvSpPr txBox="1"/>
          <p:nvPr>
            <p:ph type="title"/>
          </p:nvPr>
        </p:nvSpPr>
        <p:spPr>
          <a:xfrm>
            <a:off x="265500" y="-1"/>
            <a:ext cx="4045200" cy="155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500">
                <a:latin typeface="Amatic SC"/>
                <a:ea typeface="Amatic SC"/>
                <a:cs typeface="Amatic SC"/>
                <a:sym typeface="Amatic SC"/>
              </a:rPr>
              <a:t>A persuasive Speech</a:t>
            </a:r>
            <a:endParaRPr b="1" sz="5500">
              <a:latin typeface="Amatic SC"/>
              <a:ea typeface="Amatic SC"/>
              <a:cs typeface="Amatic SC"/>
              <a:sym typeface="Amatic SC"/>
            </a:endParaRPr>
          </a:p>
        </p:txBody>
      </p:sp>
      <p:pic>
        <p:nvPicPr>
          <p:cNvPr id="131" name="Google Shape;131;p21"/>
          <p:cNvPicPr preferRelativeResize="0"/>
          <p:nvPr/>
        </p:nvPicPr>
        <p:blipFill rotWithShape="1">
          <a:blip r:embed="rId3">
            <a:alphaModFix/>
          </a:blip>
          <a:srcRect b="0" l="5637" r="11949" t="12288"/>
          <a:stretch/>
        </p:blipFill>
        <p:spPr>
          <a:xfrm>
            <a:off x="6452775" y="1752487"/>
            <a:ext cx="2554354" cy="1701275"/>
          </a:xfrm>
          <a:prstGeom prst="rect">
            <a:avLst/>
          </a:prstGeom>
          <a:noFill/>
          <a:ln>
            <a:noFill/>
          </a:ln>
        </p:spPr>
      </p:pic>
      <p:sp>
        <p:nvSpPr>
          <p:cNvPr id="132" name="Google Shape;132;p21"/>
          <p:cNvSpPr/>
          <p:nvPr/>
        </p:nvSpPr>
        <p:spPr>
          <a:xfrm>
            <a:off x="4647700" y="3489100"/>
            <a:ext cx="4430100" cy="1583700"/>
          </a:xfrm>
          <a:prstGeom prst="wedgeRoundRectCallout">
            <a:avLst>
              <a:gd fmla="val 33829" name="adj1"/>
              <a:gd fmla="val -60891" name="adj2"/>
              <a:gd fmla="val 0" name="adj3"/>
            </a:avLst>
          </a:prstGeom>
          <a:solidFill>
            <a:schemeClr val="accent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“So </a:t>
            </a:r>
            <a:r>
              <a:rPr b="1" lang="en" sz="1200" u="sng">
                <a:solidFill>
                  <a:srgbClr val="FFFFFF"/>
                </a:solidFill>
                <a:highlight>
                  <a:srgbClr val="434343"/>
                </a:highlight>
              </a:rPr>
              <a:t>we must</a:t>
            </a:r>
            <a:r>
              <a:rPr b="1" lang="en" sz="1200">
                <a:solidFill>
                  <a:srgbClr val="FFFFFF"/>
                </a:solidFill>
              </a:rPr>
              <a:t> work … and </a:t>
            </a:r>
            <a:r>
              <a:rPr b="1" lang="en" sz="1200" u="sng">
                <a:solidFill>
                  <a:srgbClr val="FFFFFF"/>
                </a:solidFill>
                <a:highlight>
                  <a:srgbClr val="434343"/>
                </a:highlight>
              </a:rPr>
              <a:t>not wait</a:t>
            </a:r>
            <a:r>
              <a:rPr b="1" lang="en" sz="1200">
                <a:solidFill>
                  <a:srgbClr val="FFFFFF"/>
                </a:solidFill>
              </a:rPr>
              <a:t>. I call upon my fellow children to stand up around the world. Dear sisters and brothers, let us become the first generation to decide to be the last. The empty classrooms, the lost childhoods, wasted potential-let these things end with us.”</a:t>
            </a:r>
            <a:endParaRPr b="1" sz="1200">
              <a:solidFill>
                <a:srgbClr val="FFFFFF"/>
              </a:solidFill>
            </a:endParaRPr>
          </a:p>
        </p:txBody>
      </p:sp>
      <p:sp>
        <p:nvSpPr>
          <p:cNvPr id="133" name="Google Shape;133;p21"/>
          <p:cNvSpPr/>
          <p:nvPr/>
        </p:nvSpPr>
        <p:spPr>
          <a:xfrm>
            <a:off x="4647700" y="81825"/>
            <a:ext cx="4430100" cy="1583700"/>
          </a:xfrm>
          <a:prstGeom prst="wedgeRoundRectCallout">
            <a:avLst>
              <a:gd fmla="val 12653" name="adj1"/>
              <a:gd fmla="val 62663" name="adj2"/>
              <a:gd fmla="val 0" name="adj3"/>
            </a:avLst>
          </a:prstGeom>
          <a:solidFill>
            <a:schemeClr val="accent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FFFFFF"/>
                </a:solidFill>
              </a:rPr>
              <a:t>“Why is it that countries which we call “strong” are so powerful in creating wars but so weak in bringing peace? Why is it that giving guns is so easy but giving books is so hard? Why is it that making tanks is so easy, but building schools is so difficult?</a:t>
            </a:r>
            <a:endParaRPr b="1" sz="1000">
              <a:solidFill>
                <a:srgbClr val="FFFFFF"/>
              </a:solidFill>
            </a:endParaRPr>
          </a:p>
          <a:p>
            <a:pPr indent="0" lvl="0" marL="0" rtl="0" algn="l">
              <a:spcBef>
                <a:spcPts val="0"/>
              </a:spcBef>
              <a:spcAft>
                <a:spcPts val="0"/>
              </a:spcAft>
              <a:buNone/>
            </a:pPr>
            <a:r>
              <a:rPr b="1" lang="en" sz="1000">
                <a:solidFill>
                  <a:srgbClr val="FFFFFF"/>
                </a:solidFill>
              </a:rPr>
              <a:t>As we are living in the modern age, the 21st century and </a:t>
            </a:r>
            <a:r>
              <a:rPr b="1" lang="en" sz="1000" u="sng">
                <a:solidFill>
                  <a:srgbClr val="FFFFFF"/>
                </a:solidFill>
                <a:highlight>
                  <a:srgbClr val="434343"/>
                </a:highlight>
              </a:rPr>
              <a:t>we all believe</a:t>
            </a:r>
            <a:r>
              <a:rPr b="1" lang="en" sz="1000">
                <a:solidFill>
                  <a:srgbClr val="FFFFFF"/>
                </a:solidFill>
              </a:rPr>
              <a:t> that </a:t>
            </a:r>
            <a:r>
              <a:rPr b="1" lang="en" sz="1000" u="sng">
                <a:solidFill>
                  <a:srgbClr val="FFFFFF"/>
                </a:solidFill>
                <a:highlight>
                  <a:srgbClr val="434343"/>
                </a:highlight>
              </a:rPr>
              <a:t>nothing is impossible</a:t>
            </a:r>
            <a:r>
              <a:rPr b="1" lang="en" sz="1000">
                <a:solidFill>
                  <a:srgbClr val="FFFFFF"/>
                </a:solidFill>
              </a:rPr>
              <a:t>. We can reach the moon and maybe soon will land on Mars. Then, in this, the 21st century, </a:t>
            </a:r>
            <a:r>
              <a:rPr b="1" lang="en" sz="1000" u="sng">
                <a:solidFill>
                  <a:srgbClr val="FFFFFF"/>
                </a:solidFill>
                <a:highlight>
                  <a:srgbClr val="434343"/>
                </a:highlight>
              </a:rPr>
              <a:t>we must be determined</a:t>
            </a:r>
            <a:r>
              <a:rPr b="1" lang="en" sz="1000">
                <a:solidFill>
                  <a:srgbClr val="FFFFFF"/>
                </a:solidFill>
              </a:rPr>
              <a:t> that our dream of </a:t>
            </a:r>
            <a:r>
              <a:rPr b="1" lang="en" sz="1000" u="sng">
                <a:solidFill>
                  <a:srgbClr val="FFFFFF"/>
                </a:solidFill>
                <a:highlight>
                  <a:srgbClr val="434343"/>
                </a:highlight>
              </a:rPr>
              <a:t>quality</a:t>
            </a:r>
            <a:r>
              <a:rPr b="1" lang="en" sz="1000">
                <a:solidFill>
                  <a:srgbClr val="FFFFFF"/>
                </a:solidFill>
              </a:rPr>
              <a:t> education </a:t>
            </a:r>
            <a:r>
              <a:rPr b="1" lang="en" sz="1000" u="sng">
                <a:solidFill>
                  <a:srgbClr val="FFFFFF"/>
                </a:solidFill>
                <a:highlight>
                  <a:srgbClr val="434343"/>
                </a:highlight>
              </a:rPr>
              <a:t>for all </a:t>
            </a:r>
            <a:r>
              <a:rPr b="1" lang="en" sz="1000">
                <a:solidFill>
                  <a:srgbClr val="FFFFFF"/>
                </a:solidFill>
              </a:rPr>
              <a:t>will also come true.”</a:t>
            </a:r>
            <a:endParaRPr b="1" sz="1000">
              <a:solidFill>
                <a:srgbClr val="FFFFFF"/>
              </a:solidFill>
            </a:endParaRPr>
          </a:p>
        </p:txBody>
      </p:sp>
      <p:sp>
        <p:nvSpPr>
          <p:cNvPr id="134" name="Google Shape;134;p21"/>
          <p:cNvSpPr/>
          <p:nvPr/>
        </p:nvSpPr>
        <p:spPr>
          <a:xfrm>
            <a:off x="4682475" y="1785463"/>
            <a:ext cx="1596000" cy="1583700"/>
          </a:xfrm>
          <a:prstGeom prst="wedgeRoundRectCallout">
            <a:avLst>
              <a:gd fmla="val 78499" name="adj1"/>
              <a:gd fmla="val -24115" name="adj2"/>
              <a:gd fmla="val 0" name="adj3"/>
            </a:avLst>
          </a:prstGeom>
          <a:solidFill>
            <a:schemeClr val="accent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FFFFFF"/>
                </a:solidFill>
              </a:rPr>
              <a:t>“So let us bring equality, justice and peace </a:t>
            </a:r>
            <a:r>
              <a:rPr b="1" lang="en" sz="1000" u="sng">
                <a:solidFill>
                  <a:srgbClr val="FFFFFF"/>
                </a:solidFill>
                <a:highlight>
                  <a:srgbClr val="434343"/>
                </a:highlight>
              </a:rPr>
              <a:t>for all.</a:t>
            </a:r>
            <a:r>
              <a:rPr b="1" lang="en" sz="1000">
                <a:solidFill>
                  <a:srgbClr val="FFFFFF"/>
                </a:solidFill>
              </a:rPr>
              <a:t> Not just the politicians and the world leaders, </a:t>
            </a:r>
            <a:r>
              <a:rPr b="1" lang="en" sz="1000" u="sng">
                <a:solidFill>
                  <a:srgbClr val="FFFFFF"/>
                </a:solidFill>
                <a:highlight>
                  <a:srgbClr val="434343"/>
                </a:highlight>
              </a:rPr>
              <a:t>we all need to contribute</a:t>
            </a:r>
            <a:r>
              <a:rPr b="1" lang="en" sz="1000">
                <a:solidFill>
                  <a:srgbClr val="FFFFFF"/>
                </a:solidFill>
              </a:rPr>
              <a:t>. Me. </a:t>
            </a:r>
            <a:r>
              <a:rPr b="1" lang="en" sz="1000" u="sng">
                <a:solidFill>
                  <a:srgbClr val="FFFFFF"/>
                </a:solidFill>
                <a:highlight>
                  <a:srgbClr val="434343"/>
                </a:highlight>
              </a:rPr>
              <a:t>You.</a:t>
            </a:r>
            <a:r>
              <a:rPr b="1" lang="en" sz="1000">
                <a:solidFill>
                  <a:srgbClr val="FFFFFF"/>
                </a:solidFill>
              </a:rPr>
              <a:t> It is </a:t>
            </a:r>
            <a:r>
              <a:rPr b="1" lang="en" sz="1000" u="sng">
                <a:solidFill>
                  <a:srgbClr val="FFFFFF"/>
                </a:solidFill>
                <a:highlight>
                  <a:srgbClr val="434343"/>
                </a:highlight>
              </a:rPr>
              <a:t>our duty.</a:t>
            </a:r>
            <a:r>
              <a:rPr b="1" lang="en" sz="1000">
                <a:solidFill>
                  <a:srgbClr val="FFFFFF"/>
                </a:solidFill>
              </a:rPr>
              <a:t>”</a:t>
            </a:r>
            <a:endParaRPr b="1" sz="1000">
              <a:solidFill>
                <a:srgbClr val="FFFFFF"/>
              </a:solidFill>
            </a:endParaRPr>
          </a:p>
        </p:txBody>
      </p:sp>
      <p:sp>
        <p:nvSpPr>
          <p:cNvPr id="135" name="Google Shape;135;p21"/>
          <p:cNvSpPr txBox="1"/>
          <p:nvPr>
            <p:ph idx="1" type="subTitle"/>
          </p:nvPr>
        </p:nvSpPr>
        <p:spPr>
          <a:xfrm>
            <a:off x="265500" y="1551900"/>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Speeches are often given to a nation- or world-wide audience by leaders, politicians, activists and environmentalists among others.</a:t>
            </a:r>
            <a:endParaRPr sz="1700"/>
          </a:p>
          <a:p>
            <a:pPr indent="0" lvl="0" marL="0" rtl="0" algn="ctr">
              <a:spcBef>
                <a:spcPts val="0"/>
              </a:spcBef>
              <a:spcAft>
                <a:spcPts val="0"/>
              </a:spcAft>
              <a:buNone/>
            </a:pPr>
            <a:r>
              <a:t/>
            </a:r>
            <a:endParaRPr sz="1700"/>
          </a:p>
          <a:p>
            <a:pPr indent="0" lvl="0" marL="0" rtl="0" algn="ctr">
              <a:spcBef>
                <a:spcPts val="0"/>
              </a:spcBef>
              <a:spcAft>
                <a:spcPts val="0"/>
              </a:spcAft>
              <a:buNone/>
            </a:pPr>
            <a:r>
              <a:rPr lang="en" sz="1700"/>
              <a:t>What is this speech by </a:t>
            </a:r>
            <a:r>
              <a:rPr lang="en" sz="1700">
                <a:solidFill>
                  <a:schemeClr val="accent3"/>
                </a:solidFill>
              </a:rPr>
              <a:t>Malala Yousafzai</a:t>
            </a:r>
            <a:r>
              <a:rPr lang="en" sz="1700"/>
              <a:t> - the youngest recipient of a Nobel Peace Prize - trying to persuade the listener to believe or do?</a:t>
            </a:r>
            <a:endParaRPr sz="1700"/>
          </a:p>
          <a:p>
            <a:pPr indent="0" lvl="0" marL="0" rtl="0" algn="ctr">
              <a:spcBef>
                <a:spcPts val="0"/>
              </a:spcBef>
              <a:spcAft>
                <a:spcPts val="0"/>
              </a:spcAft>
              <a:buNone/>
            </a:pPr>
            <a:r>
              <a:t/>
            </a:r>
            <a:endParaRPr sz="1700"/>
          </a:p>
          <a:p>
            <a:pPr indent="0" lvl="0" marL="0" rtl="0" algn="ctr">
              <a:spcBef>
                <a:spcPts val="0"/>
              </a:spcBef>
              <a:spcAft>
                <a:spcPts val="0"/>
              </a:spcAft>
              <a:buNone/>
            </a:pPr>
            <a:r>
              <a:rPr lang="en" sz="1700"/>
              <a:t>Can you find some sentences or phrases that are particularly persuasive?</a:t>
            </a:r>
            <a:endParaRPr sz="1700"/>
          </a:p>
        </p:txBody>
      </p:sp>
      <p:cxnSp>
        <p:nvCxnSpPr>
          <p:cNvPr id="136" name="Google Shape;136;p21"/>
          <p:cNvCxnSpPr/>
          <p:nvPr/>
        </p:nvCxnSpPr>
        <p:spPr>
          <a:xfrm flipH="1" rot="10800000">
            <a:off x="3620625" y="3873150"/>
            <a:ext cx="831000" cy="141300"/>
          </a:xfrm>
          <a:prstGeom prst="straightConnector1">
            <a:avLst/>
          </a:prstGeom>
          <a:noFill/>
          <a:ln cap="flat" cmpd="sng" w="38100">
            <a:solidFill>
              <a:schemeClr val="accent3"/>
            </a:solidFill>
            <a:prstDash val="solid"/>
            <a:round/>
            <a:headEnd len="med" w="med" type="none"/>
            <a:tailEnd len="med" w="med" type="stealth"/>
          </a:ln>
        </p:spPr>
      </p:cxn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