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7" r:id="rId11"/>
    <p:sldId id="268" r:id="rId12"/>
    <p:sldId id="269" r:id="rId13"/>
    <p:sldId id="270" r:id="rId14"/>
    <p:sldId id="271" r:id="rId15"/>
    <p:sldId id="272" r:id="rId16"/>
    <p:sldId id="273" r:id="rId17"/>
    <p:sldId id="274" r:id="rId18"/>
    <p:sldId id="275" r:id="rId19"/>
    <p:sldId id="276" r:id="rId20"/>
    <p:sldId id="282" r:id="rId21"/>
    <p:sldId id="26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A8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90" d="100"/>
          <a:sy n="90" d="100"/>
        </p:scale>
        <p:origin x="6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E6350E-C63A-4346-8279-B7FC8D394524}" type="datetimeFigureOut">
              <a:rPr lang="en-GB" smtClean="0"/>
              <a:t>17/04/2020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D0B587-EB12-4254-8C30-57534A3857E5}" type="slidenum">
              <a:rPr lang="en-GB" smtClean="0"/>
              <a:t>‹#›</a:t>
            </a:fld>
            <a:endParaRPr lang="en-GB"/>
          </a:p>
        </p:txBody>
      </p:sp>
    </p:spTree>
    <p:extLst>
      <p:ext uri="{BB962C8B-B14F-4D97-AF65-F5344CB8AC3E}">
        <p14:creationId xmlns:p14="http://schemas.microsoft.com/office/powerpoint/2010/main" val="3046281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E6350E-C63A-4346-8279-B7FC8D394524}" type="datetimeFigureOut">
              <a:rPr lang="en-GB" smtClean="0"/>
              <a:t>17/04/2020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D0B587-EB12-4254-8C30-57534A3857E5}" type="slidenum">
              <a:rPr lang="en-GB" smtClean="0"/>
              <a:t>‹#›</a:t>
            </a:fld>
            <a:endParaRPr lang="en-GB"/>
          </a:p>
        </p:txBody>
      </p:sp>
    </p:spTree>
    <p:extLst>
      <p:ext uri="{BB962C8B-B14F-4D97-AF65-F5344CB8AC3E}">
        <p14:creationId xmlns:p14="http://schemas.microsoft.com/office/powerpoint/2010/main" val="3457877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E6350E-C63A-4346-8279-B7FC8D394524}" type="datetimeFigureOut">
              <a:rPr lang="en-GB" smtClean="0"/>
              <a:t>17/04/2020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D0B587-EB12-4254-8C30-57534A3857E5}" type="slidenum">
              <a:rPr lang="en-GB" smtClean="0"/>
              <a:t>‹#›</a:t>
            </a:fld>
            <a:endParaRPr lang="en-GB"/>
          </a:p>
        </p:txBody>
      </p:sp>
    </p:spTree>
    <p:extLst>
      <p:ext uri="{BB962C8B-B14F-4D97-AF65-F5344CB8AC3E}">
        <p14:creationId xmlns:p14="http://schemas.microsoft.com/office/powerpoint/2010/main" val="52802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E6350E-C63A-4346-8279-B7FC8D394524}" type="datetimeFigureOut">
              <a:rPr lang="en-GB" smtClean="0"/>
              <a:t>17/04/2020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D0B587-EB12-4254-8C30-57534A3857E5}" type="slidenum">
              <a:rPr lang="en-GB" smtClean="0"/>
              <a:t>‹#›</a:t>
            </a:fld>
            <a:endParaRPr lang="en-GB"/>
          </a:p>
        </p:txBody>
      </p:sp>
    </p:spTree>
    <p:extLst>
      <p:ext uri="{BB962C8B-B14F-4D97-AF65-F5344CB8AC3E}">
        <p14:creationId xmlns:p14="http://schemas.microsoft.com/office/powerpoint/2010/main" val="842941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E6350E-C63A-4346-8279-B7FC8D394524}" type="datetimeFigureOut">
              <a:rPr lang="en-GB" smtClean="0"/>
              <a:t>17/04/2020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D0B587-EB12-4254-8C30-57534A3857E5}" type="slidenum">
              <a:rPr lang="en-GB" smtClean="0"/>
              <a:t>‹#›</a:t>
            </a:fld>
            <a:endParaRPr lang="en-GB"/>
          </a:p>
        </p:txBody>
      </p:sp>
    </p:spTree>
    <p:extLst>
      <p:ext uri="{BB962C8B-B14F-4D97-AF65-F5344CB8AC3E}">
        <p14:creationId xmlns:p14="http://schemas.microsoft.com/office/powerpoint/2010/main" val="392252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E6350E-C63A-4346-8279-B7FC8D394524}" type="datetimeFigureOut">
              <a:rPr lang="en-GB" smtClean="0"/>
              <a:t>17/04/2020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D0B587-EB12-4254-8C30-57534A3857E5}" type="slidenum">
              <a:rPr lang="en-GB" smtClean="0"/>
              <a:t>‹#›</a:t>
            </a:fld>
            <a:endParaRPr lang="en-GB"/>
          </a:p>
        </p:txBody>
      </p:sp>
    </p:spTree>
    <p:extLst>
      <p:ext uri="{BB962C8B-B14F-4D97-AF65-F5344CB8AC3E}">
        <p14:creationId xmlns:p14="http://schemas.microsoft.com/office/powerpoint/2010/main" val="280410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E6350E-C63A-4346-8279-B7FC8D394524}" type="datetimeFigureOut">
              <a:rPr lang="en-GB" smtClean="0"/>
              <a:t>17/04/2020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D0B587-EB12-4254-8C30-57534A3857E5}" type="slidenum">
              <a:rPr lang="en-GB" smtClean="0"/>
              <a:t>‹#›</a:t>
            </a:fld>
            <a:endParaRPr lang="en-GB"/>
          </a:p>
        </p:txBody>
      </p:sp>
    </p:spTree>
    <p:extLst>
      <p:ext uri="{BB962C8B-B14F-4D97-AF65-F5344CB8AC3E}">
        <p14:creationId xmlns:p14="http://schemas.microsoft.com/office/powerpoint/2010/main" val="307616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E6350E-C63A-4346-8279-B7FC8D394524}" type="datetimeFigureOut">
              <a:rPr lang="en-GB" smtClean="0"/>
              <a:t>17/04/2020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D0B587-EB12-4254-8C30-57534A3857E5}" type="slidenum">
              <a:rPr lang="en-GB" smtClean="0"/>
              <a:t>‹#›</a:t>
            </a:fld>
            <a:endParaRPr lang="en-GB"/>
          </a:p>
        </p:txBody>
      </p:sp>
    </p:spTree>
    <p:extLst>
      <p:ext uri="{BB962C8B-B14F-4D97-AF65-F5344CB8AC3E}">
        <p14:creationId xmlns:p14="http://schemas.microsoft.com/office/powerpoint/2010/main" val="2276539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6350E-C63A-4346-8279-B7FC8D394524}" type="datetimeFigureOut">
              <a:rPr lang="en-GB" smtClean="0"/>
              <a:t>17/04/2020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D0B587-EB12-4254-8C30-57534A3857E5}" type="slidenum">
              <a:rPr lang="en-GB" smtClean="0"/>
              <a:t>‹#›</a:t>
            </a:fld>
            <a:endParaRPr lang="en-GB"/>
          </a:p>
        </p:txBody>
      </p:sp>
    </p:spTree>
    <p:extLst>
      <p:ext uri="{BB962C8B-B14F-4D97-AF65-F5344CB8AC3E}">
        <p14:creationId xmlns:p14="http://schemas.microsoft.com/office/powerpoint/2010/main" val="3525626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E6350E-C63A-4346-8279-B7FC8D394524}" type="datetimeFigureOut">
              <a:rPr lang="en-GB" smtClean="0"/>
              <a:t>17/04/2020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D0B587-EB12-4254-8C30-57534A3857E5}" type="slidenum">
              <a:rPr lang="en-GB" smtClean="0"/>
              <a:t>‹#›</a:t>
            </a:fld>
            <a:endParaRPr lang="en-GB"/>
          </a:p>
        </p:txBody>
      </p:sp>
    </p:spTree>
    <p:extLst>
      <p:ext uri="{BB962C8B-B14F-4D97-AF65-F5344CB8AC3E}">
        <p14:creationId xmlns:p14="http://schemas.microsoft.com/office/powerpoint/2010/main" val="1192401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E6350E-C63A-4346-8279-B7FC8D394524}" type="datetimeFigureOut">
              <a:rPr lang="en-GB" smtClean="0"/>
              <a:t>17/04/2020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D0B587-EB12-4254-8C30-57534A3857E5}" type="slidenum">
              <a:rPr lang="en-GB" smtClean="0"/>
              <a:t>‹#›</a:t>
            </a:fld>
            <a:endParaRPr lang="en-GB"/>
          </a:p>
        </p:txBody>
      </p:sp>
    </p:spTree>
    <p:extLst>
      <p:ext uri="{BB962C8B-B14F-4D97-AF65-F5344CB8AC3E}">
        <p14:creationId xmlns:p14="http://schemas.microsoft.com/office/powerpoint/2010/main" val="17912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6350E-C63A-4346-8279-B7FC8D394524}" type="datetimeFigureOut">
              <a:rPr lang="en-GB" smtClean="0"/>
              <a:t>17/04/2020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0B587-EB12-4254-8C30-57534A3857E5}" type="slidenum">
              <a:rPr lang="en-GB" smtClean="0"/>
              <a:t>‹#›</a:t>
            </a:fld>
            <a:endParaRPr lang="en-GB"/>
          </a:p>
        </p:txBody>
      </p:sp>
    </p:spTree>
    <p:extLst>
      <p:ext uri="{BB962C8B-B14F-4D97-AF65-F5344CB8AC3E}">
        <p14:creationId xmlns:p14="http://schemas.microsoft.com/office/powerpoint/2010/main" val="3847964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youtube.com/watch?v=CDrnuPj7xf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CDrnuPj7xfs"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A27E4D-B4E7-41F6-82DD-55987C897E59}"/>
              </a:ext>
            </a:extLst>
          </p:cNvPr>
          <p:cNvPicPr>
            <a:picLocks noChangeAspect="1"/>
          </p:cNvPicPr>
          <p:nvPr/>
        </p:nvPicPr>
        <p:blipFill rotWithShape="1">
          <a:blip r:embed="rId2"/>
          <a:srcRect l="15125" t="8445" r="15375" b="10666"/>
          <a:stretch/>
        </p:blipFill>
        <p:spPr>
          <a:xfrm>
            <a:off x="198517" y="565785"/>
            <a:ext cx="8746965" cy="5726430"/>
          </a:xfrm>
          <a:prstGeom prst="rect">
            <a:avLst/>
          </a:prstGeom>
        </p:spPr>
      </p:pic>
    </p:spTree>
    <p:extLst>
      <p:ext uri="{BB962C8B-B14F-4D97-AF65-F5344CB8AC3E}">
        <p14:creationId xmlns:p14="http://schemas.microsoft.com/office/powerpoint/2010/main" val="2900173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D38142-0029-4F72-B973-D65FBB812E86}"/>
              </a:ext>
            </a:extLst>
          </p:cNvPr>
          <p:cNvSpPr/>
          <p:nvPr/>
        </p:nvSpPr>
        <p:spPr>
          <a:xfrm>
            <a:off x="134112" y="134112"/>
            <a:ext cx="8851392" cy="6571488"/>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A53D953E-D7C3-4F03-86C7-823E641D6DBF}"/>
              </a:ext>
            </a:extLst>
          </p:cNvPr>
          <p:cNvPicPr>
            <a:picLocks noChangeAspect="1"/>
          </p:cNvPicPr>
          <p:nvPr/>
        </p:nvPicPr>
        <p:blipFill rotWithShape="1">
          <a:blip r:embed="rId2"/>
          <a:srcRect l="25600" t="29793" r="25866" b="5259"/>
          <a:stretch/>
        </p:blipFill>
        <p:spPr>
          <a:xfrm>
            <a:off x="414528" y="377952"/>
            <a:ext cx="8163122" cy="6144768"/>
          </a:xfrm>
          <a:prstGeom prst="rect">
            <a:avLst/>
          </a:prstGeom>
        </p:spPr>
      </p:pic>
    </p:spTree>
    <p:extLst>
      <p:ext uri="{BB962C8B-B14F-4D97-AF65-F5344CB8AC3E}">
        <p14:creationId xmlns:p14="http://schemas.microsoft.com/office/powerpoint/2010/main" val="3121288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D38142-0029-4F72-B973-D65FBB812E86}"/>
              </a:ext>
            </a:extLst>
          </p:cNvPr>
          <p:cNvSpPr/>
          <p:nvPr/>
        </p:nvSpPr>
        <p:spPr>
          <a:xfrm>
            <a:off x="146304" y="143256"/>
            <a:ext cx="8851392" cy="6571488"/>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en-GB" sz="2800" dirty="0"/>
              <a:t>Are the representations of Elaine and Mary fair?</a:t>
            </a:r>
          </a:p>
          <a:p>
            <a:pPr algn="ctr"/>
            <a:r>
              <a:rPr lang="en-GB" sz="2800" dirty="0"/>
              <a:t> - Should Mary have continued to be friends with Elaine?</a:t>
            </a:r>
          </a:p>
          <a:p>
            <a:pPr algn="ctr"/>
            <a:r>
              <a:rPr lang="en-GB" sz="2800" dirty="0"/>
              <a:t> - Has she forgiven Elaine? </a:t>
            </a:r>
          </a:p>
          <a:p>
            <a:pPr marL="285750" indent="-285750" algn="ctr">
              <a:buFontTx/>
              <a:buChar char="-"/>
            </a:pPr>
            <a:r>
              <a:rPr lang="en-GB" sz="2800" dirty="0"/>
              <a:t>Should she forgive Elaine? </a:t>
            </a:r>
          </a:p>
          <a:p>
            <a:pPr algn="ctr"/>
            <a:r>
              <a:rPr lang="en-GB" sz="2800" dirty="0"/>
              <a:t>- Should she end her friendship  with Elaine? </a:t>
            </a:r>
          </a:p>
          <a:p>
            <a:pPr algn="ctr"/>
            <a:r>
              <a:rPr lang="en-GB" sz="2800" dirty="0"/>
              <a:t>- Should Elaine end her friendship with Mary? </a:t>
            </a:r>
          </a:p>
          <a:p>
            <a:pPr marL="285750" indent="-285750" algn="ctr">
              <a:buFontTx/>
              <a:buChar char="-"/>
            </a:pPr>
            <a:r>
              <a:rPr lang="en-GB" sz="2800" dirty="0"/>
              <a:t>What does Mary need to do to feel better about herself?</a:t>
            </a:r>
          </a:p>
          <a:p>
            <a:pPr algn="ctr"/>
            <a:r>
              <a:rPr lang="en-GB" sz="2800" dirty="0"/>
              <a:t> - What do Mary and Elaine each need to do to manage the situation so that each person feels better?</a:t>
            </a:r>
          </a:p>
        </p:txBody>
      </p:sp>
      <p:pic>
        <p:nvPicPr>
          <p:cNvPr id="5122" name="Picture 2" descr="Tell us what you think... - Learning Foundation | Learning Foundation">
            <a:extLst>
              <a:ext uri="{FF2B5EF4-FFF2-40B4-BE49-F238E27FC236}">
                <a16:creationId xmlns:a16="http://schemas.microsoft.com/office/drawing/2014/main" id="{189BC0C1-1C3D-4DD5-AE2D-E2ABEBB17A4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304" y="143256"/>
            <a:ext cx="2857500"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723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D38142-0029-4F72-B973-D65FBB812E86}"/>
              </a:ext>
            </a:extLst>
          </p:cNvPr>
          <p:cNvSpPr/>
          <p:nvPr/>
        </p:nvSpPr>
        <p:spPr>
          <a:xfrm>
            <a:off x="134112" y="134112"/>
            <a:ext cx="8851392" cy="6571488"/>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7A1699EA-F490-4FD2-822C-F910CB1E801F}"/>
              </a:ext>
            </a:extLst>
          </p:cNvPr>
          <p:cNvPicPr>
            <a:picLocks noChangeAspect="1"/>
          </p:cNvPicPr>
          <p:nvPr/>
        </p:nvPicPr>
        <p:blipFill rotWithShape="1">
          <a:blip r:embed="rId2"/>
          <a:srcRect l="25334" t="46148" r="25467" b="6445"/>
          <a:stretch/>
        </p:blipFill>
        <p:spPr>
          <a:xfrm>
            <a:off x="438911" y="463296"/>
            <a:ext cx="10549799" cy="5718048"/>
          </a:xfrm>
          <a:prstGeom prst="rect">
            <a:avLst/>
          </a:prstGeom>
        </p:spPr>
      </p:pic>
      <p:sp>
        <p:nvSpPr>
          <p:cNvPr id="4" name="Rectangle 3">
            <a:extLst>
              <a:ext uri="{FF2B5EF4-FFF2-40B4-BE49-F238E27FC236}">
                <a16:creationId xmlns:a16="http://schemas.microsoft.com/office/drawing/2014/main" id="{137066FC-ABFC-49BD-93BE-9B07E8342CEF}"/>
              </a:ext>
            </a:extLst>
          </p:cNvPr>
          <p:cNvSpPr/>
          <p:nvPr/>
        </p:nvSpPr>
        <p:spPr>
          <a:xfrm>
            <a:off x="4803648" y="3913632"/>
            <a:ext cx="3060192" cy="29260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D822BD32-2306-41A9-A68E-6735F3ACC9C1}"/>
              </a:ext>
            </a:extLst>
          </p:cNvPr>
          <p:cNvSpPr/>
          <p:nvPr/>
        </p:nvSpPr>
        <p:spPr>
          <a:xfrm>
            <a:off x="1621536" y="4535424"/>
            <a:ext cx="2718816" cy="29260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A5D15E7-4E30-4871-ACAA-F7BD5D3B4CB0}"/>
              </a:ext>
            </a:extLst>
          </p:cNvPr>
          <p:cNvSpPr/>
          <p:nvPr/>
        </p:nvSpPr>
        <p:spPr>
          <a:xfrm>
            <a:off x="5949696" y="5120640"/>
            <a:ext cx="1499616" cy="34137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CFDD94A-6494-4414-A66F-1B8B6AD0FB0F}"/>
              </a:ext>
            </a:extLst>
          </p:cNvPr>
          <p:cNvSpPr/>
          <p:nvPr/>
        </p:nvSpPr>
        <p:spPr>
          <a:xfrm>
            <a:off x="658368" y="5437632"/>
            <a:ext cx="6315456" cy="29260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49AEE08-5065-4B5D-9EDF-E3741FF926D1}"/>
              </a:ext>
            </a:extLst>
          </p:cNvPr>
          <p:cNvSpPr txBox="1"/>
          <p:nvPr/>
        </p:nvSpPr>
        <p:spPr>
          <a:xfrm>
            <a:off x="4888992" y="3913632"/>
            <a:ext cx="2816352" cy="369332"/>
          </a:xfrm>
          <a:prstGeom prst="rect">
            <a:avLst/>
          </a:prstGeom>
          <a:noFill/>
        </p:spPr>
        <p:txBody>
          <a:bodyPr wrap="square" rtlCol="0">
            <a:spAutoFit/>
          </a:bodyPr>
          <a:lstStyle/>
          <a:p>
            <a:r>
              <a:rPr lang="en-GB"/>
              <a:t>you</a:t>
            </a:r>
          </a:p>
        </p:txBody>
      </p:sp>
    </p:spTree>
    <p:extLst>
      <p:ext uri="{BB962C8B-B14F-4D97-AF65-F5344CB8AC3E}">
        <p14:creationId xmlns:p14="http://schemas.microsoft.com/office/powerpoint/2010/main" val="2350973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D38142-0029-4F72-B973-D65FBB812E86}"/>
              </a:ext>
            </a:extLst>
          </p:cNvPr>
          <p:cNvSpPr/>
          <p:nvPr/>
        </p:nvSpPr>
        <p:spPr>
          <a:xfrm>
            <a:off x="134112" y="134112"/>
            <a:ext cx="8851392" cy="6571488"/>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CEEFC31-3C79-4582-8C7C-4BD899215BA3}"/>
              </a:ext>
            </a:extLst>
          </p:cNvPr>
          <p:cNvPicPr>
            <a:picLocks noChangeAspect="1"/>
          </p:cNvPicPr>
          <p:nvPr/>
        </p:nvPicPr>
        <p:blipFill rotWithShape="1">
          <a:blip r:embed="rId2"/>
          <a:srcRect l="26133" t="29793" r="26400" b="9526"/>
          <a:stretch/>
        </p:blipFill>
        <p:spPr>
          <a:xfrm>
            <a:off x="231648" y="307848"/>
            <a:ext cx="8583168" cy="6172166"/>
          </a:xfrm>
          <a:prstGeom prst="rect">
            <a:avLst/>
          </a:prstGeom>
        </p:spPr>
      </p:pic>
    </p:spTree>
    <p:extLst>
      <p:ext uri="{BB962C8B-B14F-4D97-AF65-F5344CB8AC3E}">
        <p14:creationId xmlns:p14="http://schemas.microsoft.com/office/powerpoint/2010/main" val="2337990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D38142-0029-4F72-B973-D65FBB812E86}"/>
              </a:ext>
            </a:extLst>
          </p:cNvPr>
          <p:cNvSpPr/>
          <p:nvPr/>
        </p:nvSpPr>
        <p:spPr>
          <a:xfrm>
            <a:off x="134112" y="134112"/>
            <a:ext cx="8851392" cy="6571488"/>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7341ACDF-B331-4CDF-A416-884474C473E5}"/>
              </a:ext>
            </a:extLst>
          </p:cNvPr>
          <p:cNvPicPr>
            <a:picLocks noChangeAspect="1"/>
          </p:cNvPicPr>
          <p:nvPr/>
        </p:nvPicPr>
        <p:blipFill rotWithShape="1">
          <a:blip r:embed="rId2"/>
          <a:srcRect l="26000" t="34770" r="26533" b="19482"/>
          <a:stretch/>
        </p:blipFill>
        <p:spPr>
          <a:xfrm>
            <a:off x="377951" y="768096"/>
            <a:ext cx="9377859" cy="5084064"/>
          </a:xfrm>
          <a:prstGeom prst="rect">
            <a:avLst/>
          </a:prstGeom>
        </p:spPr>
      </p:pic>
    </p:spTree>
    <p:extLst>
      <p:ext uri="{BB962C8B-B14F-4D97-AF65-F5344CB8AC3E}">
        <p14:creationId xmlns:p14="http://schemas.microsoft.com/office/powerpoint/2010/main" val="660368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327D350-6B5F-42A4-A893-5FB8C1D21619}"/>
              </a:ext>
            </a:extLst>
          </p:cNvPr>
          <p:cNvGrpSpPr/>
          <p:nvPr/>
        </p:nvGrpSpPr>
        <p:grpSpPr>
          <a:xfrm>
            <a:off x="134112" y="134112"/>
            <a:ext cx="8851392" cy="6571488"/>
            <a:chOff x="134112" y="134112"/>
            <a:chExt cx="8851392" cy="6571488"/>
          </a:xfrm>
        </p:grpSpPr>
        <p:sp>
          <p:nvSpPr>
            <p:cNvPr id="2" name="Rectangle 1">
              <a:extLst>
                <a:ext uri="{FF2B5EF4-FFF2-40B4-BE49-F238E27FC236}">
                  <a16:creationId xmlns:a16="http://schemas.microsoft.com/office/drawing/2014/main" id="{5FD38142-0029-4F72-B973-D65FBB812E86}"/>
                </a:ext>
              </a:extLst>
            </p:cNvPr>
            <p:cNvSpPr/>
            <p:nvPr/>
          </p:nvSpPr>
          <p:spPr>
            <a:xfrm>
              <a:off x="134112" y="134112"/>
              <a:ext cx="8851392" cy="6571488"/>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9555F7CF-B118-4D54-A8F7-EBC590817314}"/>
                </a:ext>
              </a:extLst>
            </p:cNvPr>
            <p:cNvPicPr>
              <a:picLocks noChangeAspect="1"/>
            </p:cNvPicPr>
            <p:nvPr/>
          </p:nvPicPr>
          <p:blipFill rotWithShape="1">
            <a:blip r:embed="rId2"/>
            <a:srcRect l="25600" t="27185" r="25866" b="10237"/>
            <a:stretch/>
          </p:blipFill>
          <p:spPr>
            <a:xfrm>
              <a:off x="390144" y="353568"/>
              <a:ext cx="8339328" cy="6048304"/>
            </a:xfrm>
            <a:prstGeom prst="rect">
              <a:avLst/>
            </a:prstGeom>
          </p:spPr>
        </p:pic>
        <p:sp>
          <p:nvSpPr>
            <p:cNvPr id="4" name="Rectangle 3">
              <a:extLst>
                <a:ext uri="{FF2B5EF4-FFF2-40B4-BE49-F238E27FC236}">
                  <a16:creationId xmlns:a16="http://schemas.microsoft.com/office/drawing/2014/main" id="{0A9F4EEE-E0B3-4E07-960C-F2B47F827A33}"/>
                </a:ext>
              </a:extLst>
            </p:cNvPr>
            <p:cNvSpPr/>
            <p:nvPr/>
          </p:nvSpPr>
          <p:spPr>
            <a:xfrm>
              <a:off x="658368" y="1609344"/>
              <a:ext cx="3060192" cy="4389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00C0A6-C78B-4452-9C70-32A000DDA9B5}"/>
                </a:ext>
              </a:extLst>
            </p:cNvPr>
            <p:cNvSpPr/>
            <p:nvPr/>
          </p:nvSpPr>
          <p:spPr>
            <a:xfrm>
              <a:off x="658368" y="2627376"/>
              <a:ext cx="3060192" cy="162763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146" name="Picture 2" descr="Friendship PNG Images, Transparent Friendship Image Download - PNGitem">
            <a:extLst>
              <a:ext uri="{FF2B5EF4-FFF2-40B4-BE49-F238E27FC236}">
                <a16:creationId xmlns:a16="http://schemas.microsoft.com/office/drawing/2014/main" id="{3B07D4C6-11A7-4D77-B048-B675CBDC4EA4}"/>
              </a:ext>
            </a:extLst>
          </p:cNvPr>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521208" y="1936016"/>
            <a:ext cx="4038600" cy="2261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603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B18A40-81C6-4092-B2F6-D55B8A205EF6}"/>
              </a:ext>
            </a:extLst>
          </p:cNvPr>
          <p:cNvSpPr/>
          <p:nvPr/>
        </p:nvSpPr>
        <p:spPr>
          <a:xfrm>
            <a:off x="95693" y="116958"/>
            <a:ext cx="8899451" cy="6624084"/>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84D0F8EC-7CDF-4C50-B8DD-41F6F53EC8C0}"/>
              </a:ext>
            </a:extLst>
          </p:cNvPr>
          <p:cNvPicPr>
            <a:picLocks noChangeAspect="1"/>
          </p:cNvPicPr>
          <p:nvPr/>
        </p:nvPicPr>
        <p:blipFill rotWithShape="1">
          <a:blip r:embed="rId2"/>
          <a:srcRect l="15698" t="27365" r="19652" b="10827"/>
          <a:stretch/>
        </p:blipFill>
        <p:spPr>
          <a:xfrm>
            <a:off x="287078" y="340242"/>
            <a:ext cx="8442463" cy="6060558"/>
          </a:xfrm>
          <a:prstGeom prst="rect">
            <a:avLst/>
          </a:prstGeom>
        </p:spPr>
      </p:pic>
      <p:sp>
        <p:nvSpPr>
          <p:cNvPr id="5" name="Rectangle 4">
            <a:extLst>
              <a:ext uri="{FF2B5EF4-FFF2-40B4-BE49-F238E27FC236}">
                <a16:creationId xmlns:a16="http://schemas.microsoft.com/office/drawing/2014/main" id="{68257D19-0746-463C-A08C-94E748B886F2}"/>
              </a:ext>
            </a:extLst>
          </p:cNvPr>
          <p:cNvSpPr/>
          <p:nvPr/>
        </p:nvSpPr>
        <p:spPr>
          <a:xfrm>
            <a:off x="4752965" y="1127051"/>
            <a:ext cx="3976576" cy="5156791"/>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The Importance of Timing when Implementing Change | TechWell">
            <a:extLst>
              <a:ext uri="{FF2B5EF4-FFF2-40B4-BE49-F238E27FC236}">
                <a16:creationId xmlns:a16="http://schemas.microsoft.com/office/drawing/2014/main" id="{F8D203D6-75AC-42A8-AD63-C183DBA96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851" y="987941"/>
            <a:ext cx="3114559" cy="31145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8" name="Picture 4" descr="NORNEVERLAND AND THE CHANGES TO COME - Jude Collins">
            <a:extLst>
              <a:ext uri="{FF2B5EF4-FFF2-40B4-BE49-F238E27FC236}">
                <a16:creationId xmlns:a16="http://schemas.microsoft.com/office/drawing/2014/main" id="{9F168978-5E45-46CF-9254-73947371BE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9246" y="3975796"/>
            <a:ext cx="2209800" cy="22098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126219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56D84C-8780-486C-B283-742E54055B5A}"/>
              </a:ext>
            </a:extLst>
          </p:cNvPr>
          <p:cNvSpPr/>
          <p:nvPr/>
        </p:nvSpPr>
        <p:spPr>
          <a:xfrm>
            <a:off x="95693" y="106326"/>
            <a:ext cx="8910084" cy="6624083"/>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65F9CC5C-F3D3-4C54-9426-8C5A4757A4E4}"/>
              </a:ext>
            </a:extLst>
          </p:cNvPr>
          <p:cNvSpPr txBox="1"/>
          <p:nvPr/>
        </p:nvSpPr>
        <p:spPr>
          <a:xfrm>
            <a:off x="680484" y="478465"/>
            <a:ext cx="7581014" cy="4247317"/>
          </a:xfrm>
          <a:prstGeom prst="rect">
            <a:avLst/>
          </a:prstGeom>
          <a:noFill/>
        </p:spPr>
        <p:txBody>
          <a:bodyPr wrap="square" rtlCol="0">
            <a:spAutoFit/>
          </a:bodyPr>
          <a:lstStyle/>
          <a:p>
            <a:r>
              <a:rPr lang="en-GB" sz="3600" dirty="0">
                <a:solidFill>
                  <a:srgbClr val="FFFF00"/>
                </a:solidFill>
                <a:latin typeface="Cooper Black" panose="0208090404030B020404" pitchFamily="18" charset="0"/>
              </a:rPr>
              <a:t>EITHER: </a:t>
            </a:r>
            <a:r>
              <a:rPr lang="en-GB" dirty="0">
                <a:latin typeface="Cooper Black" panose="0208090404030B020404" pitchFamily="18" charset="0"/>
              </a:rPr>
              <a:t>Get someone to draw around your body on an old piece of wall paper to make a life-sized outline of you.</a:t>
            </a:r>
          </a:p>
          <a:p>
            <a:endParaRPr lang="en-GB" dirty="0">
              <a:latin typeface="Cooper Black" panose="0208090404030B020404" pitchFamily="18" charset="0"/>
            </a:endParaRPr>
          </a:p>
          <a:p>
            <a:endParaRPr lang="en-GB" dirty="0">
              <a:latin typeface="Cooper Black" panose="0208090404030B020404" pitchFamily="18" charset="0"/>
            </a:endParaRPr>
          </a:p>
          <a:p>
            <a:r>
              <a:rPr lang="en-GB" sz="3600" dirty="0">
                <a:solidFill>
                  <a:srgbClr val="FFFF00"/>
                </a:solidFill>
                <a:latin typeface="Cooper Black" panose="0208090404030B020404" pitchFamily="18" charset="0"/>
              </a:rPr>
              <a:t>OR: </a:t>
            </a:r>
            <a:r>
              <a:rPr lang="en-GB" dirty="0">
                <a:latin typeface="Cooper Black" panose="0208090404030B020404" pitchFamily="18" charset="0"/>
              </a:rPr>
              <a:t>You can use the mini-template provided.</a:t>
            </a:r>
          </a:p>
          <a:p>
            <a:endParaRPr lang="en-GB" dirty="0">
              <a:latin typeface="Cooper Black" panose="0208090404030B020404" pitchFamily="18" charset="0"/>
            </a:endParaRPr>
          </a:p>
          <a:p>
            <a:endParaRPr lang="en-GB" dirty="0">
              <a:latin typeface="Cooper Black" panose="0208090404030B020404" pitchFamily="18" charset="0"/>
            </a:endParaRPr>
          </a:p>
          <a:p>
            <a:r>
              <a:rPr lang="en-GB" sz="3600" dirty="0">
                <a:solidFill>
                  <a:srgbClr val="FFFF00"/>
                </a:solidFill>
                <a:latin typeface="Cooper Black" panose="0208090404030B020404" pitchFamily="18" charset="0"/>
              </a:rPr>
              <a:t>THEN: </a:t>
            </a:r>
            <a:r>
              <a:rPr lang="en-GB" dirty="0">
                <a:latin typeface="Cooper Black" panose="0208090404030B020404" pitchFamily="18" charset="0"/>
              </a:rPr>
              <a:t>Write and/or draw </a:t>
            </a:r>
            <a:r>
              <a:rPr lang="en-GB" dirty="0">
                <a:solidFill>
                  <a:srgbClr val="FFFF00"/>
                </a:solidFill>
                <a:latin typeface="Cooper Black" panose="0208090404030B020404" pitchFamily="18" charset="0"/>
              </a:rPr>
              <a:t>positive</a:t>
            </a:r>
            <a:r>
              <a:rPr lang="en-GB" dirty="0">
                <a:latin typeface="Cooper Black" panose="0208090404030B020404" pitchFamily="18" charset="0"/>
              </a:rPr>
              <a:t> things about yourself inside the body. Think of your qualities, achievements, talents and skills. If you feel like it, ask others to contribute </a:t>
            </a:r>
            <a:r>
              <a:rPr lang="en-GB" dirty="0">
                <a:solidFill>
                  <a:srgbClr val="FFFF00"/>
                </a:solidFill>
                <a:latin typeface="Cooper Black" panose="0208090404030B020404" pitchFamily="18" charset="0"/>
              </a:rPr>
              <a:t>positive</a:t>
            </a:r>
            <a:r>
              <a:rPr lang="en-GB" dirty="0">
                <a:latin typeface="Cooper Black" panose="0208090404030B020404" pitchFamily="18" charset="0"/>
              </a:rPr>
              <a:t> statements about you to your drawing. BE PROUD of who you are.</a:t>
            </a:r>
          </a:p>
        </p:txBody>
      </p:sp>
      <p:pic>
        <p:nvPicPr>
          <p:cNvPr id="2050" name="Picture 2" descr="Some Positive Thinking Quotes and Phrases to Brighten Your Day ...">
            <a:extLst>
              <a:ext uri="{FF2B5EF4-FFF2-40B4-BE49-F238E27FC236}">
                <a16:creationId xmlns:a16="http://schemas.microsoft.com/office/drawing/2014/main" id="{EE15B429-E63D-4236-81B6-3DAD432CCD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688"/>
          <a:stretch/>
        </p:blipFill>
        <p:spPr bwMode="auto">
          <a:xfrm>
            <a:off x="2594345" y="4527976"/>
            <a:ext cx="3777633" cy="20123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364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56D84C-8780-486C-B283-742E54055B5A}"/>
              </a:ext>
            </a:extLst>
          </p:cNvPr>
          <p:cNvSpPr/>
          <p:nvPr/>
        </p:nvSpPr>
        <p:spPr>
          <a:xfrm>
            <a:off x="116958" y="92107"/>
            <a:ext cx="8910084" cy="6624083"/>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A9906F68-8DC1-4CB7-A949-0592B7FC2E96}"/>
              </a:ext>
            </a:extLst>
          </p:cNvPr>
          <p:cNvPicPr>
            <a:picLocks noChangeAspect="1"/>
          </p:cNvPicPr>
          <p:nvPr/>
        </p:nvPicPr>
        <p:blipFill rotWithShape="1">
          <a:blip r:embed="rId2"/>
          <a:srcRect l="18605" t="51550" r="65964" b="20204"/>
          <a:stretch/>
        </p:blipFill>
        <p:spPr>
          <a:xfrm>
            <a:off x="404037" y="233917"/>
            <a:ext cx="3593806" cy="3700130"/>
          </a:xfrm>
          <a:prstGeom prst="rect">
            <a:avLst/>
          </a:prstGeom>
        </p:spPr>
      </p:pic>
      <p:pic>
        <p:nvPicPr>
          <p:cNvPr id="3074" name="Picture 2" descr="My Dreams Are Boring And That's Okay - Woolly Magazine">
            <a:extLst>
              <a:ext uri="{FF2B5EF4-FFF2-40B4-BE49-F238E27FC236}">
                <a16:creationId xmlns:a16="http://schemas.microsoft.com/office/drawing/2014/main" id="{D6435900-19A3-4753-9A39-E6E227820783}"/>
              </a:ext>
            </a:extLst>
          </p:cNvPr>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15116" r="15116"/>
          <a:stretch/>
        </p:blipFill>
        <p:spPr bwMode="auto">
          <a:xfrm>
            <a:off x="404037" y="3858288"/>
            <a:ext cx="3593806"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8D5782-C0DD-4BFD-9A1D-D468682C15CD}"/>
              </a:ext>
            </a:extLst>
          </p:cNvPr>
          <p:cNvSpPr txBox="1"/>
          <p:nvPr/>
        </p:nvSpPr>
        <p:spPr>
          <a:xfrm>
            <a:off x="4572000" y="366623"/>
            <a:ext cx="3859619" cy="6124754"/>
          </a:xfrm>
          <a:prstGeom prst="rect">
            <a:avLst/>
          </a:prstGeom>
          <a:noFill/>
        </p:spPr>
        <p:txBody>
          <a:bodyPr wrap="square" rtlCol="0">
            <a:spAutoFit/>
          </a:bodyPr>
          <a:lstStyle/>
          <a:p>
            <a:r>
              <a:rPr lang="en-GB" sz="2800" dirty="0">
                <a:latin typeface="Cooper Black" panose="0208090404030B020404" pitchFamily="18" charset="0"/>
              </a:rPr>
              <a:t>Print off the head template and fill it with the dreams that you have for the future: how you would like to look, where you would like to be, what you would like to happen. You can draw or cut out images from magazines and newspapers to help.</a:t>
            </a:r>
          </a:p>
        </p:txBody>
      </p:sp>
    </p:spTree>
    <p:extLst>
      <p:ext uri="{BB962C8B-B14F-4D97-AF65-F5344CB8AC3E}">
        <p14:creationId xmlns:p14="http://schemas.microsoft.com/office/powerpoint/2010/main" val="2857934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56D84C-8780-486C-B283-742E54055B5A}"/>
              </a:ext>
            </a:extLst>
          </p:cNvPr>
          <p:cNvSpPr/>
          <p:nvPr/>
        </p:nvSpPr>
        <p:spPr>
          <a:xfrm>
            <a:off x="95692" y="116958"/>
            <a:ext cx="8910084" cy="6624083"/>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CEA1CD4-E110-4B02-8A3D-1E21912FCE51}"/>
              </a:ext>
            </a:extLst>
          </p:cNvPr>
          <p:cNvSpPr txBox="1"/>
          <p:nvPr/>
        </p:nvSpPr>
        <p:spPr>
          <a:xfrm>
            <a:off x="404036" y="504846"/>
            <a:ext cx="8293396" cy="3108543"/>
          </a:xfrm>
          <a:prstGeom prst="rect">
            <a:avLst/>
          </a:prstGeom>
          <a:noFill/>
        </p:spPr>
        <p:txBody>
          <a:bodyPr wrap="square" rtlCol="0">
            <a:spAutoFit/>
          </a:bodyPr>
          <a:lstStyle/>
          <a:p>
            <a:pPr algn="ctr"/>
            <a:r>
              <a:rPr lang="en-GB" sz="2800" dirty="0">
                <a:latin typeface="Cooper Black" panose="0208090404030B020404" pitchFamily="18" charset="0"/>
              </a:rPr>
              <a:t>You’ve now thought a lot about your skills, talents attitudes, hopes and aspirations.</a:t>
            </a:r>
          </a:p>
          <a:p>
            <a:pPr algn="ctr"/>
            <a:endParaRPr lang="en-GB" sz="2800" dirty="0">
              <a:latin typeface="Cooper Black" panose="0208090404030B020404" pitchFamily="18" charset="0"/>
            </a:endParaRPr>
          </a:p>
          <a:p>
            <a:pPr algn="ctr"/>
            <a:r>
              <a:rPr lang="en-GB" sz="2800" dirty="0">
                <a:latin typeface="Cooper Black" panose="0208090404030B020404" pitchFamily="18" charset="0"/>
              </a:rPr>
              <a:t>You’ll still have all of these when you’re at a new school but you may have to apply them in a different set of circumstances.</a:t>
            </a:r>
          </a:p>
          <a:p>
            <a:pPr algn="ctr"/>
            <a:endParaRPr lang="en-GB" sz="2800" dirty="0">
              <a:latin typeface="Cooper Black" panose="0208090404030B020404" pitchFamily="18" charset="0"/>
            </a:endParaRPr>
          </a:p>
        </p:txBody>
      </p:sp>
      <p:pic>
        <p:nvPicPr>
          <p:cNvPr id="4098" name="Picture 2" descr="27 Quotes to Help You Change Your School's Culture — Ignite Nation">
            <a:extLst>
              <a:ext uri="{FF2B5EF4-FFF2-40B4-BE49-F238E27FC236}">
                <a16:creationId xmlns:a16="http://schemas.microsoft.com/office/drawing/2014/main" id="{F9205AFD-CAE3-4527-94D2-66B757BC7F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97" t="16628" r="16395" b="21512"/>
          <a:stretch/>
        </p:blipFill>
        <p:spPr bwMode="auto">
          <a:xfrm>
            <a:off x="1010093" y="3242930"/>
            <a:ext cx="7123814" cy="32447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019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127271-A663-48BC-AB6F-F97D25DD5C70}"/>
              </a:ext>
            </a:extLst>
          </p:cNvPr>
          <p:cNvGrpSpPr/>
          <p:nvPr/>
        </p:nvGrpSpPr>
        <p:grpSpPr>
          <a:xfrm>
            <a:off x="351140" y="240030"/>
            <a:ext cx="8452618" cy="5623560"/>
            <a:chOff x="351140" y="240030"/>
            <a:chExt cx="8452618" cy="5623560"/>
          </a:xfrm>
        </p:grpSpPr>
        <p:pic>
          <p:nvPicPr>
            <p:cNvPr id="2" name="Picture 1">
              <a:extLst>
                <a:ext uri="{FF2B5EF4-FFF2-40B4-BE49-F238E27FC236}">
                  <a16:creationId xmlns:a16="http://schemas.microsoft.com/office/drawing/2014/main" id="{398F082C-F03D-40BF-A507-FAB812DBAF80}"/>
                </a:ext>
              </a:extLst>
            </p:cNvPr>
            <p:cNvPicPr>
              <a:picLocks noChangeAspect="1"/>
            </p:cNvPicPr>
            <p:nvPr/>
          </p:nvPicPr>
          <p:blipFill rotWithShape="1">
            <a:blip r:embed="rId2"/>
            <a:srcRect l="14250" t="9111" r="35537" b="20155"/>
            <a:stretch/>
          </p:blipFill>
          <p:spPr>
            <a:xfrm>
              <a:off x="351140" y="240030"/>
              <a:ext cx="6092190" cy="5623560"/>
            </a:xfrm>
            <a:prstGeom prst="rect">
              <a:avLst/>
            </a:prstGeom>
          </p:spPr>
        </p:pic>
        <p:grpSp>
          <p:nvGrpSpPr>
            <p:cNvPr id="5" name="Group 4">
              <a:extLst>
                <a:ext uri="{FF2B5EF4-FFF2-40B4-BE49-F238E27FC236}">
                  <a16:creationId xmlns:a16="http://schemas.microsoft.com/office/drawing/2014/main" id="{F5CBBF6F-B58F-48C4-B750-4CE05F97AC70}"/>
                </a:ext>
              </a:extLst>
            </p:cNvPr>
            <p:cNvGrpSpPr/>
            <p:nvPr/>
          </p:nvGrpSpPr>
          <p:grpSpPr>
            <a:xfrm>
              <a:off x="4572000" y="240030"/>
              <a:ext cx="4231758" cy="5623560"/>
              <a:chOff x="4572000" y="240030"/>
              <a:chExt cx="4231758" cy="5623560"/>
            </a:xfrm>
          </p:grpSpPr>
          <p:sp>
            <p:nvSpPr>
              <p:cNvPr id="3" name="Rectangle 2">
                <a:extLst>
                  <a:ext uri="{FF2B5EF4-FFF2-40B4-BE49-F238E27FC236}">
                    <a16:creationId xmlns:a16="http://schemas.microsoft.com/office/drawing/2014/main" id="{9C6506E2-0D56-423C-A95D-4F2776E22F8D}"/>
                  </a:ext>
                </a:extLst>
              </p:cNvPr>
              <p:cNvSpPr/>
              <p:nvPr/>
            </p:nvSpPr>
            <p:spPr>
              <a:xfrm>
                <a:off x="4572000" y="1337310"/>
                <a:ext cx="4231758" cy="4526280"/>
              </a:xfrm>
              <a:prstGeom prst="rect">
                <a:avLst/>
              </a:prstGeom>
              <a:solidFill>
                <a:srgbClr val="0099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FE3854A0-FF87-4168-B8EF-538FACA7F5B8}"/>
                  </a:ext>
                </a:extLst>
              </p:cNvPr>
              <p:cNvSpPr/>
              <p:nvPr/>
            </p:nvSpPr>
            <p:spPr>
              <a:xfrm>
                <a:off x="6414711" y="240030"/>
                <a:ext cx="2378149" cy="1354854"/>
              </a:xfrm>
              <a:prstGeom prst="rect">
                <a:avLst/>
              </a:prstGeom>
              <a:solidFill>
                <a:srgbClr val="0099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grpSp>
      <p:pic>
        <p:nvPicPr>
          <p:cNvPr id="1026" name="Picture 2" descr="Huge bag of worries | Autism and SEN Worry and Anxiety Book">
            <a:extLst>
              <a:ext uri="{FF2B5EF4-FFF2-40B4-BE49-F238E27FC236}">
                <a16:creationId xmlns:a16="http://schemas.microsoft.com/office/drawing/2014/main" id="{BEEA6EBE-CB74-4CFF-A63A-AAB916415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87368">
            <a:off x="4692545" y="1357658"/>
            <a:ext cx="3649692" cy="364969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678A509-736F-4961-AC0A-D256579A26C5}"/>
              </a:ext>
            </a:extLst>
          </p:cNvPr>
          <p:cNvSpPr/>
          <p:nvPr/>
        </p:nvSpPr>
        <p:spPr>
          <a:xfrm>
            <a:off x="2070032" y="6124978"/>
            <a:ext cx="4572000" cy="646331"/>
          </a:xfrm>
          <a:prstGeom prst="rect">
            <a:avLst/>
          </a:prstGeom>
        </p:spPr>
        <p:txBody>
          <a:bodyPr>
            <a:spAutoFit/>
          </a:bodyPr>
          <a:lstStyle/>
          <a:p>
            <a:r>
              <a:rPr lang="en-GB" dirty="0">
                <a:hlinkClick r:id="rId4"/>
              </a:rPr>
              <a:t>https://www.youtube.com/watch?v=CDrnuPj7xfs</a:t>
            </a:r>
            <a:endParaRPr lang="en-GB" dirty="0"/>
          </a:p>
        </p:txBody>
      </p:sp>
    </p:spTree>
    <p:extLst>
      <p:ext uri="{BB962C8B-B14F-4D97-AF65-F5344CB8AC3E}">
        <p14:creationId xmlns:p14="http://schemas.microsoft.com/office/powerpoint/2010/main" val="4128106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A27E4D-B4E7-41F6-82DD-55987C897E59}"/>
              </a:ext>
            </a:extLst>
          </p:cNvPr>
          <p:cNvPicPr>
            <a:picLocks noChangeAspect="1"/>
          </p:cNvPicPr>
          <p:nvPr/>
        </p:nvPicPr>
        <p:blipFill rotWithShape="1">
          <a:blip r:embed="rId2"/>
          <a:srcRect l="15125" t="8445" r="15375" b="10666"/>
          <a:stretch/>
        </p:blipFill>
        <p:spPr>
          <a:xfrm>
            <a:off x="198517" y="565785"/>
            <a:ext cx="8746965" cy="5726430"/>
          </a:xfrm>
          <a:prstGeom prst="rect">
            <a:avLst/>
          </a:prstGeom>
        </p:spPr>
      </p:pic>
    </p:spTree>
    <p:extLst>
      <p:ext uri="{BB962C8B-B14F-4D97-AF65-F5344CB8AC3E}">
        <p14:creationId xmlns:p14="http://schemas.microsoft.com/office/powerpoint/2010/main" val="1048658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8174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45E8D0-7D67-43D3-AF18-6126CD178D28}"/>
              </a:ext>
            </a:extLst>
          </p:cNvPr>
          <p:cNvSpPr/>
          <p:nvPr/>
        </p:nvSpPr>
        <p:spPr>
          <a:xfrm>
            <a:off x="202019" y="180753"/>
            <a:ext cx="8718697" cy="6475228"/>
          </a:xfrm>
          <a:prstGeom prst="rect">
            <a:avLst/>
          </a:prstGeom>
          <a:solidFill>
            <a:srgbClr val="0099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800" dirty="0"/>
          </a:p>
          <a:p>
            <a:pPr algn="ctr"/>
            <a:endParaRPr lang="en-GB" sz="2800" dirty="0"/>
          </a:p>
          <a:p>
            <a:pPr algn="ctr"/>
            <a:endParaRPr lang="en-GB" sz="2800" dirty="0"/>
          </a:p>
          <a:p>
            <a:pPr algn="ctr"/>
            <a:r>
              <a:rPr lang="en-GB" sz="2800" dirty="0"/>
              <a:t>Something I am glad I have learned at this school is…</a:t>
            </a:r>
          </a:p>
          <a:p>
            <a:pPr algn="ctr"/>
            <a:r>
              <a:rPr lang="en-GB" sz="2800" dirty="0"/>
              <a:t>Something I am looking forward to this year is ...</a:t>
            </a:r>
          </a:p>
          <a:p>
            <a:pPr algn="ctr"/>
            <a:r>
              <a:rPr lang="en-GB" sz="2800" dirty="0"/>
              <a:t>One thing I will try to do differently in future is ...</a:t>
            </a:r>
          </a:p>
          <a:p>
            <a:pPr algn="ctr"/>
            <a:r>
              <a:rPr lang="en-GB" sz="2800" dirty="0"/>
              <a:t>One thing I still feel I need help to do in school is ... </a:t>
            </a:r>
          </a:p>
          <a:p>
            <a:pPr algn="ctr"/>
            <a:r>
              <a:rPr lang="en-GB" sz="2800" dirty="0"/>
              <a:t> A concern I have this year is ...</a:t>
            </a:r>
          </a:p>
        </p:txBody>
      </p:sp>
      <p:sp>
        <p:nvSpPr>
          <p:cNvPr id="3" name="Rectangle 2">
            <a:extLst>
              <a:ext uri="{FF2B5EF4-FFF2-40B4-BE49-F238E27FC236}">
                <a16:creationId xmlns:a16="http://schemas.microsoft.com/office/drawing/2014/main" id="{B2E0E9D4-8E23-41B0-99D0-6B3D729EE6A8}"/>
              </a:ext>
            </a:extLst>
          </p:cNvPr>
          <p:cNvSpPr/>
          <p:nvPr/>
        </p:nvSpPr>
        <p:spPr>
          <a:xfrm>
            <a:off x="202019" y="447419"/>
            <a:ext cx="8718697" cy="1938992"/>
          </a:xfrm>
          <a:prstGeom prst="rect">
            <a:avLst/>
          </a:prstGeom>
          <a:noFill/>
        </p:spPr>
        <p:txBody>
          <a:bodyPr wrap="square" lIns="91440" tIns="45720" rIns="91440" bIns="45720">
            <a:spAutoFit/>
          </a:bodyPr>
          <a:lstStyle/>
          <a:p>
            <a:pPr algn="ctr"/>
            <a:r>
              <a:rPr lang="en-US" sz="4000" b="1" dirty="0">
                <a:ln w="9525">
                  <a:solidFill>
                    <a:schemeClr val="bg1"/>
                  </a:solidFill>
                  <a:prstDash val="solid"/>
                </a:ln>
                <a:effectLst>
                  <a:outerShdw blurRad="12700" dist="38100" dir="2700000" algn="tl" rotWithShape="0">
                    <a:schemeClr val="bg1">
                      <a:lumMod val="50000"/>
                    </a:schemeClr>
                  </a:outerShdw>
                </a:effectLst>
                <a:latin typeface="Bauhaus 93" panose="04030905020B02020C02" pitchFamily="82" charset="0"/>
              </a:rPr>
              <a:t>As you come to the final term of P7, ask yourselves the following questions.</a:t>
            </a:r>
          </a:p>
        </p:txBody>
      </p:sp>
    </p:spTree>
    <p:extLst>
      <p:ext uri="{BB962C8B-B14F-4D97-AF65-F5344CB8AC3E}">
        <p14:creationId xmlns:p14="http://schemas.microsoft.com/office/powerpoint/2010/main" val="2730647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45E8D0-7D67-43D3-AF18-6126CD178D28}"/>
              </a:ext>
            </a:extLst>
          </p:cNvPr>
          <p:cNvSpPr/>
          <p:nvPr/>
        </p:nvSpPr>
        <p:spPr>
          <a:xfrm>
            <a:off x="142427" y="170668"/>
            <a:ext cx="8776041" cy="6374836"/>
          </a:xfrm>
          <a:prstGeom prst="rect">
            <a:avLst/>
          </a:prstGeom>
          <a:solidFill>
            <a:srgbClr val="0099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3200" dirty="0">
              <a:latin typeface="Cooper Black" panose="0208090404030B020404" pitchFamily="18" charset="0"/>
            </a:endParaRPr>
          </a:p>
        </p:txBody>
      </p:sp>
      <p:sp>
        <p:nvSpPr>
          <p:cNvPr id="3" name="Rectangle 2">
            <a:extLst>
              <a:ext uri="{FF2B5EF4-FFF2-40B4-BE49-F238E27FC236}">
                <a16:creationId xmlns:a16="http://schemas.microsoft.com/office/drawing/2014/main" id="{B2E0E9D4-8E23-41B0-99D0-6B3D729EE6A8}"/>
              </a:ext>
            </a:extLst>
          </p:cNvPr>
          <p:cNvSpPr/>
          <p:nvPr/>
        </p:nvSpPr>
        <p:spPr>
          <a:xfrm>
            <a:off x="223284" y="287930"/>
            <a:ext cx="8718697" cy="954107"/>
          </a:xfrm>
          <a:prstGeom prst="rect">
            <a:avLst/>
          </a:prstGeom>
          <a:noFill/>
        </p:spPr>
        <p:txBody>
          <a:bodyPr wrap="square" lIns="91440" tIns="45720" rIns="91440" bIns="45720">
            <a:spAutoFit/>
          </a:bodyPr>
          <a:lstStyle/>
          <a:p>
            <a:pPr algn="ctr"/>
            <a:r>
              <a:rPr lang="en-US" sz="2800" b="1" dirty="0">
                <a:ln w="9525">
                  <a:solidFill>
                    <a:schemeClr val="bg1"/>
                  </a:solidFill>
                  <a:prstDash val="solid"/>
                </a:ln>
                <a:effectLst>
                  <a:outerShdw blurRad="12700" dist="38100" dir="2700000" algn="tl" rotWithShape="0">
                    <a:schemeClr val="bg1">
                      <a:lumMod val="50000"/>
                    </a:schemeClr>
                  </a:outerShdw>
                </a:effectLst>
                <a:latin typeface="Bauhaus 93" panose="04030905020B02020C02" pitchFamily="82" charset="0"/>
              </a:rPr>
              <a:t>In a few months you will move on to your next school. How do you think this will affect you?</a:t>
            </a:r>
          </a:p>
        </p:txBody>
      </p:sp>
      <p:pic>
        <p:nvPicPr>
          <p:cNvPr id="2050" name="Picture 2" descr="Hogwarts Crest from Harry Potter Wall Mounted Official Cardboard ...">
            <a:extLst>
              <a:ext uri="{FF2B5EF4-FFF2-40B4-BE49-F238E27FC236}">
                <a16:creationId xmlns:a16="http://schemas.microsoft.com/office/drawing/2014/main" id="{CE89D509-FC68-4870-80D4-6D70C353A6AB}"/>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19376" y="1674195"/>
            <a:ext cx="2105247" cy="24566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EA2A24F-4B4F-430A-B0CE-6D1A201EE6BC}"/>
              </a:ext>
            </a:extLst>
          </p:cNvPr>
          <p:cNvSpPr/>
          <p:nvPr/>
        </p:nvSpPr>
        <p:spPr>
          <a:xfrm>
            <a:off x="2662343" y="5632034"/>
            <a:ext cx="4324710" cy="400110"/>
          </a:xfrm>
          <a:prstGeom prst="rect">
            <a:avLst/>
          </a:prstGeom>
        </p:spPr>
        <p:txBody>
          <a:bodyPr wrap="none">
            <a:spAutoFit/>
          </a:bodyPr>
          <a:lstStyle/>
          <a:p>
            <a:r>
              <a:rPr lang="en-GB" sz="2000" dirty="0">
                <a:latin typeface="Cooper Black" panose="0208090404030B020404" pitchFamily="18" charset="0"/>
              </a:rPr>
              <a:t>What will they expect from me?</a:t>
            </a:r>
          </a:p>
        </p:txBody>
      </p:sp>
      <p:sp>
        <p:nvSpPr>
          <p:cNvPr id="7" name="Rectangle 6">
            <a:extLst>
              <a:ext uri="{FF2B5EF4-FFF2-40B4-BE49-F238E27FC236}">
                <a16:creationId xmlns:a16="http://schemas.microsoft.com/office/drawing/2014/main" id="{24D1901C-AFD4-48D7-9DD8-89707436C258}"/>
              </a:ext>
            </a:extLst>
          </p:cNvPr>
          <p:cNvSpPr/>
          <p:nvPr/>
        </p:nvSpPr>
        <p:spPr>
          <a:xfrm>
            <a:off x="446094" y="4383586"/>
            <a:ext cx="3599062" cy="400110"/>
          </a:xfrm>
          <a:prstGeom prst="rect">
            <a:avLst/>
          </a:prstGeom>
        </p:spPr>
        <p:txBody>
          <a:bodyPr wrap="none">
            <a:spAutoFit/>
          </a:bodyPr>
          <a:lstStyle/>
          <a:p>
            <a:r>
              <a:rPr lang="en-GB" sz="2000" dirty="0">
                <a:latin typeface="Cooper Black" panose="0208090404030B020404" pitchFamily="18" charset="0"/>
              </a:rPr>
              <a:t>Who will be there to help?</a:t>
            </a:r>
          </a:p>
        </p:txBody>
      </p:sp>
      <p:sp>
        <p:nvSpPr>
          <p:cNvPr id="8" name="Rectangle 7">
            <a:extLst>
              <a:ext uri="{FF2B5EF4-FFF2-40B4-BE49-F238E27FC236}">
                <a16:creationId xmlns:a16="http://schemas.microsoft.com/office/drawing/2014/main" id="{35EC1668-56E7-451A-8CC6-35C2CBB6AEB2}"/>
              </a:ext>
            </a:extLst>
          </p:cNvPr>
          <p:cNvSpPr/>
          <p:nvPr/>
        </p:nvSpPr>
        <p:spPr>
          <a:xfrm>
            <a:off x="695944" y="1674195"/>
            <a:ext cx="2582374" cy="400110"/>
          </a:xfrm>
          <a:prstGeom prst="rect">
            <a:avLst/>
          </a:prstGeom>
        </p:spPr>
        <p:txBody>
          <a:bodyPr wrap="none">
            <a:spAutoFit/>
          </a:bodyPr>
          <a:lstStyle/>
          <a:p>
            <a:r>
              <a:rPr lang="en-GB" sz="2000" dirty="0">
                <a:latin typeface="Cooper Black" panose="0208090404030B020404" pitchFamily="18" charset="0"/>
              </a:rPr>
              <a:t>What will change?</a:t>
            </a:r>
          </a:p>
        </p:txBody>
      </p:sp>
      <p:sp>
        <p:nvSpPr>
          <p:cNvPr id="9" name="Rectangle 8">
            <a:extLst>
              <a:ext uri="{FF2B5EF4-FFF2-40B4-BE49-F238E27FC236}">
                <a16:creationId xmlns:a16="http://schemas.microsoft.com/office/drawing/2014/main" id="{321AC9E3-7415-40C4-B8F1-21C0E3124386}"/>
              </a:ext>
            </a:extLst>
          </p:cNvPr>
          <p:cNvSpPr/>
          <p:nvPr/>
        </p:nvSpPr>
        <p:spPr>
          <a:xfrm>
            <a:off x="5865683" y="1674195"/>
            <a:ext cx="2832442" cy="400110"/>
          </a:xfrm>
          <a:prstGeom prst="rect">
            <a:avLst/>
          </a:prstGeom>
        </p:spPr>
        <p:txBody>
          <a:bodyPr wrap="none">
            <a:spAutoFit/>
          </a:bodyPr>
          <a:lstStyle/>
          <a:p>
            <a:r>
              <a:rPr lang="en-GB" sz="2000" dirty="0">
                <a:latin typeface="Cooper Black" panose="0208090404030B020404" pitchFamily="18" charset="0"/>
              </a:rPr>
              <a:t>What might change?</a:t>
            </a:r>
          </a:p>
        </p:txBody>
      </p:sp>
      <p:sp>
        <p:nvSpPr>
          <p:cNvPr id="10" name="Rectangle 9">
            <a:extLst>
              <a:ext uri="{FF2B5EF4-FFF2-40B4-BE49-F238E27FC236}">
                <a16:creationId xmlns:a16="http://schemas.microsoft.com/office/drawing/2014/main" id="{D1D007FF-72FB-4199-BE99-35949192C956}"/>
              </a:ext>
            </a:extLst>
          </p:cNvPr>
          <p:cNvSpPr/>
          <p:nvPr/>
        </p:nvSpPr>
        <p:spPr>
          <a:xfrm>
            <a:off x="5276200" y="4383586"/>
            <a:ext cx="3421706" cy="400110"/>
          </a:xfrm>
          <a:prstGeom prst="rect">
            <a:avLst/>
          </a:prstGeom>
        </p:spPr>
        <p:txBody>
          <a:bodyPr wrap="none">
            <a:spAutoFit/>
          </a:bodyPr>
          <a:lstStyle/>
          <a:p>
            <a:r>
              <a:rPr lang="en-GB" sz="2000" dirty="0">
                <a:latin typeface="Cooper Black" panose="0208090404030B020404" pitchFamily="18" charset="0"/>
              </a:rPr>
              <a:t>What will stay the same?</a:t>
            </a:r>
          </a:p>
        </p:txBody>
      </p:sp>
    </p:spTree>
    <p:extLst>
      <p:ext uri="{BB962C8B-B14F-4D97-AF65-F5344CB8AC3E}">
        <p14:creationId xmlns:p14="http://schemas.microsoft.com/office/powerpoint/2010/main" val="1079164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4D53C8-A875-426A-AEC5-899AB1471452}"/>
              </a:ext>
            </a:extLst>
          </p:cNvPr>
          <p:cNvSpPr/>
          <p:nvPr/>
        </p:nvSpPr>
        <p:spPr>
          <a:xfrm>
            <a:off x="202019" y="170121"/>
            <a:ext cx="8750595" cy="6549656"/>
          </a:xfrm>
          <a:prstGeom prst="rect">
            <a:avLst/>
          </a:prstGeom>
          <a:solidFill>
            <a:srgbClr val="0099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026" name="Picture 2" descr="RebelSoul on Twitter: &quot;Worry jar. The worry jar is a technique for ...">
            <a:extLst>
              <a:ext uri="{FF2B5EF4-FFF2-40B4-BE49-F238E27FC236}">
                <a16:creationId xmlns:a16="http://schemas.microsoft.com/office/drawing/2014/main" id="{829B0FE0-E5D1-4300-8970-967DB5EBA6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596" y="850603"/>
            <a:ext cx="4933507" cy="49335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E6FFFF2-94A7-4D6F-B719-DE4512E44051}"/>
              </a:ext>
            </a:extLst>
          </p:cNvPr>
          <p:cNvSpPr/>
          <p:nvPr/>
        </p:nvSpPr>
        <p:spPr>
          <a:xfrm>
            <a:off x="5816010" y="348802"/>
            <a:ext cx="3030280" cy="6370975"/>
          </a:xfrm>
          <a:prstGeom prst="rect">
            <a:avLst/>
          </a:prstGeom>
          <a:noFill/>
        </p:spPr>
        <p:txBody>
          <a:bodyPr wrap="square" lIns="91440" tIns="45720" rIns="91440" bIns="4572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Bauhaus 93" panose="04030905020B02020C02" pitchFamily="82" charset="0"/>
              </a:rPr>
              <a:t>Don’t leave worries rattling around in your head. It may help to write them down and put them somewhere,</a:t>
            </a:r>
          </a:p>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Bauhaus 93" panose="04030905020B02020C02" pitchFamily="82" charset="0"/>
              </a:rPr>
              <a:t>Now that you’ve expressed them, they’re out of your mind!</a:t>
            </a:r>
          </a:p>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Bauhaus 93" panose="04030905020B02020C02" pitchFamily="82" charset="0"/>
              </a:rPr>
              <a:t>BUT it’s IMPORTANT to TALK!</a:t>
            </a:r>
          </a:p>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Bauhaus 93" panose="04030905020B02020C02" pitchFamily="82" charset="0"/>
              </a:rPr>
              <a:t>Take a written worry and discuss it with an older sibling, parent or trusted adult…</a:t>
            </a:r>
          </a:p>
        </p:txBody>
      </p:sp>
    </p:spTree>
    <p:extLst>
      <p:ext uri="{BB962C8B-B14F-4D97-AF65-F5344CB8AC3E}">
        <p14:creationId xmlns:p14="http://schemas.microsoft.com/office/powerpoint/2010/main" val="652922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DA432E-5E6B-4F34-AB13-5C98978CE01D}"/>
              </a:ext>
            </a:extLst>
          </p:cNvPr>
          <p:cNvSpPr/>
          <p:nvPr/>
        </p:nvSpPr>
        <p:spPr>
          <a:xfrm>
            <a:off x="191660" y="138223"/>
            <a:ext cx="8729056" cy="6636053"/>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Huge bag of worries | Autism and SEN Worry and Anxiety Book">
            <a:hlinkClick r:id="rId2"/>
            <a:extLst>
              <a:ext uri="{FF2B5EF4-FFF2-40B4-BE49-F238E27FC236}">
                <a16:creationId xmlns:a16="http://schemas.microsoft.com/office/drawing/2014/main" id="{C57570E2-96F0-4E61-A3D6-DDBB313002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87368">
            <a:off x="832927" y="730337"/>
            <a:ext cx="3649692" cy="36496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2EC2A4F-8836-4AB8-BD6A-4AE34FD41965}"/>
              </a:ext>
            </a:extLst>
          </p:cNvPr>
          <p:cNvSpPr/>
          <p:nvPr/>
        </p:nvSpPr>
        <p:spPr>
          <a:xfrm>
            <a:off x="255183" y="3909631"/>
            <a:ext cx="8718697" cy="2554545"/>
          </a:xfrm>
          <a:prstGeom prst="rect">
            <a:avLst/>
          </a:prstGeom>
          <a:noFill/>
        </p:spPr>
        <p:txBody>
          <a:bodyPr wrap="square" lIns="91440" tIns="45720" rIns="91440" bIns="45720">
            <a:spAutoFit/>
          </a:bodyPr>
          <a:lstStyle/>
          <a:p>
            <a:pPr algn="ctr"/>
            <a:r>
              <a:rPr lang="en-US" sz="4000" b="1" dirty="0">
                <a:ln w="9525">
                  <a:solidFill>
                    <a:schemeClr val="bg1"/>
                  </a:solidFill>
                  <a:prstDash val="solid"/>
                </a:ln>
                <a:effectLst>
                  <a:outerShdw blurRad="12700" dist="38100" dir="2700000" algn="tl" rotWithShape="0">
                    <a:schemeClr val="bg1">
                      <a:lumMod val="50000"/>
                    </a:schemeClr>
                  </a:outerShdw>
                </a:effectLst>
                <a:latin typeface="Bauhaus 93" panose="04030905020B02020C02" pitchFamily="82" charset="0"/>
              </a:rPr>
              <a:t>Click on the image to watch the story.</a:t>
            </a:r>
          </a:p>
          <a:p>
            <a:pPr algn="ctr"/>
            <a:r>
              <a:rPr lang="en-US" sz="4000" b="1" dirty="0">
                <a:ln w="9525">
                  <a:solidFill>
                    <a:schemeClr val="bg1"/>
                  </a:solidFill>
                  <a:prstDash val="solid"/>
                </a:ln>
                <a:effectLst>
                  <a:outerShdw blurRad="12700" dist="38100" dir="2700000" algn="tl" rotWithShape="0">
                    <a:schemeClr val="bg1">
                      <a:lumMod val="50000"/>
                    </a:schemeClr>
                  </a:outerShdw>
                </a:effectLst>
                <a:latin typeface="Bauhaus 93" panose="04030905020B02020C02" pitchFamily="82" charset="0"/>
              </a:rPr>
              <a:t>OK, so it’s a picture book, but the story’s message is really important!</a:t>
            </a:r>
          </a:p>
        </p:txBody>
      </p:sp>
      <p:pic>
        <p:nvPicPr>
          <p:cNvPr id="2052" name="Picture 4" descr="Finger Point Clip Art - Pointing Finger Clipart, HD Png Download ...">
            <a:extLst>
              <a:ext uri="{FF2B5EF4-FFF2-40B4-BE49-F238E27FC236}">
                <a16:creationId xmlns:a16="http://schemas.microsoft.com/office/drawing/2014/main" id="{27E450E7-2CB0-46D0-A3C4-F80D91CDC833}"/>
              </a:ext>
            </a:extLst>
          </p:cNvPr>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4423144" y="1509714"/>
            <a:ext cx="4244606" cy="198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0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36C51E-F0B7-4F9D-920A-D6952AEE4E3A}"/>
              </a:ext>
            </a:extLst>
          </p:cNvPr>
          <p:cNvSpPr/>
          <p:nvPr/>
        </p:nvSpPr>
        <p:spPr>
          <a:xfrm>
            <a:off x="68598" y="161544"/>
            <a:ext cx="8827008" cy="6534912"/>
          </a:xfrm>
          <a:prstGeom prst="rect">
            <a:avLst/>
          </a:prstGeom>
          <a:solidFill>
            <a:srgbClr val="0099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3074" name="Picture 2" descr="Three Things to Remember – Mother Jones">
            <a:extLst>
              <a:ext uri="{FF2B5EF4-FFF2-40B4-BE49-F238E27FC236}">
                <a16:creationId xmlns:a16="http://schemas.microsoft.com/office/drawing/2014/main" id="{446F745D-3EF4-4562-A6E5-D0AD4BF9156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65100" y="449961"/>
            <a:ext cx="3678900" cy="25248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31A5063-A5BD-4296-A7BA-7D2D5FC406C5}"/>
              </a:ext>
            </a:extLst>
          </p:cNvPr>
          <p:cNvSpPr txBox="1"/>
          <p:nvPr/>
        </p:nvSpPr>
        <p:spPr>
          <a:xfrm>
            <a:off x="304800" y="535968"/>
            <a:ext cx="4538508" cy="1815882"/>
          </a:xfrm>
          <a:prstGeom prst="rect">
            <a:avLst/>
          </a:prstGeom>
          <a:noFill/>
        </p:spPr>
        <p:txBody>
          <a:bodyPr wrap="square" rtlCol="0">
            <a:spAutoFit/>
          </a:bodyPr>
          <a:lstStyle/>
          <a:p>
            <a:r>
              <a:rPr lang="en-GB" sz="2800" dirty="0">
                <a:solidFill>
                  <a:srgbClr val="FFFF00"/>
                </a:solidFill>
                <a:latin typeface="Cooper Black" panose="0208090404030B020404" pitchFamily="18" charset="0"/>
              </a:rPr>
              <a:t>It is better to share a worry because someone might have a simple answer.</a:t>
            </a:r>
          </a:p>
        </p:txBody>
      </p:sp>
      <p:sp>
        <p:nvSpPr>
          <p:cNvPr id="7" name="TextBox 6">
            <a:extLst>
              <a:ext uri="{FF2B5EF4-FFF2-40B4-BE49-F238E27FC236}">
                <a16:creationId xmlns:a16="http://schemas.microsoft.com/office/drawing/2014/main" id="{B632CC63-1E6D-4847-911E-43EA24FEEF06}"/>
              </a:ext>
            </a:extLst>
          </p:cNvPr>
          <p:cNvSpPr txBox="1"/>
          <p:nvPr/>
        </p:nvSpPr>
        <p:spPr>
          <a:xfrm>
            <a:off x="1433295" y="2481435"/>
            <a:ext cx="4538508" cy="2246769"/>
          </a:xfrm>
          <a:prstGeom prst="rect">
            <a:avLst/>
          </a:prstGeom>
          <a:noFill/>
        </p:spPr>
        <p:txBody>
          <a:bodyPr wrap="square" rtlCol="0">
            <a:spAutoFit/>
          </a:bodyPr>
          <a:lstStyle/>
          <a:p>
            <a:r>
              <a:rPr lang="en-GB" sz="2800" dirty="0">
                <a:solidFill>
                  <a:schemeClr val="bg1"/>
                </a:solidFill>
                <a:latin typeface="Cooper Black" panose="0208090404030B020404" pitchFamily="18" charset="0"/>
              </a:rPr>
              <a:t>It is better to share the worry early so that it can be removed/lessened quickly.</a:t>
            </a:r>
          </a:p>
        </p:txBody>
      </p:sp>
      <p:sp>
        <p:nvSpPr>
          <p:cNvPr id="8" name="TextBox 7">
            <a:extLst>
              <a:ext uri="{FF2B5EF4-FFF2-40B4-BE49-F238E27FC236}">
                <a16:creationId xmlns:a16="http://schemas.microsoft.com/office/drawing/2014/main" id="{DC05B074-52B7-4472-9C32-5F78FE479963}"/>
              </a:ext>
            </a:extLst>
          </p:cNvPr>
          <p:cNvSpPr txBox="1"/>
          <p:nvPr/>
        </p:nvSpPr>
        <p:spPr>
          <a:xfrm>
            <a:off x="3578352" y="4562040"/>
            <a:ext cx="4538508" cy="1815882"/>
          </a:xfrm>
          <a:prstGeom prst="rect">
            <a:avLst/>
          </a:prstGeom>
          <a:noFill/>
        </p:spPr>
        <p:txBody>
          <a:bodyPr wrap="square" rtlCol="0">
            <a:spAutoFit/>
          </a:bodyPr>
          <a:lstStyle/>
          <a:p>
            <a:r>
              <a:rPr lang="en-GB" sz="2800" dirty="0">
                <a:solidFill>
                  <a:srgbClr val="FF0000"/>
                </a:solidFill>
                <a:latin typeface="Cooper Black" panose="0208090404030B020404" pitchFamily="18" charset="0"/>
              </a:rPr>
              <a:t>Many people have the same worry but if you don’t talk about it, you’ll never know!</a:t>
            </a:r>
          </a:p>
        </p:txBody>
      </p:sp>
    </p:spTree>
    <p:extLst>
      <p:ext uri="{BB962C8B-B14F-4D97-AF65-F5344CB8AC3E}">
        <p14:creationId xmlns:p14="http://schemas.microsoft.com/office/powerpoint/2010/main" val="390580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E19109-6CF7-43A8-AB9F-E529C240E557}"/>
              </a:ext>
            </a:extLst>
          </p:cNvPr>
          <p:cNvSpPr/>
          <p:nvPr/>
        </p:nvSpPr>
        <p:spPr>
          <a:xfrm rot="18857186">
            <a:off x="5638801" y="3324333"/>
            <a:ext cx="573024" cy="524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BFCF8D0A-27DC-49D2-BA72-79D16382C03E}"/>
              </a:ext>
            </a:extLst>
          </p:cNvPr>
          <p:cNvPicPr>
            <a:picLocks noChangeAspect="1"/>
          </p:cNvPicPr>
          <p:nvPr/>
        </p:nvPicPr>
        <p:blipFill rotWithShape="1">
          <a:blip r:embed="rId2"/>
          <a:srcRect l="17866" t="22918" r="18267" b="10474"/>
          <a:stretch/>
        </p:blipFill>
        <p:spPr>
          <a:xfrm>
            <a:off x="238785" y="280416"/>
            <a:ext cx="8666429" cy="5084064"/>
          </a:xfrm>
          <a:prstGeom prst="rect">
            <a:avLst/>
          </a:prstGeom>
        </p:spPr>
      </p:pic>
      <p:sp>
        <p:nvSpPr>
          <p:cNvPr id="3" name="Rectangle 2">
            <a:extLst>
              <a:ext uri="{FF2B5EF4-FFF2-40B4-BE49-F238E27FC236}">
                <a16:creationId xmlns:a16="http://schemas.microsoft.com/office/drawing/2014/main" id="{51F3306B-C716-4F61-9302-307037CA681A}"/>
              </a:ext>
            </a:extLst>
          </p:cNvPr>
          <p:cNvSpPr/>
          <p:nvPr/>
        </p:nvSpPr>
        <p:spPr>
          <a:xfrm>
            <a:off x="231648" y="5132832"/>
            <a:ext cx="4511040" cy="1597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CD803D0-B3B4-4720-953F-A9D91DD97EE4}"/>
              </a:ext>
            </a:extLst>
          </p:cNvPr>
          <p:cNvSpPr/>
          <p:nvPr/>
        </p:nvSpPr>
        <p:spPr>
          <a:xfrm>
            <a:off x="4572000" y="1280160"/>
            <a:ext cx="4242816" cy="2694432"/>
          </a:xfrm>
          <a:prstGeom prst="rect">
            <a:avLst/>
          </a:prstGeom>
          <a:solidFill>
            <a:srgbClr val="00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F5B7757-8B1A-4B2F-BF57-C8359472F9C7}"/>
              </a:ext>
            </a:extLst>
          </p:cNvPr>
          <p:cNvSpPr/>
          <p:nvPr/>
        </p:nvSpPr>
        <p:spPr>
          <a:xfrm rot="18857186">
            <a:off x="5486400" y="1499616"/>
            <a:ext cx="573024" cy="524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1F40869-36C0-43CE-9B79-7525C76A76C8}"/>
              </a:ext>
            </a:extLst>
          </p:cNvPr>
          <p:cNvSpPr/>
          <p:nvPr/>
        </p:nvSpPr>
        <p:spPr>
          <a:xfrm rot="338307">
            <a:off x="6553182" y="1254188"/>
            <a:ext cx="573024" cy="524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80F046B-0393-49E5-9553-87BEC4407CFE}"/>
              </a:ext>
            </a:extLst>
          </p:cNvPr>
          <p:cNvSpPr/>
          <p:nvPr/>
        </p:nvSpPr>
        <p:spPr>
          <a:xfrm rot="18857186">
            <a:off x="7287154" y="1842516"/>
            <a:ext cx="573024" cy="524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7F31930-4198-4EA8-A901-AF8B4AFCBD51}"/>
              </a:ext>
            </a:extLst>
          </p:cNvPr>
          <p:cNvSpPr/>
          <p:nvPr/>
        </p:nvSpPr>
        <p:spPr>
          <a:xfrm rot="21253509">
            <a:off x="5254771" y="2476501"/>
            <a:ext cx="573024" cy="524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EE03DCF-48B7-4B2C-A9C0-4FE1608DEAAE}"/>
              </a:ext>
            </a:extLst>
          </p:cNvPr>
          <p:cNvSpPr/>
          <p:nvPr/>
        </p:nvSpPr>
        <p:spPr>
          <a:xfrm rot="20785547">
            <a:off x="6590989" y="3505200"/>
            <a:ext cx="573024" cy="524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DD1C06D-C6C0-4215-A216-0C17E5498394}"/>
              </a:ext>
            </a:extLst>
          </p:cNvPr>
          <p:cNvSpPr/>
          <p:nvPr/>
        </p:nvSpPr>
        <p:spPr>
          <a:xfrm rot="18857186">
            <a:off x="7177368" y="2840249"/>
            <a:ext cx="573024" cy="524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E409435-2C08-4E6F-95D6-3E1BBACE3E83}"/>
              </a:ext>
            </a:extLst>
          </p:cNvPr>
          <p:cNvSpPr/>
          <p:nvPr/>
        </p:nvSpPr>
        <p:spPr>
          <a:xfrm rot="18857186">
            <a:off x="5632680" y="3365724"/>
            <a:ext cx="573024" cy="524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00" name="Picture 4" descr="Kids friends from around the world around their hands ...">
            <a:extLst>
              <a:ext uri="{FF2B5EF4-FFF2-40B4-BE49-F238E27FC236}">
                <a16:creationId xmlns:a16="http://schemas.microsoft.com/office/drawing/2014/main" id="{AA320B48-E27E-4E08-9A74-15EE35744D7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1999" y="670560"/>
            <a:ext cx="3913632" cy="391363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0F0D907-CB52-4E84-8327-7AB2AD763EF1}"/>
              </a:ext>
            </a:extLst>
          </p:cNvPr>
          <p:cNvSpPr txBox="1"/>
          <p:nvPr/>
        </p:nvSpPr>
        <p:spPr>
          <a:xfrm>
            <a:off x="367843" y="5405871"/>
            <a:ext cx="8666429" cy="1384995"/>
          </a:xfrm>
          <a:prstGeom prst="rect">
            <a:avLst/>
          </a:prstGeom>
          <a:noFill/>
        </p:spPr>
        <p:txBody>
          <a:bodyPr wrap="square" rtlCol="0">
            <a:spAutoFit/>
          </a:bodyPr>
          <a:lstStyle/>
          <a:p>
            <a:pPr algn="ctr"/>
            <a:r>
              <a:rPr lang="en-GB" sz="2800" dirty="0">
                <a:latin typeface="Cooper Black" panose="0208090404030B020404" pitchFamily="18" charset="0"/>
              </a:rPr>
              <a:t>Read the following fictional story, the try to answer the questions for yourself.</a:t>
            </a:r>
          </a:p>
          <a:p>
            <a:pPr algn="ctr"/>
            <a:r>
              <a:rPr lang="en-GB" sz="2800" dirty="0">
                <a:latin typeface="Cooper Black" panose="0208090404030B020404" pitchFamily="18" charset="0"/>
              </a:rPr>
              <a:t>You do not need to write the answers!</a:t>
            </a:r>
          </a:p>
        </p:txBody>
      </p:sp>
    </p:spTree>
    <p:extLst>
      <p:ext uri="{BB962C8B-B14F-4D97-AF65-F5344CB8AC3E}">
        <p14:creationId xmlns:p14="http://schemas.microsoft.com/office/powerpoint/2010/main" val="68185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D38142-0029-4F72-B973-D65FBB812E86}"/>
              </a:ext>
            </a:extLst>
          </p:cNvPr>
          <p:cNvSpPr/>
          <p:nvPr/>
        </p:nvSpPr>
        <p:spPr>
          <a:xfrm>
            <a:off x="134112" y="134112"/>
            <a:ext cx="8851392" cy="6571488"/>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AEFEB8FD-8D16-49AF-9949-521DEBF87BDD}"/>
              </a:ext>
            </a:extLst>
          </p:cNvPr>
          <p:cNvPicPr>
            <a:picLocks noChangeAspect="1"/>
          </p:cNvPicPr>
          <p:nvPr/>
        </p:nvPicPr>
        <p:blipFill rotWithShape="1">
          <a:blip r:embed="rId2"/>
          <a:srcRect l="17866" t="16993" r="17999" b="15215"/>
          <a:stretch/>
        </p:blipFill>
        <p:spPr>
          <a:xfrm>
            <a:off x="243562" y="621792"/>
            <a:ext cx="8632491" cy="5132832"/>
          </a:xfrm>
          <a:prstGeom prst="rect">
            <a:avLst/>
          </a:prstGeom>
        </p:spPr>
      </p:pic>
    </p:spTree>
    <p:extLst>
      <p:ext uri="{BB962C8B-B14F-4D97-AF65-F5344CB8AC3E}">
        <p14:creationId xmlns:p14="http://schemas.microsoft.com/office/powerpoint/2010/main" val="23487523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1103</TotalTime>
  <Words>557</Words>
  <Application>Microsoft Office PowerPoint</Application>
  <PresentationFormat>On-screen Show (4:3)</PresentationFormat>
  <Paragraphs>47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Bauhaus 93</vt:lpstr>
      <vt:lpstr>Calibri</vt:lpstr>
      <vt:lpstr>Calibri Light</vt:lpstr>
      <vt:lpstr>Cooper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Sandford</dc:creator>
  <cp:lastModifiedBy>John Sandford</cp:lastModifiedBy>
  <cp:revision>24</cp:revision>
  <dcterms:created xsi:type="dcterms:W3CDTF">2020-04-09T11:42:26Z</dcterms:created>
  <dcterms:modified xsi:type="dcterms:W3CDTF">2020-04-17T08:43:47Z</dcterms:modified>
</cp:coreProperties>
</file>