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8"/>
  </p:notesMasterIdLst>
  <p:sldIdLst>
    <p:sldId id="260" r:id="rId2"/>
    <p:sldId id="261" r:id="rId3"/>
    <p:sldId id="268" r:id="rId4"/>
    <p:sldId id="292" r:id="rId5"/>
    <p:sldId id="270" r:id="rId6"/>
    <p:sldId id="283" r:id="rId7"/>
    <p:sldId id="282" r:id="rId8"/>
    <p:sldId id="285" r:id="rId9"/>
    <p:sldId id="284" r:id="rId10"/>
    <p:sldId id="286" r:id="rId11"/>
    <p:sldId id="290" r:id="rId12"/>
    <p:sldId id="289" r:id="rId13"/>
    <p:sldId id="277" r:id="rId14"/>
    <p:sldId id="279" r:id="rId15"/>
    <p:sldId id="280" r:id="rId16"/>
    <p:sldId id="291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winkl Light" pitchFamily="2" charset="0"/>
      <p:regular r:id="rId23"/>
    </p:embeddedFont>
    <p:embeddedFont>
      <p:font typeface="Sassoon Infant Rg" panose="02000503030000020003" pitchFamily="50" charset="0"/>
      <p:regular r:id="rId24"/>
      <p:bold r:id="rId25"/>
    </p:embeddedFont>
    <p:embeddedFont>
      <p:font typeface="Clear Sans" panose="020B0604020202020204" pitchFamily="34" charset="0"/>
      <p:regular r:id="rId26"/>
      <p:bold r:id="rId27"/>
      <p:italic r:id="rId28"/>
      <p:boldItalic r:id="rId29"/>
    </p:embeddedFont>
    <p:embeddedFont>
      <p:font typeface="Twinkl SemiBold" pitchFamily="2" charset="0"/>
      <p:bold r:id="rId30"/>
    </p:embeddedFont>
    <p:embeddedFont>
      <p:font typeface="Georgia" panose="02040502050405020303" pitchFamily="18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 Light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 Light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003"/>
    <a:srgbClr val="87BD31"/>
    <a:srgbClr val="4D533B"/>
    <a:srgbClr val="4095A3"/>
    <a:srgbClr val="B2D30B"/>
    <a:srgbClr val="639FCE"/>
    <a:srgbClr val="65BA5E"/>
    <a:srgbClr val="5E7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1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DC5F295-5F30-487E-A621-7112BC5B39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95050D-545A-411E-891C-44B30A09BD5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952F532-F673-468F-8659-1351A5A990D4}" type="datetimeFigureOut">
              <a:rPr lang="en-GB"/>
              <a:pPr>
                <a:defRPr/>
              </a:pPr>
              <a:t>05/05/2020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B4F430E-8483-4499-B0C8-9966C6944D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13480ECA-1B4D-444F-B38B-058F8C26D3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A808-CA2B-4C84-99C2-80FA56F9415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02032-9442-44D1-99C1-30C8B1AE6C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4D36FB-6D08-4BFD-AF10-1AD3AABE00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71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5020956-BED4-44C3-862D-205E89DAD6DA}"/>
              </a:ext>
            </a:extLst>
          </p:cNvPr>
          <p:cNvSpPr/>
          <p:nvPr userDrawn="1"/>
        </p:nvSpPr>
        <p:spPr bwMode="auto">
          <a:xfrm>
            <a:off x="479425" y="728663"/>
            <a:ext cx="8196263" cy="17875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9B5929D-FFF4-4C68-BBEA-B431E87D81BE}"/>
              </a:ext>
            </a:extLst>
          </p:cNvPr>
          <p:cNvSpPr/>
          <p:nvPr userDrawn="1"/>
        </p:nvSpPr>
        <p:spPr bwMode="auto">
          <a:xfrm>
            <a:off x="479425" y="2806700"/>
            <a:ext cx="8196263" cy="3324225"/>
          </a:xfrm>
          <a:prstGeom prst="roundRect">
            <a:avLst>
              <a:gd name="adj" fmla="val 0"/>
            </a:avLst>
          </a:prstGeom>
          <a:solidFill>
            <a:srgbClr val="FFF9E7">
              <a:alpha val="95000"/>
            </a:srgb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1602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511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34D40A-BD3B-48B1-B6BF-EDAD91E1849D}"/>
              </a:ext>
            </a:extLst>
          </p:cNvPr>
          <p:cNvSpPr/>
          <p:nvPr userDrawn="1"/>
        </p:nvSpPr>
        <p:spPr bwMode="auto">
          <a:xfrm>
            <a:off x="468313" y="457200"/>
            <a:ext cx="8207375" cy="5940425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93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8656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27" r:id="rId3"/>
    <p:sldLayoutId id="2147483730" r:id="rId4"/>
    <p:sldLayoutId id="2147483731" r:id="rId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6F818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6F8183"/>
          </a:solidFill>
          <a:latin typeface="Clear Sans" panose="020B05030302020203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E8242A9-9BB5-42F3-9A16-CD463320CD5E}"/>
              </a:ext>
            </a:extLst>
          </p:cNvPr>
          <p:cNvSpPr/>
          <p:nvPr/>
        </p:nvSpPr>
        <p:spPr>
          <a:xfrm>
            <a:off x="558800" y="4857750"/>
            <a:ext cx="8196263" cy="1816100"/>
          </a:xfrm>
          <a:prstGeom prst="rect">
            <a:avLst/>
          </a:prstGeom>
          <a:solidFill>
            <a:srgbClr val="FAB003">
              <a:alpha val="90000"/>
            </a:srgbClr>
          </a:solidFill>
          <a:ln w="38100">
            <a:solidFill>
              <a:srgbClr val="FAB0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171" name="Title 7"/>
          <p:cNvSpPr>
            <a:spLocks/>
          </p:cNvSpPr>
          <p:nvPr/>
        </p:nvSpPr>
        <p:spPr bwMode="auto">
          <a:xfrm>
            <a:off x="993775" y="4964113"/>
            <a:ext cx="7761288" cy="16033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4800">
                <a:solidFill>
                  <a:srgbClr val="FFFFFF"/>
                </a:solidFill>
                <a:ea typeface="Clear Sans Light"/>
                <a:cs typeface="Clear Sans Light"/>
              </a:rPr>
              <a:t>Weather and Climate</a:t>
            </a:r>
            <a:r>
              <a:rPr lang="en-GB" altLang="en-US" sz="4800" b="1">
                <a:solidFill>
                  <a:srgbClr val="FFFFFF"/>
                </a:solidFill>
                <a:ea typeface="Clear Sans Medium"/>
                <a:cs typeface="Clear Sans Medium"/>
              </a:rPr>
              <a:t/>
            </a:r>
            <a:br>
              <a:rPr lang="en-GB" altLang="en-US" sz="4800" b="1">
                <a:solidFill>
                  <a:srgbClr val="FFFFFF"/>
                </a:solidFill>
                <a:ea typeface="Clear Sans Medium"/>
                <a:cs typeface="Clear Sans Medium"/>
              </a:rPr>
            </a:br>
            <a:r>
              <a:rPr lang="en-GB" altLang="en-US" sz="4800" b="1">
                <a:solidFill>
                  <a:srgbClr val="FFFFFF"/>
                </a:solidFill>
                <a:latin typeface="Twinkl SemiBold" pitchFamily="2" charset="0"/>
                <a:ea typeface="Clear Sans Medium"/>
                <a:cs typeface="Clear Sans Medium"/>
              </a:rPr>
              <a:t>Measuring the Weather</a:t>
            </a:r>
            <a:endParaRPr lang="en-GB" altLang="en-US" sz="4800">
              <a:solidFill>
                <a:srgbClr val="E1DDD1"/>
              </a:solidFill>
              <a:latin typeface="Twinkl SemiBold" pitchFamily="2" charset="0"/>
              <a:cs typeface="Clear San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8A1C5F-1D9E-4E1B-8300-42FD837780A3}"/>
              </a:ext>
            </a:extLst>
          </p:cNvPr>
          <p:cNvSpPr/>
          <p:nvPr/>
        </p:nvSpPr>
        <p:spPr>
          <a:xfrm>
            <a:off x="5091113" y="1474788"/>
            <a:ext cx="3368675" cy="2998787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lIns="180000" tIns="144000" rIns="180000" bIns="14400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srgbClr val="00B0F0"/>
                </a:solidFill>
                <a:latin typeface="+mj-lt"/>
                <a:cs typeface="Clear Sans Light" panose="020B0303030202020304" pitchFamily="34" charset="0"/>
              </a:rPr>
              <a:t>rain gauge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dk1"/>
                </a:solidFill>
                <a:cs typeface="Twinkl"/>
              </a:rPr>
              <a:t>A rain gauge measures the amount of </a:t>
            </a:r>
            <a:r>
              <a:rPr lang="en-US" sz="1600" b="1" dirty="0">
                <a:solidFill>
                  <a:schemeClr val="dk1"/>
                </a:solidFill>
                <a:latin typeface="Twinkl SemiBold" pitchFamily="2" charset="0"/>
                <a:cs typeface="Twinkl"/>
              </a:rPr>
              <a:t>precipitation</a:t>
            </a:r>
            <a:r>
              <a:rPr lang="en-US" sz="1600" dirty="0">
                <a:solidFill>
                  <a:schemeClr val="dk1"/>
                </a:solidFill>
                <a:cs typeface="Twinkl"/>
              </a:rPr>
              <a:t> (rain, sleet, hail or snow) that has fallen in a 24-hour period.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solidFill>
                <a:schemeClr val="dk1"/>
              </a:solidFill>
              <a:cs typeface="Twink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dk1"/>
                </a:solidFill>
                <a:cs typeface="Twinkl"/>
              </a:rPr>
              <a:t>The rain gauge should always be placed in an open space away from trees and buildings.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dk1"/>
                </a:solidFill>
                <a:latin typeface="Twinkl SemiBold" pitchFamily="2" charset="0"/>
                <a:cs typeface="Twinkl"/>
              </a:rPr>
              <a:t>Can you suggest why?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6FB89A-C0AF-41C8-AB8E-15A4250BE972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638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1384300"/>
            <a:ext cx="3690938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091113" y="4745038"/>
            <a:ext cx="3368675" cy="127476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  <a:miter lim="800000"/>
            <a:headEnd/>
            <a:tailEnd/>
          </a:ln>
        </p:spPr>
        <p:txBody>
          <a:bodyPr lIns="180000" tIns="144000" rIns="180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Clear Sans Light"/>
                <a:cs typeface="Clear Sans Light"/>
              </a:rPr>
              <a:t>To prevent precipitation being intercepted (caught) by trees and buildings which would affect how much water is collected.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F07D87-5992-41F8-97B7-4428DE5E1813}"/>
              </a:ext>
            </a:extLst>
          </p:cNvPr>
          <p:cNvSpPr/>
          <p:nvPr/>
        </p:nvSpPr>
        <p:spPr>
          <a:xfrm>
            <a:off x="1962103" y="5851822"/>
            <a:ext cx="523412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Unit: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Millimetres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270C618-C70B-4E6F-A890-94CEBC4CE09B}"/>
              </a:ext>
            </a:extLst>
          </p:cNvPr>
          <p:cNvSpPr/>
          <p:nvPr/>
        </p:nvSpPr>
        <p:spPr>
          <a:xfrm>
            <a:off x="5338763" y="1662113"/>
            <a:ext cx="2867025" cy="300037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lIns="180000" tIns="144000" rIns="180000" bIns="14400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srgbClr val="00B0F0"/>
                </a:solidFill>
                <a:latin typeface="+mj-lt"/>
                <a:cs typeface="Clear Sans Light" panose="020B0303030202020304" pitchFamily="34" charset="0"/>
              </a:rPr>
              <a:t>wind vane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A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wind vane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shows the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wind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direction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.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The arrow points in the direction the wind is blowing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from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What is the wind direction shown in the photo?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2D64DA-DC56-4B81-B59E-8A386D87B6C8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74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974055-E8CA-48F2-BC69-21680078CB29}"/>
              </a:ext>
            </a:extLst>
          </p:cNvPr>
          <p:cNvSpPr/>
          <p:nvPr/>
        </p:nvSpPr>
        <p:spPr>
          <a:xfrm>
            <a:off x="5334000" y="4827588"/>
            <a:ext cx="2871788" cy="392112"/>
          </a:xfrm>
          <a:prstGeom prst="rect">
            <a:avLst/>
          </a:prstGeom>
          <a:solidFill>
            <a:srgbClr val="00B0F0"/>
          </a:solidFill>
        </p:spPr>
        <p:txBody>
          <a:bodyPr lIns="144000" tIns="72000" rIns="144000" bIns="72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Westerly wind</a:t>
            </a:r>
          </a:p>
        </p:txBody>
      </p:sp>
      <p:pic>
        <p:nvPicPr>
          <p:cNvPr id="17414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662113"/>
            <a:ext cx="4298950" cy="475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A5804D-678A-497A-8138-86F0F7CC4BFE}"/>
              </a:ext>
            </a:extLst>
          </p:cNvPr>
          <p:cNvSpPr/>
          <p:nvPr/>
        </p:nvSpPr>
        <p:spPr>
          <a:xfrm>
            <a:off x="684213" y="1662113"/>
            <a:ext cx="3125787" cy="3738562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lIns="180000" tIns="144000" rIns="180000" bIns="14400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srgbClr val="00B0F0"/>
                </a:solidFill>
                <a:latin typeface="+mj-lt"/>
                <a:cs typeface="Clear Sans Light" panose="020B0303030202020304" pitchFamily="34" charset="0"/>
              </a:rPr>
              <a:t>barometer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A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barometer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 measures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air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pressure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. This is the force or weight of the air above us. 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A high pressure reading means sunny and dry conditions.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A low pressure reading means stormy and wet conditions.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16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What air pressure is shown in this barometer?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F74D0B-340B-4080-A070-D3B324459BB7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843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263" y="1662113"/>
            <a:ext cx="4187825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29EF655-A8D8-4F82-940C-0F25E182D789}"/>
              </a:ext>
            </a:extLst>
          </p:cNvPr>
          <p:cNvSpPr/>
          <p:nvPr/>
        </p:nvSpPr>
        <p:spPr>
          <a:xfrm>
            <a:off x="2630553" y="5851822"/>
            <a:ext cx="38972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Unit: mmHg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B963BC-70F1-480F-80C8-509EBB39ABED}"/>
              </a:ext>
            </a:extLst>
          </p:cNvPr>
          <p:cNvSpPr/>
          <p:nvPr/>
        </p:nvSpPr>
        <p:spPr>
          <a:xfrm>
            <a:off x="3940175" y="1624013"/>
            <a:ext cx="4879975" cy="4352925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lIns="180000" tIns="144000" rIns="180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rgbClr val="00B0F0"/>
                </a:solidFill>
                <a:latin typeface="+mj-lt"/>
                <a:cs typeface="Clear Sans Light" panose="020B0303030202020304" pitchFamily="34" charset="0"/>
              </a:rPr>
              <a:t>anemometer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dk1"/>
                </a:solidFill>
                <a:latin typeface="+mn-lt"/>
                <a:cs typeface="Twinkl"/>
              </a:rPr>
              <a:t>An</a:t>
            </a:r>
            <a:r>
              <a:rPr lang="en-US" sz="2400" b="1" dirty="0">
                <a:solidFill>
                  <a:schemeClr val="dk1"/>
                </a:solidFill>
                <a:latin typeface="+mn-lt"/>
                <a:cs typeface="Twinkl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anemometer</a:t>
            </a:r>
            <a:r>
              <a:rPr lang="en-US" sz="2400" dirty="0">
                <a:solidFill>
                  <a:schemeClr val="dk1"/>
                </a:solidFill>
                <a:latin typeface="+mn-lt"/>
                <a:cs typeface="Twinkl"/>
              </a:rPr>
              <a:t> is used to measure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wind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 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speed.</a:t>
            </a:r>
            <a:r>
              <a:rPr lang="en-US" sz="2400" dirty="0">
                <a:solidFill>
                  <a:schemeClr val="dk1"/>
                </a:solidFill>
                <a:latin typeface="+mn-lt"/>
                <a:cs typeface="Twinkl"/>
              </a:rPr>
              <a:t> The cups rotate in the wind and turn a vertical rod. The stronger the wind blows, the faster the cups and the rod spin. </a:t>
            </a:r>
            <a:r>
              <a:rPr lang="en-US" sz="2400" dirty="0">
                <a:latin typeface="+mn-lt"/>
                <a:cs typeface="Twinkl"/>
              </a:rPr>
              <a:t>The anemometer counts the number of rotations which is used to calculate wind speed.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7C91DE-B36B-415B-8E58-65D52D5DBB88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946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38" y="1438275"/>
            <a:ext cx="2941637" cy="449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94737C-AB15-438F-AD7D-3975F8633ED9}"/>
              </a:ext>
            </a:extLst>
          </p:cNvPr>
          <p:cNvSpPr/>
          <p:nvPr/>
        </p:nvSpPr>
        <p:spPr>
          <a:xfrm>
            <a:off x="439252" y="5851822"/>
            <a:ext cx="82798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Unit: miles or km per hour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038" y="1758950"/>
            <a:ext cx="4168775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1CEB532-94EB-4FCF-BB0A-79051DCB60F8}"/>
              </a:ext>
            </a:extLst>
          </p:cNvPr>
          <p:cNvSpPr/>
          <p:nvPr/>
        </p:nvSpPr>
        <p:spPr>
          <a:xfrm>
            <a:off x="684213" y="1316038"/>
            <a:ext cx="7775575" cy="492125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Information from weather instruments and weather satellites is used to create a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weather forecast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.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Weather Forecasting</a:t>
            </a:r>
          </a:p>
        </p:txBody>
      </p:sp>
      <p:pic>
        <p:nvPicPr>
          <p:cNvPr id="204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ight Triangle 4">
            <a:extLst>
              <a:ext uri="{FF2B5EF4-FFF2-40B4-BE49-F238E27FC236}">
                <a16:creationId xmlns:a16="http://schemas.microsoft.com/office/drawing/2014/main" id="{CAC95A57-D897-4D06-8B39-176E01AADE01}"/>
              </a:ext>
            </a:extLst>
          </p:cNvPr>
          <p:cNvSpPr/>
          <p:nvPr/>
        </p:nvSpPr>
        <p:spPr>
          <a:xfrm rot="2700000">
            <a:off x="323057" y="1867694"/>
            <a:ext cx="285750" cy="287337"/>
          </a:xfrm>
          <a:prstGeom prst="rtTriangle">
            <a:avLst/>
          </a:prstGeom>
          <a:solidFill>
            <a:srgbClr val="CC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62900-E7AF-48FD-BBF7-3115E5049ACC}"/>
              </a:ext>
            </a:extLst>
          </p:cNvPr>
          <p:cNvSpPr/>
          <p:nvPr/>
        </p:nvSpPr>
        <p:spPr>
          <a:xfrm>
            <a:off x="254000" y="2016125"/>
            <a:ext cx="4054475" cy="1412875"/>
          </a:xfrm>
          <a:prstGeom prst="rect">
            <a:avLst/>
          </a:prstGeom>
          <a:solidFill>
            <a:srgbClr val="E4C000"/>
          </a:solidFill>
        </p:spPr>
        <p:txBody>
          <a:bodyPr lIns="144000" tIns="108000" rIns="144000" bIns="108000"/>
          <a:lstStyle/>
          <a:p>
            <a:pPr lvl="3" algn="r">
              <a:defRPr/>
            </a:pPr>
            <a:r>
              <a:rPr lang="en-US" sz="1600" dirty="0">
                <a:latin typeface="+mj-lt"/>
                <a:cs typeface="Twinkl"/>
              </a:rPr>
              <a:t>weather forecast </a:t>
            </a:r>
          </a:p>
          <a:p>
            <a:pPr lvl="3" algn="r">
              <a:defRPr/>
            </a:pPr>
            <a:r>
              <a:rPr lang="en-GB" sz="1600" dirty="0">
                <a:latin typeface="+mn-lt"/>
              </a:rPr>
              <a:t>a prediction of what the weather will be like in the next few hours, days, weeks or even months. </a:t>
            </a:r>
          </a:p>
          <a:p>
            <a:pPr lvl="3" algn="r">
              <a:defRPr/>
            </a:pPr>
            <a:endParaRPr lang="en-GB" sz="1600" dirty="0"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192338"/>
            <a:ext cx="1058862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ight Triangle 7">
            <a:extLst>
              <a:ext uri="{FF2B5EF4-FFF2-40B4-BE49-F238E27FC236}">
                <a16:creationId xmlns:a16="http://schemas.microsoft.com/office/drawing/2014/main" id="{754876E0-3838-47C1-B534-7B83644E5C5D}"/>
              </a:ext>
            </a:extLst>
          </p:cNvPr>
          <p:cNvSpPr/>
          <p:nvPr/>
        </p:nvSpPr>
        <p:spPr>
          <a:xfrm rot="2700000">
            <a:off x="322263" y="3584575"/>
            <a:ext cx="287338" cy="287337"/>
          </a:xfrm>
          <a:prstGeom prst="rtTriangle">
            <a:avLst/>
          </a:prstGeom>
          <a:solidFill>
            <a:srgbClr val="CC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1AA553-6222-472C-B1FE-3ACC53508325}"/>
              </a:ext>
            </a:extLst>
          </p:cNvPr>
          <p:cNvSpPr/>
          <p:nvPr/>
        </p:nvSpPr>
        <p:spPr>
          <a:xfrm>
            <a:off x="254000" y="3733800"/>
            <a:ext cx="3560763" cy="1236663"/>
          </a:xfrm>
          <a:prstGeom prst="rect">
            <a:avLst/>
          </a:prstGeom>
          <a:solidFill>
            <a:srgbClr val="E4C000"/>
          </a:solidFill>
        </p:spPr>
        <p:txBody>
          <a:bodyPr lIns="144000" tIns="108000" rIns="144000" bIns="108000"/>
          <a:lstStyle/>
          <a:p>
            <a:pPr lvl="2" algn="r">
              <a:defRPr/>
            </a:pPr>
            <a:r>
              <a:rPr lang="en-GB" sz="1600" b="1" dirty="0">
                <a:latin typeface="+mj-lt"/>
              </a:rPr>
              <a:t>prediction </a:t>
            </a:r>
          </a:p>
          <a:p>
            <a:pPr lvl="3" algn="r">
              <a:defRPr/>
            </a:pPr>
            <a:r>
              <a:rPr lang="en-GB" sz="1600" dirty="0">
                <a:latin typeface="+mn-lt"/>
              </a:rPr>
              <a:t>what someone thinks will happen.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829050"/>
            <a:ext cx="1058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490663" y="5219700"/>
            <a:ext cx="4976812" cy="901700"/>
            <a:chOff x="1491050" y="5218979"/>
            <a:chExt cx="4975654" cy="90173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76D40-F392-4DD3-8DE5-2C96C3281551}"/>
                </a:ext>
              </a:extLst>
            </p:cNvPr>
            <p:cNvSpPr/>
            <p:nvPr/>
          </p:nvSpPr>
          <p:spPr>
            <a:xfrm>
              <a:off x="1491050" y="5218979"/>
              <a:ext cx="4975654" cy="901735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35A9DF0-F896-40A4-BED9-6B02316B8736}"/>
                </a:ext>
              </a:extLst>
            </p:cNvPr>
            <p:cNvSpPr/>
            <p:nvPr/>
          </p:nvSpPr>
          <p:spPr>
            <a:xfrm>
              <a:off x="2376669" y="5263431"/>
              <a:ext cx="3958304" cy="584223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Think of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four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different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groups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of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</a:t>
              </a:r>
              <a:r>
                <a:rPr lang="en-GB" sz="1600" b="1" dirty="0">
                  <a:solidFill>
                    <a:schemeClr val="bg1"/>
                  </a:solidFill>
                  <a:latin typeface="+mj-lt"/>
                </a:rPr>
                <a:t>people</a:t>
              </a:r>
              <a:r>
                <a:rPr lang="en-GB" sz="1600" dirty="0">
                  <a:solidFill>
                    <a:schemeClr val="bg1"/>
                  </a:solidFill>
                  <a:latin typeface="+mn-lt"/>
                </a:rPr>
                <a:t> who would find a weather forecast useful. </a:t>
              </a:r>
            </a:p>
          </p:txBody>
        </p:sp>
        <p:pic>
          <p:nvPicPr>
            <p:cNvPr id="20495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356" y="5308253"/>
              <a:ext cx="723986" cy="7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FE789F-70D6-4131-97FF-E3F596C6F3AD}"/>
              </a:ext>
            </a:extLst>
          </p:cNvPr>
          <p:cNvSpPr/>
          <p:nvPr/>
        </p:nvSpPr>
        <p:spPr>
          <a:xfrm>
            <a:off x="684213" y="1316038"/>
            <a:ext cx="7775575" cy="2460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Can you name the weather instruments and give 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j-lt"/>
                <a:cs typeface="Clear Sans Light" panose="020B0303030202020304" pitchFamily="34" charset="0"/>
              </a:rPr>
              <a:t>one</a:t>
            </a:r>
            <a:r>
              <a:rPr lang="en-GB" sz="1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 fact about each?</a:t>
            </a:r>
          </a:p>
        </p:txBody>
      </p:sp>
      <p:sp>
        <p:nvSpPr>
          <p:cNvPr id="21507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Name the Weather Instrument</a:t>
            </a:r>
          </a:p>
        </p:txBody>
      </p:sp>
      <p:pic>
        <p:nvPicPr>
          <p:cNvPr id="2150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546100"/>
            <a:ext cx="723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2270125"/>
            <a:ext cx="2066925" cy="316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4406900"/>
            <a:ext cx="179387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363" y="3046413"/>
            <a:ext cx="178752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638" y="1673225"/>
            <a:ext cx="1195387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851275"/>
            <a:ext cx="2125663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1C319F5-4ECA-49FC-97C8-264205665C16}"/>
              </a:ext>
            </a:extLst>
          </p:cNvPr>
          <p:cNvSpPr/>
          <p:nvPr/>
        </p:nvSpPr>
        <p:spPr>
          <a:xfrm>
            <a:off x="1354138" y="3616325"/>
            <a:ext cx="2420937" cy="53657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Max/Min Thermometer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A36607-6999-416A-A905-22C1507B26E4}"/>
              </a:ext>
            </a:extLst>
          </p:cNvPr>
          <p:cNvSpPr/>
          <p:nvPr/>
        </p:nvSpPr>
        <p:spPr>
          <a:xfrm>
            <a:off x="6875463" y="5160963"/>
            <a:ext cx="1312862" cy="539750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rain gauge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45EB46-67F2-42F6-B486-C7C124AEDFD0}"/>
              </a:ext>
            </a:extLst>
          </p:cNvPr>
          <p:cNvSpPr/>
          <p:nvPr/>
        </p:nvSpPr>
        <p:spPr>
          <a:xfrm>
            <a:off x="4849813" y="1673225"/>
            <a:ext cx="1435100" cy="53657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anemometer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B23421-F394-475F-B58F-BD33D3B21C9E}"/>
              </a:ext>
            </a:extLst>
          </p:cNvPr>
          <p:cNvSpPr/>
          <p:nvPr/>
        </p:nvSpPr>
        <p:spPr>
          <a:xfrm>
            <a:off x="1071563" y="5524500"/>
            <a:ext cx="1236662" cy="53657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barometer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82D13F7-2458-4746-928F-1F8BB3B951F7}"/>
              </a:ext>
            </a:extLst>
          </p:cNvPr>
          <p:cNvSpPr/>
          <p:nvPr/>
        </p:nvSpPr>
        <p:spPr>
          <a:xfrm>
            <a:off x="3219450" y="5792788"/>
            <a:ext cx="1281113" cy="53657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wind vane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FE789F-70D6-4131-97FF-E3F596C6F3AD}"/>
              </a:ext>
            </a:extLst>
          </p:cNvPr>
          <p:cNvSpPr/>
          <p:nvPr/>
        </p:nvSpPr>
        <p:spPr>
          <a:xfrm>
            <a:off x="684213" y="1316038"/>
            <a:ext cx="7775575" cy="277018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3600" dirty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cs typeface="Clear Sans Light" panose="020B0303030202020304" pitchFamily="34" charset="0"/>
              </a:rPr>
              <a:t>Our weather instruments in school look very different. On your worksheet, link the pictures of these weather instruments to the ones we use and then label them.</a:t>
            </a:r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Name the Weather Instrument</a:t>
            </a:r>
          </a:p>
        </p:txBody>
      </p:sp>
      <p:pic>
        <p:nvPicPr>
          <p:cNvPr id="2253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238" y="546100"/>
            <a:ext cx="7239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575" y="4459288"/>
            <a:ext cx="113506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4595813"/>
            <a:ext cx="1604962" cy="160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4224338"/>
            <a:ext cx="1295400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595813"/>
            <a:ext cx="815975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4708525"/>
            <a:ext cx="145256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ontent Placeholder 15"/>
          <p:cNvSpPr txBox="1">
            <a:spLocks/>
          </p:cNvSpPr>
          <p:nvPr/>
        </p:nvSpPr>
        <p:spPr bwMode="auto">
          <a:xfrm>
            <a:off x="684213" y="3568700"/>
            <a:ext cx="7775575" cy="119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28600" indent="-228600"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rgbClr val="1C1C1C"/>
                </a:solidFill>
                <a:cs typeface="Arial" panose="020B0604020202020204" pitchFamily="34" charset="0"/>
              </a:rPr>
              <a:t>To identify weather instruments and what they measure.</a:t>
            </a:r>
          </a:p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rgbClr val="1C1C1C"/>
                </a:solidFill>
                <a:cs typeface="Arial" panose="020B0604020202020204" pitchFamily="34" charset="0"/>
              </a:rPr>
              <a:t>To explain which groups of people would find the weather forecast useful.</a:t>
            </a:r>
          </a:p>
        </p:txBody>
      </p:sp>
      <p:sp>
        <p:nvSpPr>
          <p:cNvPr id="8195" name="Content Placeholder 15"/>
          <p:cNvSpPr txBox="1">
            <a:spLocks/>
          </p:cNvSpPr>
          <p:nvPr/>
        </p:nvSpPr>
        <p:spPr bwMode="auto">
          <a:xfrm>
            <a:off x="684213" y="1506538"/>
            <a:ext cx="799147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285750" indent="-285750"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rgbClr val="1C1C1C"/>
                </a:solidFill>
                <a:cs typeface="Arial" panose="020B0604020202020204" pitchFamily="34" charset="0"/>
              </a:rPr>
              <a:t>To understand how weather instruments are used to measure the weather.</a:t>
            </a:r>
          </a:p>
        </p:txBody>
      </p:sp>
      <p:sp>
        <p:nvSpPr>
          <p:cNvPr id="8196" name="Content Placeholder 15"/>
          <p:cNvSpPr txBox="1">
            <a:spLocks/>
          </p:cNvSpPr>
          <p:nvPr/>
        </p:nvSpPr>
        <p:spPr bwMode="auto">
          <a:xfrm>
            <a:off x="479425" y="728663"/>
            <a:ext cx="81962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216000" rIns="252000" bIns="180000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Learning Objective</a:t>
            </a:r>
          </a:p>
        </p:txBody>
      </p:sp>
      <p:sp>
        <p:nvSpPr>
          <p:cNvPr id="8197" name="Content Placeholder 15"/>
          <p:cNvSpPr txBox="1">
            <a:spLocks/>
          </p:cNvSpPr>
          <p:nvPr/>
        </p:nvSpPr>
        <p:spPr bwMode="auto">
          <a:xfrm>
            <a:off x="479425" y="2789238"/>
            <a:ext cx="8196263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2000" tIns="216000" rIns="252000" bIns="180000"/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685800" indent="-22860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Success</a:t>
            </a:r>
            <a:r>
              <a:rPr lang="en-GB" altLang="en-US" sz="3600">
                <a:solidFill>
                  <a:srgbClr val="87BD31"/>
                </a:solidFill>
                <a:latin typeface="Twinkl SemiBold" pitchFamily="2" charset="0"/>
                <a:cs typeface="Sassoon Infant Rg" pitchFamily="50" charset="0"/>
              </a:rPr>
              <a:t> </a:t>
            </a:r>
            <a:r>
              <a:rPr lang="en-GB" altLang="en-US" sz="36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Criteria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34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Starter</a:t>
            </a:r>
          </a:p>
        </p:txBody>
      </p:sp>
      <p:pic>
        <p:nvPicPr>
          <p:cNvPr id="921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3F10CA-3338-44A5-91CC-55CE2B0D3E10}"/>
              </a:ext>
            </a:extLst>
          </p:cNvPr>
          <p:cNvSpPr/>
          <p:nvPr/>
        </p:nvSpPr>
        <p:spPr>
          <a:xfrm>
            <a:off x="2714625" y="1714500"/>
            <a:ext cx="1857375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UPTERMTAREE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1141413" y="5616575"/>
            <a:ext cx="6861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/>
                <a:cs typeface="Twinkl"/>
              </a:rPr>
              <a:t>Does your family own any weather instruments? </a:t>
            </a:r>
            <a:br>
              <a:rPr lang="en-US" altLang="en-US" sz="1600">
                <a:ea typeface="Twinkl"/>
                <a:cs typeface="Twinkl"/>
              </a:rPr>
            </a:br>
            <a:r>
              <a:rPr lang="en-US" altLang="en-US" sz="1600">
                <a:ea typeface="Twinkl"/>
                <a:cs typeface="Twinkl"/>
              </a:rPr>
              <a:t>What do they measure?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576263" y="1219200"/>
            <a:ext cx="355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US" altLang="en-US" sz="1600">
                <a:ea typeface="Twinkl"/>
                <a:cs typeface="Twinkl"/>
              </a:rPr>
              <a:t>Unscramble these weather anagrams.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821AA-F948-480B-8868-2ADCAD2C359C}"/>
              </a:ext>
            </a:extLst>
          </p:cNvPr>
          <p:cNvSpPr/>
          <p:nvPr/>
        </p:nvSpPr>
        <p:spPr>
          <a:xfrm>
            <a:off x="3733800" y="2349500"/>
            <a:ext cx="838200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IRAN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835E-2F56-452E-980E-236E386ECED2}"/>
              </a:ext>
            </a:extLst>
          </p:cNvPr>
          <p:cNvSpPr/>
          <p:nvPr/>
        </p:nvSpPr>
        <p:spPr>
          <a:xfrm>
            <a:off x="3057525" y="2984500"/>
            <a:ext cx="1514475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SHINSNUE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977AFD-E6D3-4D47-9BE7-B6232E940A78}"/>
              </a:ext>
            </a:extLst>
          </p:cNvPr>
          <p:cNvSpPr/>
          <p:nvPr/>
        </p:nvSpPr>
        <p:spPr>
          <a:xfrm>
            <a:off x="3617913" y="3619500"/>
            <a:ext cx="954087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DINW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E3DEE-D593-46AB-8AA2-677C1F93A1BD}"/>
              </a:ext>
            </a:extLst>
          </p:cNvPr>
          <p:cNvSpPr/>
          <p:nvPr/>
        </p:nvSpPr>
        <p:spPr>
          <a:xfrm>
            <a:off x="3535363" y="4254500"/>
            <a:ext cx="1036637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COLDU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E03FC3-5623-456C-8F06-30FC94BBE45D}"/>
              </a:ext>
            </a:extLst>
          </p:cNvPr>
          <p:cNvSpPr/>
          <p:nvPr/>
        </p:nvSpPr>
        <p:spPr>
          <a:xfrm>
            <a:off x="2846388" y="4891088"/>
            <a:ext cx="1739900" cy="566737"/>
          </a:xfrm>
          <a:prstGeom prst="rect">
            <a:avLst/>
          </a:prstGeom>
          <a:solidFill>
            <a:srgbClr val="FAB003"/>
          </a:solidFill>
        </p:spPr>
        <p:txBody>
          <a:bodyPr wrap="none"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ARESURPRISE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CE2605-C6C4-4AA2-9AA2-00CCA6CC5132}"/>
              </a:ext>
            </a:extLst>
          </p:cNvPr>
          <p:cNvSpPr/>
          <p:nvPr/>
        </p:nvSpPr>
        <p:spPr>
          <a:xfrm>
            <a:off x="4572000" y="1714500"/>
            <a:ext cx="1857375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TEMPERATURE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E1AF68-EB48-4045-9754-06FFA3A5DA91}"/>
              </a:ext>
            </a:extLst>
          </p:cNvPr>
          <p:cNvSpPr/>
          <p:nvPr/>
        </p:nvSpPr>
        <p:spPr>
          <a:xfrm>
            <a:off x="4572000" y="2349500"/>
            <a:ext cx="838200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RAIN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FE27B8-E597-4FBD-BDA8-A908399FB4EE}"/>
              </a:ext>
            </a:extLst>
          </p:cNvPr>
          <p:cNvSpPr/>
          <p:nvPr/>
        </p:nvSpPr>
        <p:spPr>
          <a:xfrm>
            <a:off x="4572000" y="2984500"/>
            <a:ext cx="1400175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SUNSHINE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AC104C-0B8E-4B3A-92AA-52A6C3C084B0}"/>
              </a:ext>
            </a:extLst>
          </p:cNvPr>
          <p:cNvSpPr/>
          <p:nvPr/>
        </p:nvSpPr>
        <p:spPr>
          <a:xfrm>
            <a:off x="4572000" y="3619500"/>
            <a:ext cx="954088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WIND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E667E2-6B0D-4A6D-9C81-0827CFDDE6AC}"/>
              </a:ext>
            </a:extLst>
          </p:cNvPr>
          <p:cNvSpPr/>
          <p:nvPr/>
        </p:nvSpPr>
        <p:spPr>
          <a:xfrm>
            <a:off x="4572000" y="4254500"/>
            <a:ext cx="1036638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CLOUD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040068-D0DA-4AD1-810F-52BB50EFB10C}"/>
              </a:ext>
            </a:extLst>
          </p:cNvPr>
          <p:cNvSpPr/>
          <p:nvPr/>
        </p:nvSpPr>
        <p:spPr>
          <a:xfrm>
            <a:off x="4572000" y="4891088"/>
            <a:ext cx="1809750" cy="566737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AIR PRESSURE</a:t>
            </a:r>
          </a:p>
        </p:txBody>
      </p:sp>
      <p:pic>
        <p:nvPicPr>
          <p:cNvPr id="9234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95438"/>
            <a:ext cx="290353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1"/>
          <a:stretch>
            <a:fillRect/>
          </a:stretch>
        </p:blipFill>
        <p:spPr bwMode="auto">
          <a:xfrm>
            <a:off x="6896100" y="1381125"/>
            <a:ext cx="19827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43E1BA-9D02-4378-9EB8-E95964933B6D}"/>
              </a:ext>
            </a:extLst>
          </p:cNvPr>
          <p:cNvSpPr/>
          <p:nvPr/>
        </p:nvSpPr>
        <p:spPr>
          <a:xfrm>
            <a:off x="4572000" y="1714500"/>
            <a:ext cx="1857375" cy="3743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8"/>
          <p:cNvSpPr>
            <a:spLocks noChangeArrowheads="1"/>
          </p:cNvSpPr>
          <p:nvPr/>
        </p:nvSpPr>
        <p:spPr bwMode="auto">
          <a:xfrm>
            <a:off x="684213" y="544513"/>
            <a:ext cx="7775575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08000" rIns="0" bIns="108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GB" altLang="en-US" sz="3400">
                <a:solidFill>
                  <a:srgbClr val="FAB003"/>
                </a:solidFill>
                <a:latin typeface="Twinkl SemiBold" pitchFamily="2" charset="0"/>
                <a:cs typeface="Sassoon Infant Rg" pitchFamily="50" charset="0"/>
              </a:rPr>
              <a:t>Starter</a:t>
            </a:r>
          </a:p>
        </p:txBody>
      </p:sp>
      <p:pic>
        <p:nvPicPr>
          <p:cNvPr id="1024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3F10CA-3338-44A5-91CC-55CE2B0D3E10}"/>
              </a:ext>
            </a:extLst>
          </p:cNvPr>
          <p:cNvSpPr/>
          <p:nvPr/>
        </p:nvSpPr>
        <p:spPr>
          <a:xfrm>
            <a:off x="2714625" y="1714500"/>
            <a:ext cx="1857375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UPTERMTAREE</a:t>
            </a: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1141413" y="5616575"/>
            <a:ext cx="68611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algn="ctr" eaLnBrk="1" hangingPunct="1"/>
            <a:r>
              <a:rPr lang="en-US" altLang="en-US" sz="1600">
                <a:ea typeface="Twinkl"/>
                <a:cs typeface="Twinkl"/>
              </a:rPr>
              <a:t>Does your family own any weather instruments? </a:t>
            </a:r>
            <a:br>
              <a:rPr lang="en-US" altLang="en-US" sz="1600">
                <a:ea typeface="Twinkl"/>
                <a:cs typeface="Twinkl"/>
              </a:rPr>
            </a:br>
            <a:r>
              <a:rPr lang="en-US" altLang="en-US" sz="1600">
                <a:ea typeface="Twinkl"/>
                <a:cs typeface="Twinkl"/>
              </a:rPr>
              <a:t>What do they measure?</a:t>
            </a: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76263" y="1219200"/>
            <a:ext cx="3557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US" altLang="en-US" sz="1600">
                <a:ea typeface="Twinkl"/>
                <a:cs typeface="Twinkl"/>
              </a:rPr>
              <a:t>Unscramble these weather anagrams.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8821AA-F948-480B-8868-2ADCAD2C359C}"/>
              </a:ext>
            </a:extLst>
          </p:cNvPr>
          <p:cNvSpPr/>
          <p:nvPr/>
        </p:nvSpPr>
        <p:spPr>
          <a:xfrm>
            <a:off x="3733800" y="2349500"/>
            <a:ext cx="838200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IRAN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835E-2F56-452E-980E-236E386ECED2}"/>
              </a:ext>
            </a:extLst>
          </p:cNvPr>
          <p:cNvSpPr/>
          <p:nvPr/>
        </p:nvSpPr>
        <p:spPr>
          <a:xfrm>
            <a:off x="3057525" y="2984500"/>
            <a:ext cx="1514475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SHINSNUE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977AFD-E6D3-4D47-9BE7-B6232E940A78}"/>
              </a:ext>
            </a:extLst>
          </p:cNvPr>
          <p:cNvSpPr/>
          <p:nvPr/>
        </p:nvSpPr>
        <p:spPr>
          <a:xfrm>
            <a:off x="3617913" y="3619500"/>
            <a:ext cx="954087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DINW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CE3DEE-D593-46AB-8AA2-677C1F93A1BD}"/>
              </a:ext>
            </a:extLst>
          </p:cNvPr>
          <p:cNvSpPr/>
          <p:nvPr/>
        </p:nvSpPr>
        <p:spPr>
          <a:xfrm>
            <a:off x="3535363" y="4254500"/>
            <a:ext cx="1036637" cy="568325"/>
          </a:xfrm>
          <a:prstGeom prst="rect">
            <a:avLst/>
          </a:prstGeom>
          <a:solidFill>
            <a:srgbClr val="FAB003"/>
          </a:solidFill>
        </p:spPr>
        <p:txBody>
          <a:bodyPr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COLDU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E03FC3-5623-456C-8F06-30FC94BBE45D}"/>
              </a:ext>
            </a:extLst>
          </p:cNvPr>
          <p:cNvSpPr/>
          <p:nvPr/>
        </p:nvSpPr>
        <p:spPr>
          <a:xfrm>
            <a:off x="2846388" y="4891088"/>
            <a:ext cx="1739900" cy="566737"/>
          </a:xfrm>
          <a:prstGeom prst="rect">
            <a:avLst/>
          </a:prstGeom>
          <a:solidFill>
            <a:srgbClr val="FAB003"/>
          </a:solidFill>
        </p:spPr>
        <p:txBody>
          <a:bodyPr wrap="none" lIns="144000" tIns="144000" rIns="144000" bIns="144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ARESURPRISE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6CE2605-C6C4-4AA2-9AA2-00CCA6CC5132}"/>
              </a:ext>
            </a:extLst>
          </p:cNvPr>
          <p:cNvSpPr/>
          <p:nvPr/>
        </p:nvSpPr>
        <p:spPr>
          <a:xfrm>
            <a:off x="4572000" y="1714500"/>
            <a:ext cx="1857375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TEMPERATURE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E1AF68-EB48-4045-9754-06FFA3A5DA91}"/>
              </a:ext>
            </a:extLst>
          </p:cNvPr>
          <p:cNvSpPr/>
          <p:nvPr/>
        </p:nvSpPr>
        <p:spPr>
          <a:xfrm>
            <a:off x="4572000" y="2349500"/>
            <a:ext cx="838200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RAIN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6FE27B8-E597-4FBD-BDA8-A908399FB4EE}"/>
              </a:ext>
            </a:extLst>
          </p:cNvPr>
          <p:cNvSpPr/>
          <p:nvPr/>
        </p:nvSpPr>
        <p:spPr>
          <a:xfrm>
            <a:off x="4572000" y="2984500"/>
            <a:ext cx="1400175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SUNSHINE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FAC104C-0B8E-4B3A-92AA-52A6C3C084B0}"/>
              </a:ext>
            </a:extLst>
          </p:cNvPr>
          <p:cNvSpPr/>
          <p:nvPr/>
        </p:nvSpPr>
        <p:spPr>
          <a:xfrm>
            <a:off x="4572000" y="3619500"/>
            <a:ext cx="954088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WIND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9E667E2-6B0D-4A6D-9C81-0827CFDDE6AC}"/>
              </a:ext>
            </a:extLst>
          </p:cNvPr>
          <p:cNvSpPr/>
          <p:nvPr/>
        </p:nvSpPr>
        <p:spPr>
          <a:xfrm>
            <a:off x="4572000" y="4254500"/>
            <a:ext cx="1036638" cy="568325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CLOUD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B040068-D0DA-4AD1-810F-52BB50EFB10C}"/>
              </a:ext>
            </a:extLst>
          </p:cNvPr>
          <p:cNvSpPr/>
          <p:nvPr/>
        </p:nvSpPr>
        <p:spPr>
          <a:xfrm>
            <a:off x="4572000" y="4891088"/>
            <a:ext cx="1809750" cy="566737"/>
          </a:xfrm>
          <a:prstGeom prst="rect">
            <a:avLst/>
          </a:prstGeom>
          <a:solidFill>
            <a:srgbClr val="00B0F0"/>
          </a:solidFill>
        </p:spPr>
        <p:txBody>
          <a:bodyPr wrap="none"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Twinkl"/>
              </a:rPr>
              <a:t>AIR PRESSURE</a:t>
            </a:r>
          </a:p>
        </p:txBody>
      </p:sp>
      <p:pic>
        <p:nvPicPr>
          <p:cNvPr id="10258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95438"/>
            <a:ext cx="2903538" cy="380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21"/>
          <a:stretch>
            <a:fillRect/>
          </a:stretch>
        </p:blipFill>
        <p:spPr bwMode="auto">
          <a:xfrm>
            <a:off x="6896100" y="1381125"/>
            <a:ext cx="1982788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9AAAB52-ABE4-423A-BB28-23AF291D1804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1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AE1512E1-9137-4041-A721-4C198AB256EA}"/>
              </a:ext>
            </a:extLst>
          </p:cNvPr>
          <p:cNvSpPr/>
          <p:nvPr/>
        </p:nvSpPr>
        <p:spPr>
          <a:xfrm rot="2700000">
            <a:off x="322263" y="1300163"/>
            <a:ext cx="287337" cy="287337"/>
          </a:xfrm>
          <a:prstGeom prst="rtTriangle">
            <a:avLst/>
          </a:prstGeom>
          <a:solidFill>
            <a:srgbClr val="CC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6D5DB-3ACE-4E9A-A1AE-ADEE051164A5}"/>
              </a:ext>
            </a:extLst>
          </p:cNvPr>
          <p:cNvSpPr/>
          <p:nvPr/>
        </p:nvSpPr>
        <p:spPr>
          <a:xfrm>
            <a:off x="254000" y="1449388"/>
            <a:ext cx="3856038" cy="1236662"/>
          </a:xfrm>
          <a:prstGeom prst="rect">
            <a:avLst/>
          </a:prstGeom>
          <a:solidFill>
            <a:srgbClr val="E4C000"/>
          </a:solidFill>
        </p:spPr>
        <p:txBody>
          <a:bodyPr lIns="144000" tIns="108000" rIns="144000" bIns="108000"/>
          <a:lstStyle/>
          <a:p>
            <a:pPr lvl="3" algn="r">
              <a:defRPr/>
            </a:pPr>
            <a:r>
              <a:rPr lang="en-GB" sz="1600" dirty="0">
                <a:solidFill>
                  <a:schemeClr val="bg1"/>
                </a:solidFill>
                <a:latin typeface="Twinkl SemiBold"/>
                <a:cs typeface="Arial" panose="020B0604020202020204" pitchFamily="34" charset="0"/>
              </a:rPr>
              <a:t>Key Terms</a:t>
            </a:r>
          </a:p>
          <a:p>
            <a:pPr lvl="3" algn="r">
              <a:defRPr/>
            </a:pPr>
            <a:r>
              <a:rPr lang="en-GB" sz="1600" b="1" dirty="0">
                <a:latin typeface="+mj-lt"/>
              </a:rPr>
              <a:t>Weather instruments </a:t>
            </a:r>
            <a:r>
              <a:rPr lang="en-GB" sz="1600" dirty="0">
                <a:latin typeface="+mn-lt"/>
              </a:rPr>
              <a:t>are used to measure and record the weather.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544638"/>
            <a:ext cx="1058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A5CA512-3F4A-4BAC-B15B-624E66C77B18}"/>
              </a:ext>
            </a:extLst>
          </p:cNvPr>
          <p:cNvSpPr/>
          <p:nvPr/>
        </p:nvSpPr>
        <p:spPr>
          <a:xfrm>
            <a:off x="593725" y="2833688"/>
            <a:ext cx="438943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600" dirty="0">
                <a:latin typeface="+mn-lt"/>
              </a:rPr>
              <a:t>Weather instruments can be found in </a:t>
            </a:r>
            <a:r>
              <a:rPr lang="en-GB" sz="1600" b="1" dirty="0">
                <a:latin typeface="+mj-lt"/>
              </a:rPr>
              <a:t>weather</a:t>
            </a:r>
            <a:r>
              <a:rPr lang="en-GB" sz="1600" b="1" dirty="0">
                <a:latin typeface="+mn-lt"/>
              </a:rPr>
              <a:t> </a:t>
            </a:r>
            <a:r>
              <a:rPr lang="en-GB" sz="1600" b="1" dirty="0">
                <a:latin typeface="+mj-lt"/>
              </a:rPr>
              <a:t>stations</a:t>
            </a:r>
            <a:r>
              <a:rPr lang="en-GB" sz="1600" b="1" dirty="0">
                <a:latin typeface="+mn-lt"/>
              </a:rPr>
              <a:t> </a:t>
            </a:r>
            <a:r>
              <a:rPr lang="en-GB" sz="1600" dirty="0">
                <a:latin typeface="+mn-lt"/>
              </a:rPr>
              <a:t>on land. The Met Office has hundreds of weather stations all over the UK.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4"/>
          <a:stretch>
            <a:fillRect/>
          </a:stretch>
        </p:blipFill>
        <p:spPr bwMode="auto">
          <a:xfrm>
            <a:off x="5197475" y="1712913"/>
            <a:ext cx="3000375" cy="3903662"/>
          </a:xfrm>
          <a:prstGeom prst="rect">
            <a:avLst/>
          </a:prstGeom>
          <a:noFill/>
          <a:ln w="28575">
            <a:solidFill>
              <a:srgbClr val="FAB0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30288" y="4624388"/>
            <a:ext cx="3756025" cy="1028700"/>
          </a:xfrm>
          <a:prstGeom prst="rect">
            <a:avLst/>
          </a:prstGeom>
          <a:solidFill>
            <a:schemeClr val="bg1"/>
          </a:solidFill>
          <a:ln w="28575">
            <a:solidFill>
              <a:srgbClr val="FAB003"/>
            </a:solidFill>
            <a:miter lim="800000"/>
            <a:headEnd/>
            <a:tailEnd/>
          </a:ln>
        </p:spPr>
        <p:txBody>
          <a:bodyPr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US" altLang="en-US" sz="1600">
                <a:ea typeface="Twinkl"/>
                <a:cs typeface="Twinkl"/>
              </a:rPr>
              <a:t>This is a weather station in Kew Gardens, London. You can see the weather instruments inside the fence.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024395-4D33-4405-963D-8B0A83715BB4}"/>
              </a:ext>
            </a:extLst>
          </p:cNvPr>
          <p:cNvSpPr/>
          <p:nvPr/>
        </p:nvSpPr>
        <p:spPr>
          <a:xfrm>
            <a:off x="788988" y="3813175"/>
            <a:ext cx="3865562" cy="53657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j-lt"/>
                <a:cs typeface="Twinkl"/>
              </a:rPr>
              <a:t>Have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you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ever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seen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a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weather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dirty="0">
                <a:latin typeface="+mj-lt"/>
                <a:cs typeface="Twinkl"/>
              </a:rPr>
              <a:t>station?</a:t>
            </a:r>
          </a:p>
        </p:txBody>
      </p:sp>
      <p:sp>
        <p:nvSpPr>
          <p:cNvPr id="11275" name="Rectangle 14"/>
          <p:cNvSpPr>
            <a:spLocks noChangeArrowheads="1"/>
          </p:cNvSpPr>
          <p:nvPr/>
        </p:nvSpPr>
        <p:spPr bwMode="auto">
          <a:xfrm>
            <a:off x="5922963" y="5468938"/>
            <a:ext cx="15494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600">
                <a:solidFill>
                  <a:schemeClr val="bg1"/>
                </a:solidFill>
                <a:latin typeface="Georgia" panose="02040502050405020303" pitchFamily="18" charset="0"/>
              </a:rPr>
              <a:t>Photo © David Hawgood (cc-by-sa/2.0)</a:t>
            </a:r>
            <a:endParaRPr lang="en-GB" altLang="en-US" sz="60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B71E33-8DAD-4563-A0E2-4705843E24B7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Triangle 5">
            <a:extLst>
              <a:ext uri="{FF2B5EF4-FFF2-40B4-BE49-F238E27FC236}">
                <a16:creationId xmlns:a16="http://schemas.microsoft.com/office/drawing/2014/main" id="{0A72CD85-6542-4C0B-B7D1-E985ECB428AE}"/>
              </a:ext>
            </a:extLst>
          </p:cNvPr>
          <p:cNvSpPr/>
          <p:nvPr/>
        </p:nvSpPr>
        <p:spPr>
          <a:xfrm rot="2700000">
            <a:off x="322263" y="1300163"/>
            <a:ext cx="287337" cy="287337"/>
          </a:xfrm>
          <a:prstGeom prst="rtTriangle">
            <a:avLst/>
          </a:prstGeom>
          <a:solidFill>
            <a:srgbClr val="CCA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9C7D71-3A90-48A2-8514-3052BC928B9C}"/>
              </a:ext>
            </a:extLst>
          </p:cNvPr>
          <p:cNvSpPr/>
          <p:nvPr/>
        </p:nvSpPr>
        <p:spPr>
          <a:xfrm>
            <a:off x="254000" y="1449388"/>
            <a:ext cx="3856038" cy="1236662"/>
          </a:xfrm>
          <a:prstGeom prst="rect">
            <a:avLst/>
          </a:prstGeom>
          <a:solidFill>
            <a:srgbClr val="E4C000"/>
          </a:solidFill>
        </p:spPr>
        <p:txBody>
          <a:bodyPr lIns="144000" tIns="108000" rIns="144000" bIns="108000"/>
          <a:lstStyle/>
          <a:p>
            <a:pPr lvl="3" algn="r">
              <a:defRPr/>
            </a:pPr>
            <a:r>
              <a:rPr lang="en-GB" sz="1600" dirty="0">
                <a:solidFill>
                  <a:schemeClr val="bg1"/>
                </a:solidFill>
                <a:latin typeface="Twinkl SemiBold"/>
                <a:cs typeface="Arial" panose="020B0604020202020204" pitchFamily="34" charset="0"/>
              </a:rPr>
              <a:t>Key Terms</a:t>
            </a:r>
          </a:p>
          <a:p>
            <a:pPr lvl="3" algn="r">
              <a:defRPr/>
            </a:pPr>
            <a:r>
              <a:rPr lang="en-GB" sz="1600" b="1" dirty="0">
                <a:latin typeface="+mj-lt"/>
              </a:rPr>
              <a:t>Weather instruments </a:t>
            </a:r>
            <a:r>
              <a:rPr lang="en-GB" sz="1600" dirty="0">
                <a:latin typeface="+mn-lt"/>
              </a:rPr>
              <a:t>are used to measure and record the weather.</a:t>
            </a:r>
          </a:p>
        </p:txBody>
      </p:sp>
      <p:pic>
        <p:nvPicPr>
          <p:cNvPr id="1229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544638"/>
            <a:ext cx="1058862" cy="102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23913" y="3263900"/>
            <a:ext cx="3919537" cy="1276350"/>
          </a:xfrm>
          <a:prstGeom prst="rect">
            <a:avLst/>
          </a:prstGeom>
          <a:solidFill>
            <a:schemeClr val="bg1"/>
          </a:solidFill>
          <a:ln w="28575">
            <a:solidFill>
              <a:srgbClr val="FAB003"/>
            </a:solidFill>
            <a:miter lim="800000"/>
            <a:headEnd/>
            <a:tailEnd/>
          </a:ln>
        </p:spPr>
        <p:txBody>
          <a:bodyPr lIns="144000" tIns="144000" rIns="144000" bIns="144000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US" altLang="en-US" sz="1600">
                <a:ea typeface="Twinkl"/>
                <a:cs typeface="Twinkl"/>
              </a:rPr>
              <a:t>Weather instruments are also found at sea. They are found on some ships, but mainly on weather buoys designed to monitor weather and sea conditions. </a:t>
            </a:r>
          </a:p>
        </p:txBody>
      </p:sp>
      <p:sp>
        <p:nvSpPr>
          <p:cNvPr id="12296" name="Rectangle 14"/>
          <p:cNvSpPr>
            <a:spLocks noChangeArrowheads="1"/>
          </p:cNvSpPr>
          <p:nvPr/>
        </p:nvSpPr>
        <p:spPr bwMode="auto">
          <a:xfrm>
            <a:off x="5930900" y="5184775"/>
            <a:ext cx="15494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GB" altLang="en-US" sz="600">
                <a:solidFill>
                  <a:schemeClr val="bg1"/>
                </a:solidFill>
                <a:latin typeface="Georgia" panose="02040502050405020303" pitchFamily="18" charset="0"/>
              </a:rPr>
              <a:t>Photo © David Hawgood (cc-by-sa/2.0)</a:t>
            </a:r>
            <a:endParaRPr lang="en-GB" altLang="en-US" sz="60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325" y="1544638"/>
            <a:ext cx="2998788" cy="4002087"/>
          </a:xfrm>
          <a:prstGeom prst="rect">
            <a:avLst/>
          </a:prstGeom>
          <a:noFill/>
          <a:ln w="28575">
            <a:solidFill>
              <a:srgbClr val="FAB0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0992488-675A-44B0-91CD-AD2EA2B966DC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331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596900" y="1370013"/>
            <a:ext cx="6545263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 Light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 Light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 Light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 Light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 Light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 Light" pitchFamily="2" charset="0"/>
              </a:defRPr>
            </a:lvl9pPr>
          </a:lstStyle>
          <a:p>
            <a:pPr eaLnBrk="1" hangingPunct="1"/>
            <a:r>
              <a:rPr lang="en-US" altLang="en-US" sz="1600">
                <a:ea typeface="Twinkl"/>
                <a:cs typeface="Twinkl"/>
              </a:rPr>
              <a:t>Planes, weather balloons and satellites also have weather instruments to measure the weather away from the Earth’s surface.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320925"/>
            <a:ext cx="2578100" cy="3879850"/>
          </a:xfrm>
          <a:prstGeom prst="rect">
            <a:avLst/>
          </a:prstGeom>
          <a:noFill/>
          <a:ln w="28575">
            <a:solidFill>
              <a:srgbClr val="FAB0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29000"/>
            <a:ext cx="3735388" cy="2801938"/>
          </a:xfrm>
          <a:prstGeom prst="rect">
            <a:avLst/>
          </a:prstGeom>
          <a:noFill/>
          <a:ln w="28575">
            <a:solidFill>
              <a:srgbClr val="FAB0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88" y="2073275"/>
            <a:ext cx="3173412" cy="2103438"/>
          </a:xfrm>
          <a:prstGeom prst="rect">
            <a:avLst/>
          </a:prstGeom>
          <a:noFill/>
          <a:ln w="28575">
            <a:solidFill>
              <a:srgbClr val="FAB00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563" y="1935163"/>
            <a:ext cx="4822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537A27E-3ED5-4DF4-890C-3C591F71C7F0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49E043-A83B-485A-A9C1-D5F09F5A7324}"/>
              </a:ext>
            </a:extLst>
          </p:cNvPr>
          <p:cNvSpPr/>
          <p:nvPr/>
        </p:nvSpPr>
        <p:spPr>
          <a:xfrm>
            <a:off x="596900" y="1370013"/>
            <a:ext cx="7862888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Twinkl"/>
              </a:rPr>
              <a:t>Study the images of five different </a:t>
            </a:r>
            <a:r>
              <a:rPr lang="en-US" sz="1600" b="1" dirty="0">
                <a:latin typeface="+mj-lt"/>
                <a:cs typeface="Twinkl"/>
              </a:rPr>
              <a:t>weather instruments</a:t>
            </a:r>
            <a:r>
              <a:rPr lang="en-US" sz="1600" dirty="0">
                <a:latin typeface="+mn-lt"/>
                <a:cs typeface="Twinkl"/>
              </a:rPr>
              <a:t>. </a:t>
            </a:r>
            <a:r>
              <a:rPr lang="en-GB" sz="1600" dirty="0"/>
              <a:t>What do you think are the units of measurement?</a:t>
            </a:r>
            <a:endParaRPr lang="en-US" sz="1600" dirty="0">
              <a:latin typeface="+mn-lt"/>
              <a:cs typeface="Twinkl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600" dirty="0">
              <a:latin typeface="+mn-lt"/>
              <a:cs typeface="Twinkl"/>
            </a:endParaRPr>
          </a:p>
        </p:txBody>
      </p:sp>
      <p:pic>
        <p:nvPicPr>
          <p:cNvPr id="14341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525E8A1-D436-4786-973D-D531AD17B821}"/>
              </a:ext>
            </a:extLst>
          </p:cNvPr>
          <p:cNvSpPr/>
          <p:nvPr/>
        </p:nvSpPr>
        <p:spPr>
          <a:xfrm>
            <a:off x="855663" y="3036888"/>
            <a:ext cx="3790950" cy="784225"/>
          </a:xfrm>
          <a:prstGeom prst="rect">
            <a:avLst/>
          </a:prstGeom>
          <a:solidFill>
            <a:srgbClr val="00B0F0"/>
          </a:solidFill>
        </p:spPr>
        <p:txBody>
          <a:bodyPr lIns="144000" tIns="144000" rIns="144000" bIns="14400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latin typeface="+mn-lt"/>
                <a:cs typeface="Twinkl"/>
              </a:rPr>
              <a:t>Use this information to complete your </a:t>
            </a:r>
            <a:r>
              <a:rPr lang="en-US" sz="1600" b="1" dirty="0">
                <a:latin typeface="+mj-lt"/>
                <a:cs typeface="Twinkl"/>
              </a:rPr>
              <a:t>Weather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b="1" dirty="0">
                <a:latin typeface="+mj-lt"/>
                <a:cs typeface="Twinkl"/>
              </a:rPr>
              <a:t>Instrument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b="1" dirty="0">
                <a:latin typeface="+mj-lt"/>
                <a:cs typeface="Twinkl"/>
              </a:rPr>
              <a:t>Activity</a:t>
            </a:r>
            <a:r>
              <a:rPr lang="en-US" sz="1600" dirty="0">
                <a:latin typeface="+mn-lt"/>
                <a:cs typeface="Twinkl"/>
              </a:rPr>
              <a:t> </a:t>
            </a:r>
            <a:r>
              <a:rPr lang="en-US" sz="1600" b="1" dirty="0">
                <a:latin typeface="+mj-lt"/>
                <a:cs typeface="Twinkl"/>
              </a:rPr>
              <a:t>Sheet</a:t>
            </a:r>
            <a:r>
              <a:rPr lang="en-US" sz="1600" dirty="0">
                <a:latin typeface="+mn-lt"/>
                <a:cs typeface="Twinkl"/>
              </a:rPr>
              <a:t>.</a:t>
            </a:r>
            <a:endParaRPr lang="en-GB" sz="1600" dirty="0">
              <a:latin typeface="+mn-lt"/>
              <a:cs typeface="Twink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C630D3-F92C-47DC-8763-526B92076520}"/>
              </a:ext>
            </a:extLst>
          </p:cNvPr>
          <p:cNvSpPr/>
          <p:nvPr/>
        </p:nvSpPr>
        <p:spPr>
          <a:xfrm>
            <a:off x="4143375" y="1477963"/>
            <a:ext cx="4316413" cy="287655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lIns="180000" tIns="144000" rIns="180000" bIns="144000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2400" dirty="0">
                <a:solidFill>
                  <a:srgbClr val="00B0F0"/>
                </a:solidFill>
                <a:latin typeface="+mj-lt"/>
                <a:cs typeface="Clear Sans Light" panose="020B0303030202020304" pitchFamily="34" charset="0"/>
              </a:rPr>
              <a:t>A Max/Min thermometer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2400" dirty="0">
              <a:solidFill>
                <a:prstClr val="black">
                  <a:lumMod val="95000"/>
                  <a:lumOff val="5000"/>
                </a:prstClr>
              </a:solidFill>
              <a:latin typeface="+mn-lt"/>
              <a:cs typeface="Clear Sans Light" panose="020B0303030202020304" pitchFamily="34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atin typeface="+mn-lt"/>
                <a:cs typeface="Twinkl"/>
              </a:rPr>
              <a:t>A Max/Min</a:t>
            </a:r>
            <a:r>
              <a:rPr lang="en-US" sz="2400" b="1" dirty="0">
                <a:latin typeface="+mj-lt"/>
                <a:cs typeface="Twinkl"/>
              </a:rPr>
              <a:t> thermometer </a:t>
            </a:r>
            <a:r>
              <a:rPr lang="en-US" sz="2400" dirty="0">
                <a:latin typeface="+mn-lt"/>
                <a:cs typeface="Twinkl"/>
              </a:rPr>
              <a:t>is a special thermometer which measures the maximum and minimum </a:t>
            </a:r>
            <a:r>
              <a:rPr lang="en-US" sz="2400" b="1" dirty="0">
                <a:latin typeface="+mj-lt"/>
                <a:cs typeface="Twinkl"/>
              </a:rPr>
              <a:t>air temperature </a:t>
            </a:r>
            <a:r>
              <a:rPr lang="en-US" sz="2400" dirty="0">
                <a:latin typeface="+mn-lt"/>
                <a:cs typeface="Twinkl"/>
              </a:rPr>
              <a:t>over a 24-hour period. </a:t>
            </a:r>
            <a:endParaRPr lang="en-US" sz="1400" dirty="0">
              <a:latin typeface="+mn-lt"/>
              <a:cs typeface="Twink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F6FA6-7EFF-4967-8C09-1C5C502C0CA0}"/>
              </a:ext>
            </a:extLst>
          </p:cNvPr>
          <p:cNvSpPr/>
          <p:nvPr/>
        </p:nvSpPr>
        <p:spPr>
          <a:xfrm>
            <a:off x="684213" y="544513"/>
            <a:ext cx="7775575" cy="757237"/>
          </a:xfrm>
          <a:prstGeom prst="rect">
            <a:avLst/>
          </a:prstGeom>
        </p:spPr>
        <p:txBody>
          <a:bodyPr lIns="0" tIns="108000" rIns="0" bIns="108000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sz="3400" spc="-90" dirty="0">
                <a:solidFill>
                  <a:srgbClr val="FAB003"/>
                </a:solidFill>
                <a:latin typeface="Twinkl SemiBold" pitchFamily="2" charset="0"/>
                <a:ea typeface="Sassoon Infant Rg" panose="02000503030000020003" pitchFamily="50" charset="0"/>
              </a:rPr>
              <a:t>How Do We Measure the Weather? </a:t>
            </a:r>
          </a:p>
        </p:txBody>
      </p:sp>
      <p:pic>
        <p:nvPicPr>
          <p:cNvPr id="1536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544513"/>
            <a:ext cx="7239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1477963"/>
            <a:ext cx="2927350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A6220A-4BA1-4EF7-B8E4-46C99C56222D}"/>
              </a:ext>
            </a:extLst>
          </p:cNvPr>
          <p:cNvSpPr/>
          <p:nvPr/>
        </p:nvSpPr>
        <p:spPr>
          <a:xfrm>
            <a:off x="1314486" y="5851822"/>
            <a:ext cx="652935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Unit: Degrees Celsius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">
      <a:dk1>
        <a:srgbClr val="1C1C1C"/>
      </a:dk1>
      <a:lt1>
        <a:sysClr val="window" lastClr="FFFFFF"/>
      </a:lt1>
      <a:dk2>
        <a:srgbClr val="0C0C0C"/>
      </a:dk2>
      <a:lt2>
        <a:srgbClr val="DCD8DC"/>
      </a:lt2>
      <a:accent1>
        <a:srgbClr val="E52733"/>
      </a:accent1>
      <a:accent2>
        <a:srgbClr val="E94E14"/>
      </a:accent2>
      <a:accent3>
        <a:srgbClr val="F9B000"/>
      </a:accent3>
      <a:accent4>
        <a:srgbClr val="86BD34"/>
      </a:accent4>
      <a:accent5>
        <a:srgbClr val="003F7D"/>
      </a:accent5>
      <a:accent6>
        <a:srgbClr val="65186A"/>
      </a:accent6>
      <a:hlink>
        <a:srgbClr val="6D6D6D"/>
      </a:hlink>
      <a:folHlink>
        <a:srgbClr val="B8B8B8"/>
      </a:folHlink>
    </a:clrScheme>
    <a:fontScheme name="Custom 1">
      <a:majorFont>
        <a:latin typeface="Twinkl SemiBold"/>
        <a:ea typeface=""/>
        <a:cs typeface=""/>
      </a:majorFont>
      <a:minorFont>
        <a:latin typeface="Twinkl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econdary PowerPoint Template New.pptx" id="{32E1EC1C-463D-4F51-8886-E757C53C7D28}" vid="{10FCE535-D698-4133-92AA-FC0C8D1E83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207</TotalTime>
  <Words>685</Words>
  <Application>Microsoft Office PowerPoint</Application>
  <PresentationFormat>On-screen Show (4:3)</PresentationFormat>
  <Paragraphs>108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Twinkl</vt:lpstr>
      <vt:lpstr>Twinkl Light</vt:lpstr>
      <vt:lpstr>Sassoon Infant Rg</vt:lpstr>
      <vt:lpstr>Clear Sans</vt:lpstr>
      <vt:lpstr>Clear Sans Medium</vt:lpstr>
      <vt:lpstr>Clear Sans Light</vt:lpstr>
      <vt:lpstr>Twinkl SemiBold</vt:lpstr>
      <vt:lpstr>Georgia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Guidance for Video/Audio in PowerPoints</dc:title>
  <dc:creator>Liam Richards</dc:creator>
  <cp:lastModifiedBy>J Alexander</cp:lastModifiedBy>
  <cp:revision>24</cp:revision>
  <dcterms:created xsi:type="dcterms:W3CDTF">2017-08-07T15:37:25Z</dcterms:created>
  <dcterms:modified xsi:type="dcterms:W3CDTF">2020-05-05T10:20:59Z</dcterms:modified>
</cp:coreProperties>
</file>