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Amatic SC"/>
      <p:regular r:id="rId27"/>
      <p:bold r:id="rId28"/>
    </p:embeddedFont>
    <p:embeddedFont>
      <p:font typeface="Pacifico"/>
      <p:regular r:id="rId29"/>
    </p:embeddedFont>
    <p:embeddedFont>
      <p:font typeface="Alfa Slab On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maticSC-bold.fntdata"/><Relationship Id="rId27" Type="http://schemas.openxmlformats.org/officeDocument/2006/relationships/font" Target="fonts/AmaticSC-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acifico-regular.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AlfaSlabOne-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76f43beed_1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776f43beed_1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776f43beed_1_1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776f43beed_1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776f43beed_1_1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776f43beed_1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76f43beed_1_1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776f43beed_1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776f43beed_1_1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776f43beed_1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776f43beed_1_1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776f43beed_1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776f43beed_1_1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776f43beed_1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776f43beed_1_1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776f43beed_1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76f43beed_1_2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776f43beed_1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76f43beed_1_1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776f43beed_1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76f43beed_1_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776f43beed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776f43beed_1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776f43beed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776f43beed_1_2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776f43beed_1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776f43beed_1_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776f43beed_1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776f43beed_1_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776f43beed_1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776f43beed_1_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776f43beed_1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776f43beed_1_1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776f43beed_1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776f43beed_1_1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776f43beed_1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776f43beed_1_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776f43beed_1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776f43beed_1_1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776f43beed_1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54" name="Shape 54"/>
        <p:cNvGrpSpPr/>
        <p:nvPr/>
      </p:nvGrpSpPr>
      <p:grpSpPr>
        <a:xfrm>
          <a:off x="0" y="0"/>
          <a:ext cx="0" cy="0"/>
          <a:chOff x="0" y="0"/>
          <a:chExt cx="0" cy="0"/>
        </a:xfrm>
      </p:grpSpPr>
      <p:sp>
        <p:nvSpPr>
          <p:cNvPr id="55" name="Google Shape;55;p14"/>
          <p:cNvSpPr/>
          <p:nvPr>
            <p:ph type="title"/>
          </p:nvPr>
        </p:nvSpPr>
        <p:spPr>
          <a:xfrm>
            <a:off x="457198" y="359171"/>
            <a:ext cx="8220000" cy="745500"/>
          </a:xfrm>
          <a:prstGeom prst="roundRect">
            <a:avLst>
              <a:gd fmla="val 2082" name="adj"/>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SzPts val="1400"/>
              <a:buNone/>
              <a:defRPr>
                <a:latin typeface="Arial"/>
                <a:ea typeface="Arial"/>
                <a:cs typeface="Arial"/>
                <a:sym typeface="Arial"/>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p:nvPr/>
        </p:nvSpPr>
        <p:spPr>
          <a:xfrm>
            <a:off x="457200" y="328613"/>
            <a:ext cx="8220000" cy="4468500"/>
          </a:xfrm>
          <a:prstGeom prst="roundRect">
            <a:avLst>
              <a:gd fmla="val 572" name="adj"/>
            </a:avLst>
          </a:prstGeom>
          <a:solidFill>
            <a:schemeClr val="lt1">
              <a:alpha val="89800"/>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Arial"/>
              <a:buNone/>
            </a:pPr>
            <a:r>
              <a:rPr b="0" i="0" lang="en" sz="1300" u="none" cap="none" strike="noStrike">
                <a:solidFill>
                  <a:srgbClr val="FFFFFF"/>
                </a:solidFill>
                <a:latin typeface="Arial"/>
                <a:ea typeface="Arial"/>
                <a:cs typeface="Arial"/>
                <a:sym typeface="Arial"/>
              </a:rPr>
              <a:t> </a:t>
            </a:r>
            <a:endParaRPr/>
          </a:p>
        </p:txBody>
      </p:sp>
      <p:sp>
        <p:nvSpPr>
          <p:cNvPr id="52" name="Google Shape;52;p13"/>
          <p:cNvSpPr/>
          <p:nvPr>
            <p:ph type="title"/>
          </p:nvPr>
        </p:nvSpPr>
        <p:spPr>
          <a:xfrm>
            <a:off x="490537" y="521494"/>
            <a:ext cx="8163000" cy="863100"/>
          </a:xfrm>
          <a:prstGeom prst="roundRect">
            <a:avLst>
              <a:gd fmla="val 2082"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SzPts val="1400"/>
              <a:buNone/>
              <a:defRPr b="1" i="0" sz="4000" u="none" cap="none" strike="noStrike">
                <a:solidFill>
                  <a:srgbClr val="1C1C1C"/>
                </a:solidFill>
                <a:latin typeface="Arial"/>
                <a:ea typeface="Arial"/>
                <a:cs typeface="Arial"/>
                <a:sym typeface="Arial"/>
              </a:defRPr>
            </a:lvl1pPr>
            <a:lvl2pPr lvl="1" marR="0" rtl="0" algn="l">
              <a:lnSpc>
                <a:spcPct val="90000"/>
              </a:lnSpc>
              <a:spcBef>
                <a:spcPts val="0"/>
              </a:spcBef>
              <a:spcAft>
                <a:spcPts val="0"/>
              </a:spcAft>
              <a:buSzPts val="1400"/>
              <a:buNone/>
              <a:defRPr b="1" i="0" sz="4000" u="none" cap="none" strike="noStrike">
                <a:solidFill>
                  <a:srgbClr val="1C1C1C"/>
                </a:solidFill>
                <a:latin typeface="Arial"/>
                <a:ea typeface="Arial"/>
                <a:cs typeface="Arial"/>
                <a:sym typeface="Arial"/>
              </a:defRPr>
            </a:lvl2pPr>
            <a:lvl3pPr lvl="2" marR="0" rtl="0" algn="l">
              <a:lnSpc>
                <a:spcPct val="90000"/>
              </a:lnSpc>
              <a:spcBef>
                <a:spcPts val="0"/>
              </a:spcBef>
              <a:spcAft>
                <a:spcPts val="0"/>
              </a:spcAft>
              <a:buSzPts val="1400"/>
              <a:buNone/>
              <a:defRPr b="1" i="0" sz="4000" u="none" cap="none" strike="noStrike">
                <a:solidFill>
                  <a:srgbClr val="1C1C1C"/>
                </a:solidFill>
                <a:latin typeface="Arial"/>
                <a:ea typeface="Arial"/>
                <a:cs typeface="Arial"/>
                <a:sym typeface="Arial"/>
              </a:defRPr>
            </a:lvl3pPr>
            <a:lvl4pPr lvl="3" marR="0" rtl="0" algn="l">
              <a:lnSpc>
                <a:spcPct val="90000"/>
              </a:lnSpc>
              <a:spcBef>
                <a:spcPts val="0"/>
              </a:spcBef>
              <a:spcAft>
                <a:spcPts val="0"/>
              </a:spcAft>
              <a:buSzPts val="1400"/>
              <a:buNone/>
              <a:defRPr b="1" i="0" sz="4000" u="none" cap="none" strike="noStrike">
                <a:solidFill>
                  <a:srgbClr val="1C1C1C"/>
                </a:solidFill>
                <a:latin typeface="Arial"/>
                <a:ea typeface="Arial"/>
                <a:cs typeface="Arial"/>
                <a:sym typeface="Arial"/>
              </a:defRPr>
            </a:lvl4pPr>
            <a:lvl5pPr lvl="4" marR="0" rtl="0" algn="l">
              <a:lnSpc>
                <a:spcPct val="90000"/>
              </a:lnSpc>
              <a:spcBef>
                <a:spcPts val="0"/>
              </a:spcBef>
              <a:spcAft>
                <a:spcPts val="0"/>
              </a:spcAft>
              <a:buSzPts val="1400"/>
              <a:buNone/>
              <a:defRPr b="1" i="0" sz="4000" u="none" cap="none" strike="noStrike">
                <a:solidFill>
                  <a:srgbClr val="1C1C1C"/>
                </a:solidFill>
                <a:latin typeface="Arial"/>
                <a:ea typeface="Arial"/>
                <a:cs typeface="Arial"/>
                <a:sym typeface="Arial"/>
              </a:defRPr>
            </a:lvl5pPr>
            <a:lvl6pPr lvl="5" marR="0" rtl="0" algn="l">
              <a:lnSpc>
                <a:spcPct val="90000"/>
              </a:lnSpc>
              <a:spcBef>
                <a:spcPts val="0"/>
              </a:spcBef>
              <a:spcAft>
                <a:spcPts val="0"/>
              </a:spcAft>
              <a:buSzPts val="1400"/>
              <a:buNone/>
              <a:defRPr b="1" i="0" sz="4000" u="none" cap="none" strike="noStrike">
                <a:solidFill>
                  <a:srgbClr val="1C1C1C"/>
                </a:solidFill>
                <a:latin typeface="Arial"/>
                <a:ea typeface="Arial"/>
                <a:cs typeface="Arial"/>
                <a:sym typeface="Arial"/>
              </a:defRPr>
            </a:lvl6pPr>
            <a:lvl7pPr lvl="6" marR="0" rtl="0" algn="l">
              <a:lnSpc>
                <a:spcPct val="90000"/>
              </a:lnSpc>
              <a:spcBef>
                <a:spcPts val="0"/>
              </a:spcBef>
              <a:spcAft>
                <a:spcPts val="0"/>
              </a:spcAft>
              <a:buSzPts val="1400"/>
              <a:buNone/>
              <a:defRPr b="1" i="0" sz="4000" u="none" cap="none" strike="noStrike">
                <a:solidFill>
                  <a:srgbClr val="1C1C1C"/>
                </a:solidFill>
                <a:latin typeface="Arial"/>
                <a:ea typeface="Arial"/>
                <a:cs typeface="Arial"/>
                <a:sym typeface="Arial"/>
              </a:defRPr>
            </a:lvl7pPr>
            <a:lvl8pPr lvl="7" marR="0" rtl="0" algn="l">
              <a:lnSpc>
                <a:spcPct val="90000"/>
              </a:lnSpc>
              <a:spcBef>
                <a:spcPts val="0"/>
              </a:spcBef>
              <a:spcAft>
                <a:spcPts val="0"/>
              </a:spcAft>
              <a:buSzPts val="1400"/>
              <a:buNone/>
              <a:defRPr b="1" i="0" sz="4000" u="none" cap="none" strike="noStrike">
                <a:solidFill>
                  <a:srgbClr val="1C1C1C"/>
                </a:solidFill>
                <a:latin typeface="Arial"/>
                <a:ea typeface="Arial"/>
                <a:cs typeface="Arial"/>
                <a:sym typeface="Arial"/>
              </a:defRPr>
            </a:lvl8pPr>
            <a:lvl9pPr lvl="8" marR="0" rtl="0" algn="l">
              <a:lnSpc>
                <a:spcPct val="90000"/>
              </a:lnSpc>
              <a:spcBef>
                <a:spcPts val="0"/>
              </a:spcBef>
              <a:spcAft>
                <a:spcPts val="0"/>
              </a:spcAft>
              <a:buSzPts val="1400"/>
              <a:buNone/>
              <a:defRPr b="1" i="0" sz="4000" u="none" cap="none" strike="noStrike">
                <a:solidFill>
                  <a:srgbClr val="1C1C1C"/>
                </a:solidFill>
                <a:latin typeface="Arial"/>
                <a:ea typeface="Arial"/>
                <a:cs typeface="Arial"/>
                <a:sym typeface="Arial"/>
              </a:defRPr>
            </a:lvl9pPr>
          </a:lstStyle>
          <a:p/>
        </p:txBody>
      </p:sp>
      <p:sp>
        <p:nvSpPr>
          <p:cNvPr id="53" name="Google Shape;53;p13"/>
          <p:cNvSpPr/>
          <p:nvPr>
            <p:ph idx="1" type="body"/>
          </p:nvPr>
        </p:nvSpPr>
        <p:spPr>
          <a:xfrm>
            <a:off x="490537" y="1468040"/>
            <a:ext cx="8163000" cy="3290700"/>
          </a:xfrm>
          <a:prstGeom prst="roundRect">
            <a:avLst>
              <a:gd fmla="val 558"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www.youtube.com/watch?v=gCg2FyTiBoI" TargetMode="External"/><Relationship Id="rId4" Type="http://schemas.openxmlformats.org/officeDocument/2006/relationships/image" Target="../media/image7.png"/><Relationship Id="rId5"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12.png"/><Relationship Id="rId8"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8.jp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5"/>
          <p:cNvSpPr txBox="1"/>
          <p:nvPr/>
        </p:nvSpPr>
        <p:spPr>
          <a:xfrm>
            <a:off x="3016825" y="1819050"/>
            <a:ext cx="3212100" cy="108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Amatic SC"/>
                <a:ea typeface="Amatic SC"/>
                <a:cs typeface="Amatic SC"/>
                <a:sym typeface="Amatic SC"/>
              </a:rPr>
              <a:t>In order to do all of these basic everyday things, what do you need?</a:t>
            </a:r>
            <a:endParaRPr b="1" sz="2800">
              <a:latin typeface="Amatic SC"/>
              <a:ea typeface="Amatic SC"/>
              <a:cs typeface="Amatic SC"/>
              <a:sym typeface="Amatic SC"/>
            </a:endParaRPr>
          </a:p>
        </p:txBody>
      </p:sp>
      <p:pic>
        <p:nvPicPr>
          <p:cNvPr id="61" name="Google Shape;61;p15"/>
          <p:cNvPicPr preferRelativeResize="0"/>
          <p:nvPr/>
        </p:nvPicPr>
        <p:blipFill>
          <a:blip r:embed="rId3">
            <a:alphaModFix/>
          </a:blip>
          <a:stretch>
            <a:fillRect/>
          </a:stretch>
        </p:blipFill>
        <p:spPr>
          <a:xfrm>
            <a:off x="6228950" y="740550"/>
            <a:ext cx="1994127" cy="1121700"/>
          </a:xfrm>
          <a:prstGeom prst="rect">
            <a:avLst/>
          </a:prstGeom>
          <a:noFill/>
          <a:ln>
            <a:noFill/>
          </a:ln>
        </p:spPr>
      </p:pic>
      <p:pic>
        <p:nvPicPr>
          <p:cNvPr id="62" name="Google Shape;62;p15"/>
          <p:cNvPicPr preferRelativeResize="0"/>
          <p:nvPr/>
        </p:nvPicPr>
        <p:blipFill>
          <a:blip r:embed="rId4">
            <a:alphaModFix/>
          </a:blip>
          <a:stretch>
            <a:fillRect/>
          </a:stretch>
        </p:blipFill>
        <p:spPr>
          <a:xfrm>
            <a:off x="740425" y="587675"/>
            <a:ext cx="1570700" cy="1570700"/>
          </a:xfrm>
          <a:prstGeom prst="rect">
            <a:avLst/>
          </a:prstGeom>
          <a:noFill/>
          <a:ln>
            <a:noFill/>
          </a:ln>
        </p:spPr>
      </p:pic>
      <p:pic>
        <p:nvPicPr>
          <p:cNvPr id="63" name="Google Shape;63;p15"/>
          <p:cNvPicPr preferRelativeResize="0"/>
          <p:nvPr/>
        </p:nvPicPr>
        <p:blipFill>
          <a:blip r:embed="rId5">
            <a:alphaModFix/>
          </a:blip>
          <a:stretch>
            <a:fillRect/>
          </a:stretch>
        </p:blipFill>
        <p:spPr>
          <a:xfrm>
            <a:off x="1861825" y="3192825"/>
            <a:ext cx="1570701" cy="1570701"/>
          </a:xfrm>
          <a:prstGeom prst="rect">
            <a:avLst/>
          </a:prstGeom>
          <a:noFill/>
          <a:ln>
            <a:noFill/>
          </a:ln>
        </p:spPr>
      </p:pic>
      <p:pic>
        <p:nvPicPr>
          <p:cNvPr id="64" name="Google Shape;64;p15"/>
          <p:cNvPicPr preferRelativeResize="0"/>
          <p:nvPr/>
        </p:nvPicPr>
        <p:blipFill>
          <a:blip r:embed="rId6">
            <a:alphaModFix/>
          </a:blip>
          <a:stretch>
            <a:fillRect/>
          </a:stretch>
        </p:blipFill>
        <p:spPr>
          <a:xfrm>
            <a:off x="6628825" y="2763350"/>
            <a:ext cx="1626098" cy="1082100"/>
          </a:xfrm>
          <a:prstGeom prst="rect">
            <a:avLst/>
          </a:prstGeom>
          <a:noFill/>
          <a:ln>
            <a:noFill/>
          </a:ln>
        </p:spPr>
      </p:pic>
      <p:pic>
        <p:nvPicPr>
          <p:cNvPr id="65" name="Google Shape;65;p15"/>
          <p:cNvPicPr preferRelativeResize="0"/>
          <p:nvPr/>
        </p:nvPicPr>
        <p:blipFill>
          <a:blip r:embed="rId7">
            <a:alphaModFix/>
          </a:blip>
          <a:stretch>
            <a:fillRect/>
          </a:stretch>
        </p:blipFill>
        <p:spPr>
          <a:xfrm>
            <a:off x="2965500" y="458275"/>
            <a:ext cx="1854676" cy="1236824"/>
          </a:xfrm>
          <a:prstGeom prst="rect">
            <a:avLst/>
          </a:prstGeom>
          <a:noFill/>
          <a:ln>
            <a:noFill/>
          </a:ln>
        </p:spPr>
      </p:pic>
      <p:sp>
        <p:nvSpPr>
          <p:cNvPr id="66" name="Google Shape;66;p15"/>
          <p:cNvSpPr txBox="1"/>
          <p:nvPr/>
        </p:nvSpPr>
        <p:spPr>
          <a:xfrm>
            <a:off x="625400" y="2203225"/>
            <a:ext cx="1818900" cy="2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7EA991"/>
                </a:solidFill>
                <a:latin typeface="Alfa Slab One"/>
                <a:ea typeface="Alfa Slab One"/>
                <a:cs typeface="Alfa Slab One"/>
                <a:sym typeface="Alfa Slab One"/>
              </a:rPr>
              <a:t>Checking you leave the house on time</a:t>
            </a:r>
            <a:endParaRPr sz="1100">
              <a:solidFill>
                <a:srgbClr val="7EA991"/>
              </a:solidFill>
              <a:latin typeface="Alfa Slab One"/>
              <a:ea typeface="Alfa Slab One"/>
              <a:cs typeface="Alfa Slab One"/>
              <a:sym typeface="Alfa Slab One"/>
            </a:endParaRPr>
          </a:p>
        </p:txBody>
      </p:sp>
      <p:sp>
        <p:nvSpPr>
          <p:cNvPr id="67" name="Google Shape;67;p15"/>
          <p:cNvSpPr txBox="1"/>
          <p:nvPr/>
        </p:nvSpPr>
        <p:spPr>
          <a:xfrm>
            <a:off x="811000" y="3681425"/>
            <a:ext cx="1108200" cy="10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7EA991"/>
                </a:solidFill>
                <a:latin typeface="Alfa Slab One"/>
                <a:ea typeface="Alfa Slab One"/>
                <a:cs typeface="Alfa Slab One"/>
                <a:sym typeface="Alfa Slab One"/>
              </a:rPr>
              <a:t>Measuring out ingredients to cook dinner with</a:t>
            </a:r>
            <a:endParaRPr/>
          </a:p>
        </p:txBody>
      </p:sp>
      <p:sp>
        <p:nvSpPr>
          <p:cNvPr id="68" name="Google Shape;68;p15"/>
          <p:cNvSpPr txBox="1"/>
          <p:nvPr/>
        </p:nvSpPr>
        <p:spPr>
          <a:xfrm>
            <a:off x="4820175" y="458275"/>
            <a:ext cx="948600" cy="10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7EA991"/>
                </a:solidFill>
                <a:latin typeface="Alfa Slab One"/>
                <a:ea typeface="Alfa Slab One"/>
                <a:cs typeface="Alfa Slab One"/>
                <a:sym typeface="Alfa Slab One"/>
              </a:rPr>
              <a:t>Typing a message to your friend</a:t>
            </a:r>
            <a:endParaRPr/>
          </a:p>
        </p:txBody>
      </p:sp>
      <p:sp>
        <p:nvSpPr>
          <p:cNvPr id="69" name="Google Shape;69;p15"/>
          <p:cNvSpPr txBox="1"/>
          <p:nvPr/>
        </p:nvSpPr>
        <p:spPr>
          <a:xfrm>
            <a:off x="6444825" y="1787575"/>
            <a:ext cx="1994100" cy="10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7EA991"/>
                </a:solidFill>
                <a:latin typeface="Alfa Slab One"/>
                <a:ea typeface="Alfa Slab One"/>
                <a:cs typeface="Alfa Slab One"/>
                <a:sym typeface="Alfa Slab One"/>
              </a:rPr>
              <a:t>Reading a food packet at the shop</a:t>
            </a:r>
            <a:endParaRPr/>
          </a:p>
        </p:txBody>
      </p:sp>
      <p:sp>
        <p:nvSpPr>
          <p:cNvPr id="70" name="Google Shape;70;p15"/>
          <p:cNvSpPr txBox="1"/>
          <p:nvPr/>
        </p:nvSpPr>
        <p:spPr>
          <a:xfrm>
            <a:off x="6701800" y="3845450"/>
            <a:ext cx="1626000" cy="10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7EA991"/>
                </a:solidFill>
                <a:latin typeface="Alfa Slab One"/>
                <a:ea typeface="Alfa Slab One"/>
                <a:cs typeface="Alfa Slab One"/>
                <a:sym typeface="Alfa Slab One"/>
              </a:rPr>
              <a:t>Counting out enough money to buy something</a:t>
            </a:r>
            <a:endParaRPr/>
          </a:p>
        </p:txBody>
      </p:sp>
      <p:sp>
        <p:nvSpPr>
          <p:cNvPr id="71" name="Google Shape;71;p15"/>
          <p:cNvSpPr txBox="1"/>
          <p:nvPr/>
        </p:nvSpPr>
        <p:spPr>
          <a:xfrm>
            <a:off x="3297900" y="3269575"/>
            <a:ext cx="2548200" cy="7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CC0000"/>
                </a:solidFill>
                <a:latin typeface="Alfa Slab One"/>
                <a:ea typeface="Alfa Slab One"/>
                <a:cs typeface="Alfa Slab One"/>
                <a:sym typeface="Alfa Slab One"/>
              </a:rPr>
              <a:t>Education</a:t>
            </a:r>
            <a:endParaRPr sz="3000">
              <a:solidFill>
                <a:srgbClr val="CC0000"/>
              </a:solidFill>
              <a:latin typeface="Alfa Slab One"/>
              <a:ea typeface="Alfa Slab One"/>
              <a:cs typeface="Alfa Slab One"/>
              <a:sym typeface="Alfa Slab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000"/>
                                        <p:tgtEl>
                                          <p:spTgt spid="62"/>
                                        </p:tgtEl>
                                      </p:cBhvr>
                                    </p:animEffect>
                                  </p:childTnLst>
                                </p:cTn>
                              </p:par>
                              <p:par>
                                <p:cTn fill="hold" nodeType="with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1000"/>
                                        <p:tgtEl>
                                          <p:spTgt spid="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par>
                                <p:cTn fill="hold" nodeType="with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1000"/>
                                        <p:tgtEl>
                                          <p:spTgt spid="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
                                        </p:tgtEl>
                                        <p:attrNameLst>
                                          <p:attrName>style.visibility</p:attrName>
                                        </p:attrNameLst>
                                      </p:cBhvr>
                                      <p:to>
                                        <p:strVal val="visible"/>
                                      </p:to>
                                    </p:set>
                                    <p:animEffect filter="fade" transition="in">
                                      <p:cBhvr>
                                        <p:cTn dur="1000"/>
                                        <p:tgtEl>
                                          <p:spTgt spid="61"/>
                                        </p:tgtEl>
                                      </p:cBhvr>
                                    </p:animEffect>
                                  </p:childTnLst>
                                </p:cTn>
                              </p:par>
                              <p:par>
                                <p:cTn fill="hold" nodeType="with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1000"/>
                                        <p:tgtEl>
                                          <p:spTgt spid="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par>
                                <p:cTn fill="hold" nodeType="with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par>
                                <p:cTn fill="hold" nodeType="with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1000"/>
                                        <p:tgtEl>
                                          <p:spTgt spid="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1000"/>
                                        <p:tgtEl>
                                          <p:spTgt spid="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4"/>
          <p:cNvSpPr/>
          <p:nvPr>
            <p:ph type="title"/>
          </p:nvPr>
        </p:nvSpPr>
        <p:spPr>
          <a:xfrm>
            <a:off x="583150" y="417900"/>
            <a:ext cx="43389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lang="en" sz="4300">
                <a:solidFill>
                  <a:schemeClr val="dk1"/>
                </a:solidFill>
                <a:latin typeface="Amatic SC"/>
                <a:ea typeface="Amatic SC"/>
                <a:cs typeface="Amatic SC"/>
                <a:sym typeface="Amatic SC"/>
              </a:rPr>
              <a:t>What Happened Next…?</a:t>
            </a:r>
            <a:endParaRPr sz="4300">
              <a:latin typeface="Amatic SC"/>
              <a:ea typeface="Amatic SC"/>
              <a:cs typeface="Amatic SC"/>
              <a:sym typeface="Amatic SC"/>
            </a:endParaRPr>
          </a:p>
        </p:txBody>
      </p:sp>
      <p:pic>
        <p:nvPicPr>
          <p:cNvPr id="146" name="Google Shape;146;p24"/>
          <p:cNvPicPr preferRelativeResize="0"/>
          <p:nvPr/>
        </p:nvPicPr>
        <p:blipFill rotWithShape="1">
          <a:blip r:embed="rId3">
            <a:alphaModFix/>
          </a:blip>
          <a:srcRect b="29285" l="18761" r="20716" t="19888"/>
          <a:stretch/>
        </p:blipFill>
        <p:spPr>
          <a:xfrm>
            <a:off x="1196700" y="1281000"/>
            <a:ext cx="6750600" cy="3188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5"/>
          <p:cNvSpPr/>
          <p:nvPr>
            <p:ph type="title"/>
          </p:nvPr>
        </p:nvSpPr>
        <p:spPr>
          <a:xfrm>
            <a:off x="583150" y="417900"/>
            <a:ext cx="64716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lang="en" sz="4300">
                <a:solidFill>
                  <a:schemeClr val="dk1"/>
                </a:solidFill>
                <a:latin typeface="Amatic SC"/>
                <a:ea typeface="Amatic SC"/>
                <a:cs typeface="Amatic SC"/>
                <a:sym typeface="Amatic SC"/>
              </a:rPr>
              <a:t>Can you make any predictions</a:t>
            </a:r>
            <a:r>
              <a:rPr lang="en" sz="4300">
                <a:solidFill>
                  <a:schemeClr val="dk1"/>
                </a:solidFill>
                <a:latin typeface="Amatic SC"/>
                <a:ea typeface="Amatic SC"/>
                <a:cs typeface="Amatic SC"/>
                <a:sym typeface="Amatic SC"/>
              </a:rPr>
              <a:t>?</a:t>
            </a:r>
            <a:endParaRPr sz="4300">
              <a:latin typeface="Amatic SC"/>
              <a:ea typeface="Amatic SC"/>
              <a:cs typeface="Amatic SC"/>
              <a:sym typeface="Amatic SC"/>
            </a:endParaRPr>
          </a:p>
        </p:txBody>
      </p:sp>
      <p:pic>
        <p:nvPicPr>
          <p:cNvPr id="152" name="Google Shape;152;p25"/>
          <p:cNvPicPr preferRelativeResize="0"/>
          <p:nvPr/>
        </p:nvPicPr>
        <p:blipFill rotWithShape="1">
          <a:blip r:embed="rId3">
            <a:alphaModFix/>
          </a:blip>
          <a:srcRect b="6555" l="18761" r="20362" t="14840"/>
          <a:stretch/>
        </p:blipFill>
        <p:spPr>
          <a:xfrm>
            <a:off x="1973750" y="1163400"/>
            <a:ext cx="4869300" cy="3535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6"/>
          <p:cNvSpPr/>
          <p:nvPr>
            <p:ph type="title"/>
          </p:nvPr>
        </p:nvSpPr>
        <p:spPr>
          <a:xfrm>
            <a:off x="583150" y="417900"/>
            <a:ext cx="64716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lang="en" sz="4300">
                <a:solidFill>
                  <a:schemeClr val="dk1"/>
                </a:solidFill>
                <a:latin typeface="Amatic SC"/>
                <a:ea typeface="Amatic SC"/>
                <a:cs typeface="Amatic SC"/>
                <a:sym typeface="Amatic SC"/>
              </a:rPr>
              <a:t>Can you make any predictions?</a:t>
            </a:r>
            <a:endParaRPr sz="4300">
              <a:latin typeface="Amatic SC"/>
              <a:ea typeface="Amatic SC"/>
              <a:cs typeface="Amatic SC"/>
              <a:sym typeface="Amatic SC"/>
            </a:endParaRPr>
          </a:p>
        </p:txBody>
      </p:sp>
      <p:pic>
        <p:nvPicPr>
          <p:cNvPr id="158" name="Google Shape;158;p26"/>
          <p:cNvPicPr preferRelativeResize="0"/>
          <p:nvPr/>
        </p:nvPicPr>
        <p:blipFill rotWithShape="1">
          <a:blip r:embed="rId3">
            <a:alphaModFix/>
          </a:blip>
          <a:srcRect b="7817" l="17342" r="20005" t="19259"/>
          <a:stretch/>
        </p:blipFill>
        <p:spPr>
          <a:xfrm>
            <a:off x="656775" y="1995300"/>
            <a:ext cx="3732300" cy="2441700"/>
          </a:xfrm>
          <a:prstGeom prst="rect">
            <a:avLst/>
          </a:prstGeom>
          <a:noFill/>
          <a:ln>
            <a:noFill/>
          </a:ln>
        </p:spPr>
      </p:pic>
      <p:pic>
        <p:nvPicPr>
          <p:cNvPr id="159" name="Google Shape;159;p26"/>
          <p:cNvPicPr preferRelativeResize="0"/>
          <p:nvPr/>
        </p:nvPicPr>
        <p:blipFill rotWithShape="1">
          <a:blip r:embed="rId4">
            <a:alphaModFix/>
          </a:blip>
          <a:srcRect b="5301" l="19648" r="20539" t="11992"/>
          <a:stretch/>
        </p:blipFill>
        <p:spPr>
          <a:xfrm>
            <a:off x="4656675" y="1487100"/>
            <a:ext cx="3793800" cy="2949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7"/>
          <p:cNvSpPr/>
          <p:nvPr>
            <p:ph type="title"/>
          </p:nvPr>
        </p:nvSpPr>
        <p:spPr>
          <a:xfrm>
            <a:off x="583150" y="417900"/>
            <a:ext cx="64716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lang="en" sz="4300">
                <a:solidFill>
                  <a:schemeClr val="dk1"/>
                </a:solidFill>
                <a:latin typeface="Amatic SC"/>
                <a:ea typeface="Amatic SC"/>
                <a:cs typeface="Amatic SC"/>
                <a:sym typeface="Amatic SC"/>
              </a:rPr>
              <a:t>Can you make any predictions?</a:t>
            </a:r>
            <a:endParaRPr sz="4300">
              <a:latin typeface="Amatic SC"/>
              <a:ea typeface="Amatic SC"/>
              <a:cs typeface="Amatic SC"/>
              <a:sym typeface="Amatic SC"/>
            </a:endParaRPr>
          </a:p>
        </p:txBody>
      </p:sp>
      <p:pic>
        <p:nvPicPr>
          <p:cNvPr id="165" name="Google Shape;165;p27"/>
          <p:cNvPicPr preferRelativeResize="0"/>
          <p:nvPr/>
        </p:nvPicPr>
        <p:blipFill rotWithShape="1">
          <a:blip r:embed="rId3">
            <a:alphaModFix/>
          </a:blip>
          <a:srcRect b="30550" l="19828" r="20714" t="17361"/>
          <a:stretch/>
        </p:blipFill>
        <p:spPr>
          <a:xfrm>
            <a:off x="1069800" y="1163400"/>
            <a:ext cx="7004400" cy="345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8"/>
          <p:cNvSpPr/>
          <p:nvPr>
            <p:ph type="title"/>
          </p:nvPr>
        </p:nvSpPr>
        <p:spPr>
          <a:xfrm>
            <a:off x="583150" y="417900"/>
            <a:ext cx="64716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lang="en" sz="4300">
                <a:solidFill>
                  <a:schemeClr val="dk1"/>
                </a:solidFill>
                <a:latin typeface="Amatic SC"/>
                <a:ea typeface="Amatic SC"/>
                <a:cs typeface="Amatic SC"/>
                <a:sym typeface="Amatic SC"/>
              </a:rPr>
              <a:t>Can you make any predictions?</a:t>
            </a:r>
            <a:endParaRPr sz="4300">
              <a:latin typeface="Amatic SC"/>
              <a:ea typeface="Amatic SC"/>
              <a:cs typeface="Amatic SC"/>
              <a:sym typeface="Amatic SC"/>
            </a:endParaRPr>
          </a:p>
        </p:txBody>
      </p:sp>
      <p:pic>
        <p:nvPicPr>
          <p:cNvPr id="171" name="Google Shape;171;p28"/>
          <p:cNvPicPr preferRelativeResize="0"/>
          <p:nvPr/>
        </p:nvPicPr>
        <p:blipFill rotWithShape="1">
          <a:blip r:embed="rId3">
            <a:alphaModFix/>
          </a:blip>
          <a:srcRect b="38443" l="19734" r="21164" t="13574"/>
          <a:stretch/>
        </p:blipFill>
        <p:spPr>
          <a:xfrm>
            <a:off x="509850" y="2662375"/>
            <a:ext cx="4148400" cy="1893000"/>
          </a:xfrm>
          <a:prstGeom prst="rect">
            <a:avLst/>
          </a:prstGeom>
          <a:noFill/>
          <a:ln>
            <a:noFill/>
          </a:ln>
        </p:spPr>
      </p:pic>
      <p:pic>
        <p:nvPicPr>
          <p:cNvPr id="172" name="Google Shape;172;p28"/>
          <p:cNvPicPr preferRelativeResize="0"/>
          <p:nvPr/>
        </p:nvPicPr>
        <p:blipFill rotWithShape="1">
          <a:blip r:embed="rId4">
            <a:alphaModFix/>
          </a:blip>
          <a:srcRect b="9397" l="20001" r="20542" t="30936"/>
          <a:stretch/>
        </p:blipFill>
        <p:spPr>
          <a:xfrm>
            <a:off x="4658250" y="1752017"/>
            <a:ext cx="4035300" cy="2277000"/>
          </a:xfrm>
          <a:prstGeom prst="rect">
            <a:avLst/>
          </a:prstGeom>
          <a:noFill/>
          <a:ln>
            <a:noFill/>
          </a:ln>
        </p:spPr>
      </p:pic>
      <p:pic>
        <p:nvPicPr>
          <p:cNvPr id="173" name="Google Shape;173;p28"/>
          <p:cNvPicPr preferRelativeResize="0"/>
          <p:nvPr/>
        </p:nvPicPr>
        <p:blipFill rotWithShape="1">
          <a:blip r:embed="rId5">
            <a:alphaModFix/>
          </a:blip>
          <a:srcRect b="7508" l="18941" r="20890" t="60556"/>
          <a:stretch/>
        </p:blipFill>
        <p:spPr>
          <a:xfrm>
            <a:off x="456900" y="1348600"/>
            <a:ext cx="4254300" cy="126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9"/>
          <p:cNvSpPr/>
          <p:nvPr>
            <p:ph type="title"/>
          </p:nvPr>
        </p:nvSpPr>
        <p:spPr>
          <a:xfrm>
            <a:off x="-393113" y="505653"/>
            <a:ext cx="41370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chemeClr val="dk1"/>
              </a:buClr>
              <a:buSzPts val="4000"/>
              <a:buFont typeface="Arial"/>
              <a:buNone/>
            </a:pPr>
            <a:r>
              <a:rPr i="0" lang="en" sz="4000" u="none">
                <a:solidFill>
                  <a:schemeClr val="dk1"/>
                </a:solidFill>
                <a:latin typeface="Amatic SC"/>
                <a:ea typeface="Amatic SC"/>
                <a:cs typeface="Amatic SC"/>
                <a:sym typeface="Amatic SC"/>
              </a:rPr>
              <a:t>I am Malala</a:t>
            </a:r>
            <a:endParaRPr>
              <a:latin typeface="Amatic SC"/>
              <a:ea typeface="Amatic SC"/>
              <a:cs typeface="Amatic SC"/>
              <a:sym typeface="Amatic SC"/>
            </a:endParaRPr>
          </a:p>
        </p:txBody>
      </p:sp>
      <p:pic>
        <p:nvPicPr>
          <p:cNvPr descr="https://farm5.staticflickr.com/4533/38239758282_27431444bc.jpg" id="179" name="Google Shape;179;p29"/>
          <p:cNvPicPr preferRelativeResize="0"/>
          <p:nvPr/>
        </p:nvPicPr>
        <p:blipFill rotWithShape="1">
          <a:blip r:embed="rId3">
            <a:alphaModFix/>
          </a:blip>
          <a:srcRect b="0" l="0" r="0" t="0"/>
          <a:stretch/>
        </p:blipFill>
        <p:spPr>
          <a:xfrm>
            <a:off x="5607562" y="785809"/>
            <a:ext cx="2328862" cy="3571875"/>
          </a:xfrm>
          <a:prstGeom prst="rect">
            <a:avLst/>
          </a:prstGeom>
          <a:noFill/>
          <a:ln>
            <a:noFill/>
          </a:ln>
        </p:spPr>
      </p:pic>
      <p:sp>
        <p:nvSpPr>
          <p:cNvPr id="180" name="Google Shape;180;p29"/>
          <p:cNvSpPr txBox="1"/>
          <p:nvPr/>
        </p:nvSpPr>
        <p:spPr>
          <a:xfrm>
            <a:off x="681037" y="1397794"/>
            <a:ext cx="4368900" cy="297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Whilst travelling home from school on a bus on 9</a:t>
            </a:r>
            <a:r>
              <a:rPr baseline="30000" i="0" lang="en" u="none">
                <a:solidFill>
                  <a:srgbClr val="7EA991"/>
                </a:solidFill>
                <a:latin typeface="Alfa Slab One"/>
                <a:ea typeface="Alfa Slab One"/>
                <a:cs typeface="Alfa Slab One"/>
                <a:sym typeface="Alfa Slab One"/>
              </a:rPr>
              <a:t>th</a:t>
            </a:r>
            <a:r>
              <a:rPr i="0" lang="en" u="none">
                <a:solidFill>
                  <a:srgbClr val="7EA991"/>
                </a:solidFill>
                <a:latin typeface="Alfa Slab One"/>
                <a:ea typeface="Alfa Slab One"/>
                <a:cs typeface="Alfa Slab One"/>
                <a:sym typeface="Alfa Slab One"/>
              </a:rPr>
              <a:t> October 2012, when she was 15, Malala was shot in the head by a masked Taliban gunman. Two of her friends were injured in the attack. </a:t>
            </a:r>
            <a:endParaRPr sz="10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Malala was flown to Birmingham, United Kingdom for treatment and she stayed in hospital for three months.   </a:t>
            </a:r>
            <a:endParaRPr sz="10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In March 2013 she was able to go to school in Birmingham.  Later that year she published a book, ‘I am Malala’, describing her experiences. </a:t>
            </a:r>
            <a:endParaRPr sz="1000">
              <a:solidFill>
                <a:srgbClr val="7EA991"/>
              </a:solidFill>
              <a:latin typeface="Alfa Slab One"/>
              <a:ea typeface="Alfa Slab One"/>
              <a:cs typeface="Alfa Slab One"/>
              <a:sym typeface="Alfa Slab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1000"/>
                                        <p:tgtEl>
                                          <p:spTgt spid="1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0">
                                            <p:txEl>
                                              <p:pRg end="0" st="0"/>
                                            </p:txEl>
                                          </p:spTgt>
                                        </p:tgtEl>
                                        <p:attrNameLst>
                                          <p:attrName>style.visibility</p:attrName>
                                        </p:attrNameLst>
                                      </p:cBhvr>
                                      <p:to>
                                        <p:strVal val="visible"/>
                                      </p:to>
                                    </p:set>
                                    <p:anim calcmode="lin" valueType="num">
                                      <p:cBhvr additive="base">
                                        <p:cTn dur="1000"/>
                                        <p:tgtEl>
                                          <p:spTgt spid="18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0">
                                            <p:txEl>
                                              <p:pRg end="1" st="1"/>
                                            </p:txEl>
                                          </p:spTgt>
                                        </p:tgtEl>
                                        <p:attrNameLst>
                                          <p:attrName>style.visibility</p:attrName>
                                        </p:attrNameLst>
                                      </p:cBhvr>
                                      <p:to>
                                        <p:strVal val="visible"/>
                                      </p:to>
                                    </p:set>
                                    <p:anim calcmode="lin" valueType="num">
                                      <p:cBhvr additive="base">
                                        <p:cTn dur="1000"/>
                                        <p:tgtEl>
                                          <p:spTgt spid="180">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0">
                                            <p:txEl>
                                              <p:pRg end="2" st="2"/>
                                            </p:txEl>
                                          </p:spTgt>
                                        </p:tgtEl>
                                        <p:attrNameLst>
                                          <p:attrName>style.visibility</p:attrName>
                                        </p:attrNameLst>
                                      </p:cBhvr>
                                      <p:to>
                                        <p:strVal val="visible"/>
                                      </p:to>
                                    </p:set>
                                    <p:anim calcmode="lin" valueType="num">
                                      <p:cBhvr additive="base">
                                        <p:cTn dur="1000"/>
                                        <p:tgtEl>
                                          <p:spTgt spid="180">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0">
                                            <p:txEl>
                                              <p:pRg end="3" st="3"/>
                                            </p:txEl>
                                          </p:spTgt>
                                        </p:tgtEl>
                                        <p:attrNameLst>
                                          <p:attrName>style.visibility</p:attrName>
                                        </p:attrNameLst>
                                      </p:cBhvr>
                                      <p:to>
                                        <p:strVal val="visible"/>
                                      </p:to>
                                    </p:set>
                                    <p:anim calcmode="lin" valueType="num">
                                      <p:cBhvr additive="base">
                                        <p:cTn dur="1000"/>
                                        <p:tgtEl>
                                          <p:spTgt spid="180">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0">
                                            <p:txEl>
                                              <p:pRg end="4" st="4"/>
                                            </p:txEl>
                                          </p:spTgt>
                                        </p:tgtEl>
                                        <p:attrNameLst>
                                          <p:attrName>style.visibility</p:attrName>
                                        </p:attrNameLst>
                                      </p:cBhvr>
                                      <p:to>
                                        <p:strVal val="visible"/>
                                      </p:to>
                                    </p:set>
                                    <p:anim calcmode="lin" valueType="num">
                                      <p:cBhvr additive="base">
                                        <p:cTn dur="1000"/>
                                        <p:tgtEl>
                                          <p:spTgt spid="180">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0"/>
          <p:cNvSpPr/>
          <p:nvPr>
            <p:ph type="title"/>
          </p:nvPr>
        </p:nvSpPr>
        <p:spPr>
          <a:xfrm>
            <a:off x="375262" y="433659"/>
            <a:ext cx="41370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chemeClr val="dk1"/>
              </a:buClr>
              <a:buSzPts val="4000"/>
              <a:buFont typeface="Arial"/>
              <a:buNone/>
            </a:pPr>
            <a:r>
              <a:rPr i="0" lang="en" sz="4000" u="none">
                <a:solidFill>
                  <a:schemeClr val="dk1"/>
                </a:solidFill>
                <a:latin typeface="Amatic SC"/>
                <a:ea typeface="Amatic SC"/>
                <a:cs typeface="Amatic SC"/>
                <a:sym typeface="Amatic SC"/>
              </a:rPr>
              <a:t>Securing Human Rights</a:t>
            </a:r>
            <a:endParaRPr>
              <a:latin typeface="Amatic SC"/>
              <a:ea typeface="Amatic SC"/>
              <a:cs typeface="Amatic SC"/>
              <a:sym typeface="Amatic SC"/>
            </a:endParaRPr>
          </a:p>
        </p:txBody>
      </p:sp>
      <p:sp>
        <p:nvSpPr>
          <p:cNvPr id="186" name="Google Shape;186;p30"/>
          <p:cNvSpPr txBox="1"/>
          <p:nvPr/>
        </p:nvSpPr>
        <p:spPr>
          <a:xfrm>
            <a:off x="592625" y="1296750"/>
            <a:ext cx="4086300" cy="339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i="0" lang="en" sz="1300" u="none">
                <a:solidFill>
                  <a:srgbClr val="7EA991"/>
                </a:solidFill>
                <a:latin typeface="Alfa Slab One"/>
                <a:ea typeface="Alfa Slab One"/>
                <a:cs typeface="Alfa Slab One"/>
                <a:sym typeface="Alfa Slab One"/>
              </a:rPr>
              <a:t>The Taliban’s attack on Malala led to widespread protests across Pakistan and world wide shock. Over 2 million people signed a right to education petition, and the </a:t>
            </a:r>
            <a:r>
              <a:rPr i="0" lang="en" sz="1300" u="sng">
                <a:solidFill>
                  <a:srgbClr val="7EA991"/>
                </a:solidFill>
                <a:latin typeface="Alfa Slab One"/>
                <a:ea typeface="Alfa Slab One"/>
                <a:cs typeface="Alfa Slab One"/>
                <a:sym typeface="Alfa Slab One"/>
              </a:rPr>
              <a:t>Right to Free and Compulsory Education</a:t>
            </a:r>
            <a:r>
              <a:rPr i="0" lang="en" sz="1300" u="none">
                <a:solidFill>
                  <a:srgbClr val="7EA991"/>
                </a:solidFill>
                <a:latin typeface="Alfa Slab One"/>
                <a:ea typeface="Alfa Slab One"/>
                <a:cs typeface="Alfa Slab One"/>
                <a:sym typeface="Alfa Slab One"/>
              </a:rPr>
              <a:t> Bill was passed in Pakistan.  </a:t>
            </a:r>
            <a:endParaRPr sz="9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sz="130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sz="1300" u="none">
                <a:solidFill>
                  <a:srgbClr val="7EA991"/>
                </a:solidFill>
                <a:latin typeface="Alfa Slab One"/>
                <a:ea typeface="Alfa Slab One"/>
                <a:cs typeface="Alfa Slab One"/>
                <a:sym typeface="Alfa Slab One"/>
              </a:rPr>
              <a:t>Now, every child in Pakistan is given the chance to go to school.</a:t>
            </a:r>
            <a:endParaRPr sz="9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sz="130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sz="1300" u="none">
                <a:solidFill>
                  <a:srgbClr val="7EA991"/>
                </a:solidFill>
                <a:latin typeface="Alfa Slab One"/>
                <a:ea typeface="Alfa Slab One"/>
                <a:cs typeface="Alfa Slab One"/>
                <a:sym typeface="Alfa Slab One"/>
              </a:rPr>
              <a:t>In 2013, the </a:t>
            </a:r>
            <a:r>
              <a:rPr i="0" lang="en" sz="1300" u="sng">
                <a:solidFill>
                  <a:srgbClr val="7EA991"/>
                </a:solidFill>
                <a:latin typeface="Alfa Slab One"/>
                <a:ea typeface="Alfa Slab One"/>
                <a:cs typeface="Alfa Slab One"/>
                <a:sym typeface="Alfa Slab One"/>
              </a:rPr>
              <a:t>Malala </a:t>
            </a:r>
            <a:r>
              <a:rPr lang="en" sz="1300" u="sng">
                <a:solidFill>
                  <a:srgbClr val="7EA991"/>
                </a:solidFill>
                <a:latin typeface="Alfa Slab One"/>
                <a:ea typeface="Alfa Slab One"/>
                <a:cs typeface="Alfa Slab One"/>
                <a:sym typeface="Alfa Slab One"/>
              </a:rPr>
              <a:t>F</a:t>
            </a:r>
            <a:r>
              <a:rPr i="0" lang="en" sz="1300" u="sng">
                <a:solidFill>
                  <a:srgbClr val="7EA991"/>
                </a:solidFill>
                <a:latin typeface="Alfa Slab One"/>
                <a:ea typeface="Alfa Slab One"/>
                <a:cs typeface="Alfa Slab One"/>
                <a:sym typeface="Alfa Slab One"/>
              </a:rPr>
              <a:t>und</a:t>
            </a:r>
            <a:r>
              <a:rPr i="0" lang="en" sz="1300" u="none">
                <a:solidFill>
                  <a:srgbClr val="7EA991"/>
                </a:solidFill>
                <a:latin typeface="Alfa Slab One"/>
                <a:ea typeface="Alfa Slab One"/>
                <a:cs typeface="Alfa Slab One"/>
                <a:sym typeface="Alfa Slab One"/>
              </a:rPr>
              <a:t> was set up.  The organisation campaigns for all girls to have 12 years of education.  Malala is still an active campaigner for the rights of girls around the world to have an education. </a:t>
            </a:r>
            <a:endParaRPr sz="900">
              <a:solidFill>
                <a:srgbClr val="7EA991"/>
              </a:solidFill>
              <a:latin typeface="Alfa Slab One"/>
              <a:ea typeface="Alfa Slab One"/>
              <a:cs typeface="Alfa Slab One"/>
              <a:sym typeface="Alfa Slab One"/>
            </a:endParaRPr>
          </a:p>
        </p:txBody>
      </p:sp>
      <p:pic>
        <p:nvPicPr>
          <p:cNvPr descr="https://farm5.staticflickr.com/4501/37063231230_c24b75543d.jpg" id="187" name="Google Shape;187;p30"/>
          <p:cNvPicPr preferRelativeResize="0"/>
          <p:nvPr/>
        </p:nvPicPr>
        <p:blipFill rotWithShape="1">
          <a:blip r:embed="rId3">
            <a:alphaModFix/>
          </a:blip>
          <a:srcRect b="0" l="0" r="0" t="0"/>
          <a:stretch/>
        </p:blipFill>
        <p:spPr>
          <a:xfrm>
            <a:off x="5208825" y="2617550"/>
            <a:ext cx="2943650" cy="1961450"/>
          </a:xfrm>
          <a:prstGeom prst="rect">
            <a:avLst/>
          </a:prstGeom>
          <a:noFill/>
          <a:ln>
            <a:noFill/>
          </a:ln>
        </p:spPr>
      </p:pic>
      <p:pic>
        <p:nvPicPr>
          <p:cNvPr id="188" name="Google Shape;188;p30"/>
          <p:cNvPicPr preferRelativeResize="0"/>
          <p:nvPr/>
        </p:nvPicPr>
        <p:blipFill rotWithShape="1">
          <a:blip r:embed="rId4">
            <a:alphaModFix/>
          </a:blip>
          <a:srcRect b="0" l="0" r="0" t="0"/>
          <a:stretch/>
        </p:blipFill>
        <p:spPr>
          <a:xfrm>
            <a:off x="5340775" y="558950"/>
            <a:ext cx="2495552" cy="1871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6">
                                            <p:txEl>
                                              <p:pRg end="0" st="0"/>
                                            </p:txEl>
                                          </p:spTgt>
                                        </p:tgtEl>
                                        <p:attrNameLst>
                                          <p:attrName>style.visibility</p:attrName>
                                        </p:attrNameLst>
                                      </p:cBhvr>
                                      <p:to>
                                        <p:strVal val="visible"/>
                                      </p:to>
                                    </p:set>
                                    <p:anim calcmode="lin" valueType="num">
                                      <p:cBhvr additive="base">
                                        <p:cTn dur="1000"/>
                                        <p:tgtEl>
                                          <p:spTgt spid="186">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6">
                                            <p:txEl>
                                              <p:pRg end="1" st="1"/>
                                            </p:txEl>
                                          </p:spTgt>
                                        </p:tgtEl>
                                        <p:attrNameLst>
                                          <p:attrName>style.visibility</p:attrName>
                                        </p:attrNameLst>
                                      </p:cBhvr>
                                      <p:to>
                                        <p:strVal val="visible"/>
                                      </p:to>
                                    </p:set>
                                    <p:anim calcmode="lin" valueType="num">
                                      <p:cBhvr additive="base">
                                        <p:cTn dur="1000"/>
                                        <p:tgtEl>
                                          <p:spTgt spid="186">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6">
                                            <p:txEl>
                                              <p:pRg end="2" st="2"/>
                                            </p:txEl>
                                          </p:spTgt>
                                        </p:tgtEl>
                                        <p:attrNameLst>
                                          <p:attrName>style.visibility</p:attrName>
                                        </p:attrNameLst>
                                      </p:cBhvr>
                                      <p:to>
                                        <p:strVal val="visible"/>
                                      </p:to>
                                    </p:set>
                                    <p:anim calcmode="lin" valueType="num">
                                      <p:cBhvr additive="base">
                                        <p:cTn dur="1000"/>
                                        <p:tgtEl>
                                          <p:spTgt spid="186">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6">
                                            <p:txEl>
                                              <p:pRg end="3" st="3"/>
                                            </p:txEl>
                                          </p:spTgt>
                                        </p:tgtEl>
                                        <p:attrNameLst>
                                          <p:attrName>style.visibility</p:attrName>
                                        </p:attrNameLst>
                                      </p:cBhvr>
                                      <p:to>
                                        <p:strVal val="visible"/>
                                      </p:to>
                                    </p:set>
                                    <p:anim calcmode="lin" valueType="num">
                                      <p:cBhvr additive="base">
                                        <p:cTn dur="1000"/>
                                        <p:tgtEl>
                                          <p:spTgt spid="186">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6">
                                            <p:txEl>
                                              <p:pRg end="4" st="4"/>
                                            </p:txEl>
                                          </p:spTgt>
                                        </p:tgtEl>
                                        <p:attrNameLst>
                                          <p:attrName>style.visibility</p:attrName>
                                        </p:attrNameLst>
                                      </p:cBhvr>
                                      <p:to>
                                        <p:strVal val="visible"/>
                                      </p:to>
                                    </p:set>
                                    <p:anim calcmode="lin" valueType="num">
                                      <p:cBhvr additive="base">
                                        <p:cTn dur="1000"/>
                                        <p:tgtEl>
                                          <p:spTgt spid="186">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1"/>
          <p:cNvSpPr/>
          <p:nvPr>
            <p:ph type="title"/>
          </p:nvPr>
        </p:nvSpPr>
        <p:spPr>
          <a:xfrm>
            <a:off x="375262" y="433659"/>
            <a:ext cx="41370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chemeClr val="dk1"/>
              </a:buClr>
              <a:buSzPts val="4000"/>
              <a:buFont typeface="Arial"/>
              <a:buNone/>
            </a:pPr>
            <a:r>
              <a:rPr i="0" lang="en" sz="4000" u="none">
                <a:solidFill>
                  <a:schemeClr val="dk1"/>
                </a:solidFill>
                <a:latin typeface="Amatic SC"/>
                <a:ea typeface="Amatic SC"/>
                <a:cs typeface="Amatic SC"/>
                <a:sym typeface="Amatic SC"/>
              </a:rPr>
              <a:t>Securing Human Rights</a:t>
            </a:r>
            <a:endParaRPr>
              <a:latin typeface="Amatic SC"/>
              <a:ea typeface="Amatic SC"/>
              <a:cs typeface="Amatic SC"/>
              <a:sym typeface="Amatic SC"/>
            </a:endParaRPr>
          </a:p>
        </p:txBody>
      </p:sp>
      <p:sp>
        <p:nvSpPr>
          <p:cNvPr id="194" name="Google Shape;194;p31"/>
          <p:cNvSpPr txBox="1"/>
          <p:nvPr/>
        </p:nvSpPr>
        <p:spPr>
          <a:xfrm>
            <a:off x="592625" y="1296750"/>
            <a:ext cx="4619700" cy="339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 sz="1300">
                <a:solidFill>
                  <a:srgbClr val="7EA991"/>
                </a:solidFill>
                <a:latin typeface="Alfa Slab One"/>
                <a:ea typeface="Alfa Slab One"/>
                <a:cs typeface="Alfa Slab One"/>
                <a:sym typeface="Alfa Slab One"/>
              </a:rPr>
              <a:t>On 12th July 2012 Malala stood up and spoke at the UN headquarters in New York. </a:t>
            </a:r>
            <a:endParaRPr sz="13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sz="13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lang="en" sz="1300">
                <a:solidFill>
                  <a:srgbClr val="7EA991"/>
                </a:solidFill>
                <a:latin typeface="Alfa Slab One"/>
                <a:ea typeface="Alfa Slab One"/>
                <a:cs typeface="Alfa Slab One"/>
                <a:sym typeface="Alfa Slab One"/>
              </a:rPr>
              <a:t>It was her 16th birthday and her speech was broadcast around the world. </a:t>
            </a:r>
            <a:endParaRPr sz="13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sz="13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sz="13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lang="en" sz="1300" u="sng">
                <a:solidFill>
                  <a:schemeClr val="hlink"/>
                </a:solidFill>
                <a:latin typeface="Alfa Slab One"/>
                <a:ea typeface="Alfa Slab One"/>
                <a:cs typeface="Alfa Slab One"/>
                <a:sym typeface="Alfa Slab One"/>
                <a:hlinkClick r:id="rId3"/>
              </a:rPr>
              <a:t>http://www.youtube.com/watch?v=gCg2FyTiBoI</a:t>
            </a:r>
            <a:r>
              <a:rPr lang="en" sz="1300">
                <a:solidFill>
                  <a:srgbClr val="7EA991"/>
                </a:solidFill>
                <a:latin typeface="Alfa Slab One"/>
                <a:ea typeface="Alfa Slab One"/>
                <a:cs typeface="Alfa Slab One"/>
                <a:sym typeface="Alfa Slab One"/>
              </a:rPr>
              <a:t> </a:t>
            </a:r>
            <a:endParaRPr sz="13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sz="130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sz="13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sz="1300" u="none">
                <a:solidFill>
                  <a:srgbClr val="7EA991"/>
                </a:solidFill>
                <a:latin typeface="Alfa Slab One"/>
                <a:ea typeface="Alfa Slab One"/>
                <a:cs typeface="Alfa Slab One"/>
                <a:sym typeface="Alfa Slab One"/>
              </a:rPr>
              <a:t>In 2013, the </a:t>
            </a:r>
            <a:r>
              <a:rPr i="0" lang="en" sz="1300" u="sng">
                <a:solidFill>
                  <a:srgbClr val="7EA991"/>
                </a:solidFill>
                <a:latin typeface="Alfa Slab One"/>
                <a:ea typeface="Alfa Slab One"/>
                <a:cs typeface="Alfa Slab One"/>
                <a:sym typeface="Alfa Slab One"/>
              </a:rPr>
              <a:t>Malala </a:t>
            </a:r>
            <a:r>
              <a:rPr lang="en" sz="1300" u="sng">
                <a:solidFill>
                  <a:srgbClr val="7EA991"/>
                </a:solidFill>
                <a:latin typeface="Alfa Slab One"/>
                <a:ea typeface="Alfa Slab One"/>
                <a:cs typeface="Alfa Slab One"/>
                <a:sym typeface="Alfa Slab One"/>
              </a:rPr>
              <a:t>F</a:t>
            </a:r>
            <a:r>
              <a:rPr i="0" lang="en" sz="1300" u="sng">
                <a:solidFill>
                  <a:srgbClr val="7EA991"/>
                </a:solidFill>
                <a:latin typeface="Alfa Slab One"/>
                <a:ea typeface="Alfa Slab One"/>
                <a:cs typeface="Alfa Slab One"/>
                <a:sym typeface="Alfa Slab One"/>
              </a:rPr>
              <a:t>und</a:t>
            </a:r>
            <a:r>
              <a:rPr i="0" lang="en" sz="1300" u="none">
                <a:solidFill>
                  <a:srgbClr val="7EA991"/>
                </a:solidFill>
                <a:latin typeface="Alfa Slab One"/>
                <a:ea typeface="Alfa Slab One"/>
                <a:cs typeface="Alfa Slab One"/>
                <a:sym typeface="Alfa Slab One"/>
              </a:rPr>
              <a:t> was set up.  The organisation campaigns for all girls to have 12 years of education.  </a:t>
            </a:r>
            <a:endParaRPr i="0" sz="130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sz="1300" u="none">
                <a:solidFill>
                  <a:srgbClr val="7EA991"/>
                </a:solidFill>
                <a:latin typeface="Alfa Slab One"/>
                <a:ea typeface="Alfa Slab One"/>
                <a:cs typeface="Alfa Slab One"/>
                <a:sym typeface="Alfa Slab One"/>
              </a:rPr>
              <a:t>Malala is still an active campaigner for the rights of girls around the world to have an education. </a:t>
            </a:r>
            <a:endParaRPr sz="900">
              <a:solidFill>
                <a:srgbClr val="7EA991"/>
              </a:solidFill>
              <a:latin typeface="Alfa Slab One"/>
              <a:ea typeface="Alfa Slab One"/>
              <a:cs typeface="Alfa Slab One"/>
              <a:sym typeface="Alfa Slab One"/>
            </a:endParaRPr>
          </a:p>
        </p:txBody>
      </p:sp>
      <p:pic>
        <p:nvPicPr>
          <p:cNvPr descr="File:Small Flag of the United Nations ZP.svg" id="195" name="Google Shape;195;p31"/>
          <p:cNvPicPr preferRelativeResize="0"/>
          <p:nvPr/>
        </p:nvPicPr>
        <p:blipFill rotWithShape="1">
          <a:blip r:embed="rId4">
            <a:alphaModFix/>
          </a:blip>
          <a:srcRect b="0" l="0" r="0" t="0"/>
          <a:stretch/>
        </p:blipFill>
        <p:spPr>
          <a:xfrm>
            <a:off x="6365874" y="515325"/>
            <a:ext cx="1209600" cy="1209625"/>
          </a:xfrm>
          <a:prstGeom prst="rect">
            <a:avLst/>
          </a:prstGeom>
          <a:noFill/>
          <a:ln>
            <a:noFill/>
          </a:ln>
        </p:spPr>
      </p:pic>
      <p:pic>
        <p:nvPicPr>
          <p:cNvPr descr="Malala giving a speech to the UN on her 16th birthday" id="196" name="Google Shape;196;p31"/>
          <p:cNvPicPr preferRelativeResize="0"/>
          <p:nvPr/>
        </p:nvPicPr>
        <p:blipFill rotWithShape="1">
          <a:blip r:embed="rId5">
            <a:alphaModFix/>
          </a:blip>
          <a:srcRect b="0" l="0" r="0" t="0"/>
          <a:stretch/>
        </p:blipFill>
        <p:spPr>
          <a:xfrm>
            <a:off x="5632075" y="2871501"/>
            <a:ext cx="2677200" cy="1769647"/>
          </a:xfrm>
          <a:prstGeom prst="rect">
            <a:avLst/>
          </a:prstGeom>
          <a:noFill/>
          <a:ln>
            <a:noFill/>
          </a:ln>
        </p:spPr>
      </p:pic>
      <p:sp>
        <p:nvSpPr>
          <p:cNvPr id="197" name="Google Shape;197;p31"/>
          <p:cNvSpPr/>
          <p:nvPr/>
        </p:nvSpPr>
        <p:spPr>
          <a:xfrm>
            <a:off x="5589475" y="2046800"/>
            <a:ext cx="2579700" cy="784200"/>
          </a:xfrm>
          <a:prstGeom prst="wedgeRoundRectCallout">
            <a:avLst>
              <a:gd fmla="val -458" name="adj1"/>
              <a:gd fmla="val 86977" name="adj2"/>
              <a:gd fmla="val 0" name="adj3"/>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1"/>
          <p:cNvSpPr txBox="1"/>
          <p:nvPr/>
        </p:nvSpPr>
        <p:spPr>
          <a:xfrm>
            <a:off x="5540713" y="2266850"/>
            <a:ext cx="2677200" cy="344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 sz="1800">
                <a:solidFill>
                  <a:srgbClr val="000000"/>
                </a:solidFill>
                <a:latin typeface="Amatic SC"/>
                <a:ea typeface="Amatic SC"/>
                <a:cs typeface="Amatic SC"/>
                <a:sym typeface="Amatic SC"/>
              </a:rPr>
              <a:t>"One child, one teacher, one book, one pen can change the world”</a:t>
            </a:r>
            <a:endParaRPr sz="2600">
              <a:solidFill>
                <a:srgbClr val="000000"/>
              </a:solidFill>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1000"/>
                                        <p:tgtEl>
                                          <p:spTgt spid="19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anim calcmode="lin" valueType="num">
                                      <p:cBhvr additive="base">
                                        <p:cTn dur="1000"/>
                                        <p:tgtEl>
                                          <p:spTgt spid="19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1" st="1"/>
                                            </p:txEl>
                                          </p:spTgt>
                                        </p:tgtEl>
                                        <p:attrNameLst>
                                          <p:attrName>style.visibility</p:attrName>
                                        </p:attrNameLst>
                                      </p:cBhvr>
                                      <p:to>
                                        <p:strVal val="visible"/>
                                      </p:to>
                                    </p:set>
                                    <p:anim calcmode="lin" valueType="num">
                                      <p:cBhvr additive="base">
                                        <p:cTn dur="1000"/>
                                        <p:tgtEl>
                                          <p:spTgt spid="19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2" st="2"/>
                                            </p:txEl>
                                          </p:spTgt>
                                        </p:tgtEl>
                                        <p:attrNameLst>
                                          <p:attrName>style.visibility</p:attrName>
                                        </p:attrNameLst>
                                      </p:cBhvr>
                                      <p:to>
                                        <p:strVal val="visible"/>
                                      </p:to>
                                    </p:set>
                                    <p:anim calcmode="lin" valueType="num">
                                      <p:cBhvr additive="base">
                                        <p:cTn dur="1000"/>
                                        <p:tgtEl>
                                          <p:spTgt spid="194">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3" st="3"/>
                                            </p:txEl>
                                          </p:spTgt>
                                        </p:tgtEl>
                                        <p:attrNameLst>
                                          <p:attrName>style.visibility</p:attrName>
                                        </p:attrNameLst>
                                      </p:cBhvr>
                                      <p:to>
                                        <p:strVal val="visible"/>
                                      </p:to>
                                    </p:set>
                                    <p:anim calcmode="lin" valueType="num">
                                      <p:cBhvr additive="base">
                                        <p:cTn dur="1000"/>
                                        <p:tgtEl>
                                          <p:spTgt spid="194">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4" st="4"/>
                                            </p:txEl>
                                          </p:spTgt>
                                        </p:tgtEl>
                                        <p:attrNameLst>
                                          <p:attrName>style.visibility</p:attrName>
                                        </p:attrNameLst>
                                      </p:cBhvr>
                                      <p:to>
                                        <p:strVal val="visible"/>
                                      </p:to>
                                    </p:set>
                                    <p:anim calcmode="lin" valueType="num">
                                      <p:cBhvr additive="base">
                                        <p:cTn dur="1000"/>
                                        <p:tgtEl>
                                          <p:spTgt spid="194">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5" st="5"/>
                                            </p:txEl>
                                          </p:spTgt>
                                        </p:tgtEl>
                                        <p:attrNameLst>
                                          <p:attrName>style.visibility</p:attrName>
                                        </p:attrNameLst>
                                      </p:cBhvr>
                                      <p:to>
                                        <p:strVal val="visible"/>
                                      </p:to>
                                    </p:set>
                                    <p:anim calcmode="lin" valueType="num">
                                      <p:cBhvr additive="base">
                                        <p:cTn dur="1000"/>
                                        <p:tgtEl>
                                          <p:spTgt spid="194">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6" st="6"/>
                                            </p:txEl>
                                          </p:spTgt>
                                        </p:tgtEl>
                                        <p:attrNameLst>
                                          <p:attrName>style.visibility</p:attrName>
                                        </p:attrNameLst>
                                      </p:cBhvr>
                                      <p:to>
                                        <p:strVal val="visible"/>
                                      </p:to>
                                    </p:set>
                                    <p:anim calcmode="lin" valueType="num">
                                      <p:cBhvr additive="base">
                                        <p:cTn dur="1000"/>
                                        <p:tgtEl>
                                          <p:spTgt spid="194">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7" st="7"/>
                                            </p:txEl>
                                          </p:spTgt>
                                        </p:tgtEl>
                                        <p:attrNameLst>
                                          <p:attrName>style.visibility</p:attrName>
                                        </p:attrNameLst>
                                      </p:cBhvr>
                                      <p:to>
                                        <p:strVal val="visible"/>
                                      </p:to>
                                    </p:set>
                                    <p:anim calcmode="lin" valueType="num">
                                      <p:cBhvr additive="base">
                                        <p:cTn dur="1000"/>
                                        <p:tgtEl>
                                          <p:spTgt spid="194">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8" st="8"/>
                                            </p:txEl>
                                          </p:spTgt>
                                        </p:tgtEl>
                                        <p:attrNameLst>
                                          <p:attrName>style.visibility</p:attrName>
                                        </p:attrNameLst>
                                      </p:cBhvr>
                                      <p:to>
                                        <p:strVal val="visible"/>
                                      </p:to>
                                    </p:set>
                                    <p:anim calcmode="lin" valueType="num">
                                      <p:cBhvr additive="base">
                                        <p:cTn dur="1000"/>
                                        <p:tgtEl>
                                          <p:spTgt spid="194">
                                            <p:txEl>
                                              <p:pRg end="8" st="8"/>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4">
                                            <p:txEl>
                                              <p:pRg end="9" st="9"/>
                                            </p:txEl>
                                          </p:spTgt>
                                        </p:tgtEl>
                                        <p:attrNameLst>
                                          <p:attrName>style.visibility</p:attrName>
                                        </p:attrNameLst>
                                      </p:cBhvr>
                                      <p:to>
                                        <p:strVal val="visible"/>
                                      </p:to>
                                    </p:set>
                                    <p:anim calcmode="lin" valueType="num">
                                      <p:cBhvr additive="base">
                                        <p:cTn dur="1000"/>
                                        <p:tgtEl>
                                          <p:spTgt spid="194">
                                            <p:txEl>
                                              <p:pRg end="9" st="9"/>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1000"/>
                                        <p:tgtEl>
                                          <p:spTgt spid="19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2"/>
          <p:cNvSpPr/>
          <p:nvPr>
            <p:ph type="title"/>
          </p:nvPr>
        </p:nvSpPr>
        <p:spPr>
          <a:xfrm>
            <a:off x="109847" y="419850"/>
            <a:ext cx="50094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chemeClr val="dk1"/>
              </a:buClr>
              <a:buSzPts val="4000"/>
              <a:buFont typeface="Arial"/>
              <a:buNone/>
            </a:pPr>
            <a:r>
              <a:rPr i="0" lang="en" sz="4100" u="none">
                <a:solidFill>
                  <a:schemeClr val="dk1"/>
                </a:solidFill>
                <a:latin typeface="Amatic SC"/>
                <a:ea typeface="Amatic SC"/>
                <a:cs typeface="Amatic SC"/>
                <a:sym typeface="Amatic SC"/>
              </a:rPr>
              <a:t>Nob</a:t>
            </a:r>
            <a:r>
              <a:rPr lang="en" sz="4100">
                <a:solidFill>
                  <a:schemeClr val="dk1"/>
                </a:solidFill>
                <a:latin typeface="Amatic SC"/>
                <a:ea typeface="Amatic SC"/>
                <a:cs typeface="Amatic SC"/>
                <a:sym typeface="Amatic SC"/>
              </a:rPr>
              <a:t>el</a:t>
            </a:r>
            <a:r>
              <a:rPr i="0" lang="en" sz="4100" u="none">
                <a:solidFill>
                  <a:schemeClr val="dk1"/>
                </a:solidFill>
                <a:latin typeface="Amatic SC"/>
                <a:ea typeface="Amatic SC"/>
                <a:cs typeface="Amatic SC"/>
                <a:sym typeface="Amatic SC"/>
              </a:rPr>
              <a:t> Peace Prize Winner</a:t>
            </a:r>
            <a:endParaRPr sz="4100">
              <a:latin typeface="Amatic SC"/>
              <a:ea typeface="Amatic SC"/>
              <a:cs typeface="Amatic SC"/>
              <a:sym typeface="Amatic SC"/>
            </a:endParaRPr>
          </a:p>
        </p:txBody>
      </p:sp>
      <p:sp>
        <p:nvSpPr>
          <p:cNvPr id="204" name="Google Shape;204;p32"/>
          <p:cNvSpPr txBox="1"/>
          <p:nvPr/>
        </p:nvSpPr>
        <p:spPr>
          <a:xfrm>
            <a:off x="665362" y="1334709"/>
            <a:ext cx="4368900" cy="380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Malala’s tireless campaigning was recognised in 2014 when she was named as the co-recipient of the Nobel Peace Prize.</a:t>
            </a:r>
            <a:endParaRPr i="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lang="en">
                <a:solidFill>
                  <a:srgbClr val="7EA991"/>
                </a:solidFill>
                <a:latin typeface="Alfa Slab One"/>
                <a:ea typeface="Alfa Slab One"/>
                <a:cs typeface="Alfa Slab One"/>
                <a:sym typeface="Alfa Slab One"/>
              </a:rPr>
              <a:t>She shared the prize with Kailash Satyarthi, a children‘s rights activist from India.</a:t>
            </a:r>
            <a:endParaRPr sz="10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At the age of 17 she is the youngest recipient of the prize. </a:t>
            </a:r>
            <a:endParaRPr sz="10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Malala donated the prize money of more than $500,000 to build a secondary school for girls in Pakistan. </a:t>
            </a:r>
            <a:endParaRPr sz="10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205" name="Google Shape;205;p32"/>
          <p:cNvPicPr preferRelativeResize="0"/>
          <p:nvPr/>
        </p:nvPicPr>
        <p:blipFill>
          <a:blip r:embed="rId3">
            <a:alphaModFix/>
          </a:blip>
          <a:stretch>
            <a:fillRect/>
          </a:stretch>
        </p:blipFill>
        <p:spPr>
          <a:xfrm>
            <a:off x="5158450" y="2094000"/>
            <a:ext cx="3352876" cy="2586925"/>
          </a:xfrm>
          <a:prstGeom prst="rect">
            <a:avLst/>
          </a:prstGeom>
          <a:noFill/>
          <a:ln>
            <a:noFill/>
          </a:ln>
        </p:spPr>
      </p:pic>
      <p:pic>
        <p:nvPicPr>
          <p:cNvPr id="206" name="Google Shape;206;p32"/>
          <p:cNvPicPr preferRelativeResize="0"/>
          <p:nvPr/>
        </p:nvPicPr>
        <p:blipFill>
          <a:blip r:embed="rId4">
            <a:alphaModFix/>
          </a:blip>
          <a:stretch>
            <a:fillRect/>
          </a:stretch>
        </p:blipFill>
        <p:spPr>
          <a:xfrm>
            <a:off x="5708387" y="489550"/>
            <a:ext cx="2253000" cy="150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3"/>
                                        </p:tgtEl>
                                        <p:attrNameLst>
                                          <p:attrName>style.visibility</p:attrName>
                                        </p:attrNameLst>
                                      </p:cBhvr>
                                      <p:to>
                                        <p:strVal val="visible"/>
                                      </p:to>
                                    </p:set>
                                    <p:anim calcmode="lin" valueType="num">
                                      <p:cBhvr additive="base">
                                        <p:cTn dur="1000"/>
                                        <p:tgtEl>
                                          <p:spTgt spid="20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anim calcmode="lin" valueType="num">
                                      <p:cBhvr additive="base">
                                        <p:cTn dur="1000"/>
                                        <p:tgtEl>
                                          <p:spTgt spid="20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1" st="1"/>
                                            </p:txEl>
                                          </p:spTgt>
                                        </p:tgtEl>
                                        <p:attrNameLst>
                                          <p:attrName>style.visibility</p:attrName>
                                        </p:attrNameLst>
                                      </p:cBhvr>
                                      <p:to>
                                        <p:strVal val="visible"/>
                                      </p:to>
                                    </p:set>
                                    <p:anim calcmode="lin" valueType="num">
                                      <p:cBhvr additive="base">
                                        <p:cTn dur="1000"/>
                                        <p:tgtEl>
                                          <p:spTgt spid="20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2" st="2"/>
                                            </p:txEl>
                                          </p:spTgt>
                                        </p:tgtEl>
                                        <p:attrNameLst>
                                          <p:attrName>style.visibility</p:attrName>
                                        </p:attrNameLst>
                                      </p:cBhvr>
                                      <p:to>
                                        <p:strVal val="visible"/>
                                      </p:to>
                                    </p:set>
                                    <p:anim calcmode="lin" valueType="num">
                                      <p:cBhvr additive="base">
                                        <p:cTn dur="1000"/>
                                        <p:tgtEl>
                                          <p:spTgt spid="204">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3" st="3"/>
                                            </p:txEl>
                                          </p:spTgt>
                                        </p:tgtEl>
                                        <p:attrNameLst>
                                          <p:attrName>style.visibility</p:attrName>
                                        </p:attrNameLst>
                                      </p:cBhvr>
                                      <p:to>
                                        <p:strVal val="visible"/>
                                      </p:to>
                                    </p:set>
                                    <p:anim calcmode="lin" valueType="num">
                                      <p:cBhvr additive="base">
                                        <p:cTn dur="1000"/>
                                        <p:tgtEl>
                                          <p:spTgt spid="204">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4" st="4"/>
                                            </p:txEl>
                                          </p:spTgt>
                                        </p:tgtEl>
                                        <p:attrNameLst>
                                          <p:attrName>style.visibility</p:attrName>
                                        </p:attrNameLst>
                                      </p:cBhvr>
                                      <p:to>
                                        <p:strVal val="visible"/>
                                      </p:to>
                                    </p:set>
                                    <p:anim calcmode="lin" valueType="num">
                                      <p:cBhvr additive="base">
                                        <p:cTn dur="1000"/>
                                        <p:tgtEl>
                                          <p:spTgt spid="204">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5" st="5"/>
                                            </p:txEl>
                                          </p:spTgt>
                                        </p:tgtEl>
                                        <p:attrNameLst>
                                          <p:attrName>style.visibility</p:attrName>
                                        </p:attrNameLst>
                                      </p:cBhvr>
                                      <p:to>
                                        <p:strVal val="visible"/>
                                      </p:to>
                                    </p:set>
                                    <p:anim calcmode="lin" valueType="num">
                                      <p:cBhvr additive="base">
                                        <p:cTn dur="1000"/>
                                        <p:tgtEl>
                                          <p:spTgt spid="204">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6" st="6"/>
                                            </p:txEl>
                                          </p:spTgt>
                                        </p:tgtEl>
                                        <p:attrNameLst>
                                          <p:attrName>style.visibility</p:attrName>
                                        </p:attrNameLst>
                                      </p:cBhvr>
                                      <p:to>
                                        <p:strVal val="visible"/>
                                      </p:to>
                                    </p:set>
                                    <p:anim calcmode="lin" valueType="num">
                                      <p:cBhvr additive="base">
                                        <p:cTn dur="1000"/>
                                        <p:tgtEl>
                                          <p:spTgt spid="204">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7" st="7"/>
                                            </p:txEl>
                                          </p:spTgt>
                                        </p:tgtEl>
                                        <p:attrNameLst>
                                          <p:attrName>style.visibility</p:attrName>
                                        </p:attrNameLst>
                                      </p:cBhvr>
                                      <p:to>
                                        <p:strVal val="visible"/>
                                      </p:to>
                                    </p:set>
                                    <p:anim calcmode="lin" valueType="num">
                                      <p:cBhvr additive="base">
                                        <p:cTn dur="1000"/>
                                        <p:tgtEl>
                                          <p:spTgt spid="204">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8" st="8"/>
                                            </p:txEl>
                                          </p:spTgt>
                                        </p:tgtEl>
                                        <p:attrNameLst>
                                          <p:attrName>style.visibility</p:attrName>
                                        </p:attrNameLst>
                                      </p:cBhvr>
                                      <p:to>
                                        <p:strVal val="visible"/>
                                      </p:to>
                                    </p:set>
                                    <p:anim calcmode="lin" valueType="num">
                                      <p:cBhvr additive="base">
                                        <p:cTn dur="1000"/>
                                        <p:tgtEl>
                                          <p:spTgt spid="204">
                                            <p:txEl>
                                              <p:pRg end="8" st="8"/>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4">
                                            <p:txEl>
                                              <p:pRg end="9" st="9"/>
                                            </p:txEl>
                                          </p:spTgt>
                                        </p:tgtEl>
                                        <p:attrNameLst>
                                          <p:attrName>style.visibility</p:attrName>
                                        </p:attrNameLst>
                                      </p:cBhvr>
                                      <p:to>
                                        <p:strVal val="visible"/>
                                      </p:to>
                                    </p:set>
                                    <p:anim calcmode="lin" valueType="num">
                                      <p:cBhvr additive="base">
                                        <p:cTn dur="1000"/>
                                        <p:tgtEl>
                                          <p:spTgt spid="204">
                                            <p:txEl>
                                              <p:pRg end="9" st="9"/>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id="211" name="Google Shape;211;p33"/>
          <p:cNvPicPr preferRelativeResize="0"/>
          <p:nvPr/>
        </p:nvPicPr>
        <p:blipFill rotWithShape="1">
          <a:blip r:embed="rId3">
            <a:alphaModFix/>
          </a:blip>
          <a:srcRect b="0" l="0" r="0" t="0"/>
          <a:stretch/>
        </p:blipFill>
        <p:spPr>
          <a:xfrm>
            <a:off x="3646400" y="1394962"/>
            <a:ext cx="1730500" cy="2353575"/>
          </a:xfrm>
          <a:prstGeom prst="rect">
            <a:avLst/>
          </a:prstGeom>
          <a:noFill/>
          <a:ln>
            <a:noFill/>
          </a:ln>
        </p:spPr>
      </p:pic>
      <p:sp>
        <p:nvSpPr>
          <p:cNvPr id="212" name="Google Shape;212;p33"/>
          <p:cNvSpPr/>
          <p:nvPr>
            <p:ph type="title"/>
          </p:nvPr>
        </p:nvSpPr>
        <p:spPr>
          <a:xfrm>
            <a:off x="-180249" y="317900"/>
            <a:ext cx="66078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chemeClr val="dk1"/>
              </a:buClr>
              <a:buSzPts val="4000"/>
              <a:buFont typeface="Arial"/>
              <a:buNone/>
            </a:pPr>
            <a:r>
              <a:rPr lang="en" sz="4100">
                <a:solidFill>
                  <a:schemeClr val="dk1"/>
                </a:solidFill>
                <a:latin typeface="Amatic SC"/>
                <a:ea typeface="Amatic SC"/>
                <a:cs typeface="Amatic SC"/>
                <a:sym typeface="Amatic SC"/>
              </a:rPr>
              <a:t>What Can We Learn From Malala?</a:t>
            </a:r>
            <a:endParaRPr sz="4100">
              <a:latin typeface="Amatic SC"/>
              <a:ea typeface="Amatic SC"/>
              <a:cs typeface="Amatic SC"/>
              <a:sym typeface="Amatic SC"/>
            </a:endParaRPr>
          </a:p>
        </p:txBody>
      </p:sp>
      <p:sp>
        <p:nvSpPr>
          <p:cNvPr id="213" name="Google Shape;213;p33"/>
          <p:cNvSpPr txBox="1"/>
          <p:nvPr/>
        </p:nvSpPr>
        <p:spPr>
          <a:xfrm>
            <a:off x="807600" y="940888"/>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0000"/>
                </a:solidFill>
                <a:latin typeface="Pacifico"/>
                <a:ea typeface="Pacifico"/>
                <a:cs typeface="Pacifico"/>
                <a:sym typeface="Pacifico"/>
              </a:rPr>
              <a:t>P</a:t>
            </a:r>
            <a:r>
              <a:rPr lang="en" sz="1700">
                <a:latin typeface="Alfa Slab One"/>
                <a:ea typeface="Alfa Slab One"/>
                <a:cs typeface="Alfa Slab One"/>
                <a:sym typeface="Alfa Slab One"/>
              </a:rPr>
              <a:t>ositivity</a:t>
            </a:r>
            <a:endParaRPr sz="1700">
              <a:latin typeface="Alfa Slab One"/>
              <a:ea typeface="Alfa Slab One"/>
              <a:cs typeface="Alfa Slab One"/>
              <a:sym typeface="Alfa Slab One"/>
            </a:endParaRPr>
          </a:p>
          <a:p>
            <a:pPr indent="0" lvl="0" marL="0" rtl="0" algn="l">
              <a:spcBef>
                <a:spcPts val="0"/>
              </a:spcBef>
              <a:spcAft>
                <a:spcPts val="0"/>
              </a:spcAft>
              <a:buNone/>
            </a:pPr>
            <a:r>
              <a:t/>
            </a:r>
            <a:endParaRPr sz="2200">
              <a:solidFill>
                <a:srgbClr val="FF0000"/>
              </a:solidFill>
              <a:latin typeface="Pacifico"/>
              <a:ea typeface="Pacifico"/>
              <a:cs typeface="Pacifico"/>
              <a:sym typeface="Pacifico"/>
            </a:endParaRPr>
          </a:p>
          <a:p>
            <a:pPr indent="0" lvl="0" marL="0" rtl="0" algn="l">
              <a:spcBef>
                <a:spcPts val="0"/>
              </a:spcBef>
              <a:spcAft>
                <a:spcPts val="0"/>
              </a:spcAft>
              <a:buNone/>
            </a:pPr>
            <a:r>
              <a:rPr lang="en" sz="4800">
                <a:solidFill>
                  <a:srgbClr val="FF9900"/>
                </a:solidFill>
                <a:latin typeface="Pacifico"/>
                <a:ea typeface="Pacifico"/>
                <a:cs typeface="Pacifico"/>
                <a:sym typeface="Pacifico"/>
              </a:rPr>
              <a:t>E</a:t>
            </a:r>
            <a:r>
              <a:rPr lang="en" sz="1700">
                <a:latin typeface="Alfa Slab One"/>
                <a:ea typeface="Alfa Slab One"/>
                <a:cs typeface="Alfa Slab One"/>
                <a:sym typeface="Alfa Slab One"/>
              </a:rPr>
              <a:t>ngagement</a:t>
            </a:r>
            <a:endParaRPr sz="4800">
              <a:solidFill>
                <a:srgbClr val="FF9900"/>
              </a:solidFill>
              <a:latin typeface="Pacifico"/>
              <a:ea typeface="Pacifico"/>
              <a:cs typeface="Pacifico"/>
              <a:sym typeface="Pacifico"/>
            </a:endParaRPr>
          </a:p>
          <a:p>
            <a:pPr indent="0" lvl="0" marL="0" rtl="0" algn="l">
              <a:spcBef>
                <a:spcPts val="0"/>
              </a:spcBef>
              <a:spcAft>
                <a:spcPts val="0"/>
              </a:spcAft>
              <a:buNone/>
            </a:pPr>
            <a:r>
              <a:t/>
            </a:r>
            <a:endParaRPr sz="1900">
              <a:solidFill>
                <a:srgbClr val="FF9900"/>
              </a:solidFill>
              <a:latin typeface="Pacifico"/>
              <a:ea typeface="Pacifico"/>
              <a:cs typeface="Pacifico"/>
              <a:sym typeface="Pacifico"/>
            </a:endParaRPr>
          </a:p>
          <a:p>
            <a:pPr indent="0" lvl="0" marL="0" rtl="0" algn="l">
              <a:spcBef>
                <a:spcPts val="0"/>
              </a:spcBef>
              <a:spcAft>
                <a:spcPts val="0"/>
              </a:spcAft>
              <a:buNone/>
            </a:pPr>
            <a:r>
              <a:rPr lang="en" sz="4800">
                <a:solidFill>
                  <a:srgbClr val="00FF00"/>
                </a:solidFill>
                <a:latin typeface="Pacifico"/>
                <a:ea typeface="Pacifico"/>
                <a:cs typeface="Pacifico"/>
                <a:sym typeface="Pacifico"/>
              </a:rPr>
              <a:t>R</a:t>
            </a:r>
            <a:r>
              <a:rPr lang="en" sz="4800">
                <a:solidFill>
                  <a:srgbClr val="9900FF"/>
                </a:solidFill>
                <a:latin typeface="Amatic SC"/>
                <a:ea typeface="Amatic SC"/>
                <a:cs typeface="Amatic SC"/>
                <a:sym typeface="Amatic SC"/>
              </a:rPr>
              <a:t> </a:t>
            </a:r>
            <a:r>
              <a:rPr lang="en" sz="1700">
                <a:latin typeface="Alfa Slab One"/>
                <a:ea typeface="Alfa Slab One"/>
                <a:cs typeface="Alfa Slab One"/>
                <a:sym typeface="Alfa Slab One"/>
              </a:rPr>
              <a:t>elationships</a:t>
            </a:r>
            <a:endParaRPr/>
          </a:p>
        </p:txBody>
      </p:sp>
      <p:sp>
        <p:nvSpPr>
          <p:cNvPr id="214" name="Google Shape;214;p33"/>
          <p:cNvSpPr txBox="1"/>
          <p:nvPr/>
        </p:nvSpPr>
        <p:spPr>
          <a:xfrm>
            <a:off x="6427550" y="11212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0000FF"/>
                </a:solidFill>
                <a:latin typeface="Pacifico"/>
                <a:ea typeface="Pacifico"/>
                <a:cs typeface="Pacifico"/>
                <a:sym typeface="Pacifico"/>
              </a:rPr>
              <a:t>M</a:t>
            </a:r>
            <a:r>
              <a:rPr lang="en" sz="1700">
                <a:latin typeface="Alfa Slab One"/>
                <a:ea typeface="Alfa Slab One"/>
                <a:cs typeface="Alfa Slab One"/>
                <a:sym typeface="Alfa Slab One"/>
              </a:rPr>
              <a:t>eaning</a:t>
            </a:r>
            <a:endParaRPr sz="4800">
              <a:solidFill>
                <a:srgbClr val="0000FF"/>
              </a:solidFill>
              <a:latin typeface="Pacifico"/>
              <a:ea typeface="Pacifico"/>
              <a:cs typeface="Pacifico"/>
              <a:sym typeface="Pacifico"/>
            </a:endParaRPr>
          </a:p>
          <a:p>
            <a:pPr indent="0" lvl="0" marL="0" rtl="0" algn="l">
              <a:spcBef>
                <a:spcPts val="0"/>
              </a:spcBef>
              <a:spcAft>
                <a:spcPts val="0"/>
              </a:spcAft>
              <a:buNone/>
            </a:pPr>
            <a:r>
              <a:t/>
            </a:r>
            <a:endParaRPr sz="4800">
              <a:solidFill>
                <a:srgbClr val="0000FF"/>
              </a:solidFill>
              <a:latin typeface="Pacifico"/>
              <a:ea typeface="Pacifico"/>
              <a:cs typeface="Pacifico"/>
              <a:sym typeface="Pacifico"/>
            </a:endParaRPr>
          </a:p>
          <a:p>
            <a:pPr indent="0" lvl="0" marL="0" rtl="0" algn="l">
              <a:spcBef>
                <a:spcPts val="0"/>
              </a:spcBef>
              <a:spcAft>
                <a:spcPts val="0"/>
              </a:spcAft>
              <a:buNone/>
            </a:pPr>
            <a:r>
              <a:rPr lang="en" sz="4800">
                <a:solidFill>
                  <a:srgbClr val="9900FF"/>
                </a:solidFill>
                <a:latin typeface="Pacifico"/>
                <a:ea typeface="Pacifico"/>
                <a:cs typeface="Pacifico"/>
                <a:sym typeface="Pacifico"/>
              </a:rPr>
              <a:t>A</a:t>
            </a:r>
            <a:r>
              <a:rPr lang="en" sz="4800">
                <a:solidFill>
                  <a:srgbClr val="9900FF"/>
                </a:solidFill>
                <a:latin typeface="Amatic SC"/>
                <a:ea typeface="Amatic SC"/>
                <a:cs typeface="Amatic SC"/>
                <a:sym typeface="Amatic SC"/>
              </a:rPr>
              <a:t> </a:t>
            </a:r>
            <a:r>
              <a:rPr lang="en" sz="1700">
                <a:latin typeface="Alfa Slab One"/>
                <a:ea typeface="Alfa Slab One"/>
                <a:cs typeface="Alfa Slab One"/>
                <a:sym typeface="Alfa Slab One"/>
              </a:rPr>
              <a:t>chievement</a:t>
            </a:r>
            <a:endParaRPr/>
          </a:p>
        </p:txBody>
      </p:sp>
      <p:cxnSp>
        <p:nvCxnSpPr>
          <p:cNvPr id="215" name="Google Shape;215;p33"/>
          <p:cNvCxnSpPr/>
          <p:nvPr/>
        </p:nvCxnSpPr>
        <p:spPr>
          <a:xfrm rot="10800000">
            <a:off x="2475900" y="1513250"/>
            <a:ext cx="1058400" cy="290100"/>
          </a:xfrm>
          <a:prstGeom prst="straightConnector1">
            <a:avLst/>
          </a:prstGeom>
          <a:noFill/>
          <a:ln cap="flat" cmpd="sng" w="28575">
            <a:solidFill>
              <a:srgbClr val="7EA991"/>
            </a:solidFill>
            <a:prstDash val="solid"/>
            <a:round/>
            <a:headEnd len="med" w="med" type="none"/>
            <a:tailEnd len="med" w="med" type="triangle"/>
          </a:ln>
        </p:spPr>
      </p:cxnSp>
      <p:cxnSp>
        <p:nvCxnSpPr>
          <p:cNvPr id="216" name="Google Shape;216;p33"/>
          <p:cNvCxnSpPr/>
          <p:nvPr/>
        </p:nvCxnSpPr>
        <p:spPr>
          <a:xfrm rot="10800000">
            <a:off x="2773800" y="2642250"/>
            <a:ext cx="760500" cy="27000"/>
          </a:xfrm>
          <a:prstGeom prst="straightConnector1">
            <a:avLst/>
          </a:prstGeom>
          <a:noFill/>
          <a:ln cap="flat" cmpd="sng" w="28575">
            <a:solidFill>
              <a:srgbClr val="7EA991"/>
            </a:solidFill>
            <a:prstDash val="solid"/>
            <a:round/>
            <a:headEnd len="med" w="med" type="none"/>
            <a:tailEnd len="med" w="med" type="triangle"/>
          </a:ln>
        </p:spPr>
      </p:cxnSp>
      <p:cxnSp>
        <p:nvCxnSpPr>
          <p:cNvPr id="217" name="Google Shape;217;p33"/>
          <p:cNvCxnSpPr/>
          <p:nvPr/>
        </p:nvCxnSpPr>
        <p:spPr>
          <a:xfrm flipH="1">
            <a:off x="3001050" y="3331300"/>
            <a:ext cx="579300" cy="314700"/>
          </a:xfrm>
          <a:prstGeom prst="straightConnector1">
            <a:avLst/>
          </a:prstGeom>
          <a:noFill/>
          <a:ln cap="flat" cmpd="sng" w="28575">
            <a:solidFill>
              <a:srgbClr val="7EA991"/>
            </a:solidFill>
            <a:prstDash val="solid"/>
            <a:round/>
            <a:headEnd len="med" w="med" type="none"/>
            <a:tailEnd len="med" w="med" type="triangle"/>
          </a:ln>
        </p:spPr>
      </p:cxnSp>
      <p:cxnSp>
        <p:nvCxnSpPr>
          <p:cNvPr id="218" name="Google Shape;218;p33"/>
          <p:cNvCxnSpPr/>
          <p:nvPr/>
        </p:nvCxnSpPr>
        <p:spPr>
          <a:xfrm flipH="1" rot="10800000">
            <a:off x="5551800" y="1677950"/>
            <a:ext cx="875700" cy="125400"/>
          </a:xfrm>
          <a:prstGeom prst="straightConnector1">
            <a:avLst/>
          </a:prstGeom>
          <a:noFill/>
          <a:ln cap="flat" cmpd="sng" w="28575">
            <a:solidFill>
              <a:srgbClr val="7EA991"/>
            </a:solidFill>
            <a:prstDash val="solid"/>
            <a:round/>
            <a:headEnd len="med" w="med" type="none"/>
            <a:tailEnd len="med" w="med" type="triangle"/>
          </a:ln>
        </p:spPr>
      </p:cxnSp>
      <p:cxnSp>
        <p:nvCxnSpPr>
          <p:cNvPr id="219" name="Google Shape;219;p33"/>
          <p:cNvCxnSpPr/>
          <p:nvPr/>
        </p:nvCxnSpPr>
        <p:spPr>
          <a:xfrm>
            <a:off x="5510125" y="2861850"/>
            <a:ext cx="894000" cy="172500"/>
          </a:xfrm>
          <a:prstGeom prst="straightConnector1">
            <a:avLst/>
          </a:prstGeom>
          <a:noFill/>
          <a:ln cap="flat" cmpd="sng" w="28575">
            <a:solidFill>
              <a:srgbClr val="7EA991"/>
            </a:solidFill>
            <a:prstDash val="solid"/>
            <a:round/>
            <a:headEnd len="med" w="med" type="none"/>
            <a:tailEnd len="med" w="med" type="triangle"/>
          </a:ln>
        </p:spPr>
      </p:cxnSp>
      <p:sp>
        <p:nvSpPr>
          <p:cNvPr id="220" name="Google Shape;220;p33"/>
          <p:cNvSpPr txBox="1"/>
          <p:nvPr/>
        </p:nvSpPr>
        <p:spPr>
          <a:xfrm>
            <a:off x="432750" y="4092850"/>
            <a:ext cx="8278500" cy="154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7EA991"/>
                </a:solidFill>
                <a:latin typeface="Alfa Slab One"/>
                <a:ea typeface="Alfa Slab One"/>
                <a:cs typeface="Alfa Slab One"/>
                <a:sym typeface="Alfa Slab One"/>
              </a:rPr>
              <a:t>Consider, using the 5 pillars of PERMA to help you, what we can learn from Malala. Write your ideas on the activity sheet.</a:t>
            </a:r>
            <a:r>
              <a:rPr lang="en">
                <a:solidFill>
                  <a:srgbClr val="7EA991"/>
                </a:solidFill>
                <a:latin typeface="Alfa Slab One"/>
                <a:ea typeface="Alfa Slab One"/>
                <a:cs typeface="Alfa Slab One"/>
                <a:sym typeface="Alfa Slab One"/>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1000"/>
                                        <p:tgtEl>
                                          <p:spTgt spid="21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1000"/>
                                        <p:tgtEl>
                                          <p:spTgt spid="22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pic>
        <p:nvPicPr>
          <p:cNvPr id="76" name="Google Shape;76;p16"/>
          <p:cNvPicPr preferRelativeResize="0"/>
          <p:nvPr/>
        </p:nvPicPr>
        <p:blipFill rotWithShape="1">
          <a:blip r:embed="rId3">
            <a:alphaModFix/>
          </a:blip>
          <a:srcRect b="0" l="0" r="0" t="0"/>
          <a:stretch/>
        </p:blipFill>
        <p:spPr>
          <a:xfrm>
            <a:off x="4373562" y="1500188"/>
            <a:ext cx="3173014" cy="3643311"/>
          </a:xfrm>
          <a:prstGeom prst="rect">
            <a:avLst/>
          </a:prstGeom>
          <a:noFill/>
          <a:ln>
            <a:noFill/>
          </a:ln>
        </p:spPr>
      </p:pic>
      <p:sp>
        <p:nvSpPr>
          <p:cNvPr id="77" name="Google Shape;77;p16"/>
          <p:cNvSpPr txBox="1"/>
          <p:nvPr/>
        </p:nvSpPr>
        <p:spPr>
          <a:xfrm>
            <a:off x="870450" y="447075"/>
            <a:ext cx="6999900" cy="186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 sz="4800" u="none" cap="none" strike="noStrike">
                <a:solidFill>
                  <a:srgbClr val="000000"/>
                </a:solidFill>
                <a:latin typeface="Amatic SC"/>
                <a:ea typeface="Amatic SC"/>
                <a:cs typeface="Amatic SC"/>
                <a:sym typeface="Amatic SC"/>
              </a:rPr>
              <a:t>This month’s  </a:t>
            </a:r>
            <a:r>
              <a:rPr b="0" i="0" lang="en" sz="4800" u="none" cap="none" strike="noStrike">
                <a:solidFill>
                  <a:srgbClr val="FF0000"/>
                </a:solidFill>
                <a:latin typeface="Pacifico"/>
                <a:ea typeface="Pacifico"/>
                <a:cs typeface="Pacifico"/>
                <a:sym typeface="Pacifico"/>
              </a:rPr>
              <a:t>P</a:t>
            </a:r>
            <a:r>
              <a:rPr b="0" i="0" lang="en" sz="4800" u="none" cap="none" strike="noStrike">
                <a:solidFill>
                  <a:srgbClr val="FF9900"/>
                </a:solidFill>
                <a:latin typeface="Pacifico"/>
                <a:ea typeface="Pacifico"/>
                <a:cs typeface="Pacifico"/>
                <a:sym typeface="Pacifico"/>
              </a:rPr>
              <a:t>E</a:t>
            </a:r>
            <a:r>
              <a:rPr b="0" i="0" lang="en" sz="4800" u="none" cap="none" strike="noStrike">
                <a:solidFill>
                  <a:srgbClr val="00FF00"/>
                </a:solidFill>
                <a:latin typeface="Pacifico"/>
                <a:ea typeface="Pacifico"/>
                <a:cs typeface="Pacifico"/>
                <a:sym typeface="Pacifico"/>
              </a:rPr>
              <a:t>R</a:t>
            </a:r>
            <a:r>
              <a:rPr b="0" i="0" lang="en" sz="4800" u="none" cap="none" strike="noStrike">
                <a:solidFill>
                  <a:srgbClr val="0000FF"/>
                </a:solidFill>
                <a:latin typeface="Pacifico"/>
                <a:ea typeface="Pacifico"/>
                <a:cs typeface="Pacifico"/>
                <a:sym typeface="Pacifico"/>
              </a:rPr>
              <a:t>M</a:t>
            </a:r>
            <a:r>
              <a:rPr b="0" i="0" lang="en" sz="4800" u="none" cap="none" strike="noStrike">
                <a:solidFill>
                  <a:srgbClr val="9900FF"/>
                </a:solidFill>
                <a:latin typeface="Pacifico"/>
                <a:ea typeface="Pacifico"/>
                <a:cs typeface="Pacifico"/>
                <a:sym typeface="Pacifico"/>
              </a:rPr>
              <a:t>A</a:t>
            </a:r>
            <a:r>
              <a:rPr b="0" i="0" lang="en" sz="4800" u="none" cap="none" strike="noStrike">
                <a:solidFill>
                  <a:srgbClr val="9900FF"/>
                </a:solidFill>
                <a:latin typeface="Amatic SC"/>
                <a:ea typeface="Amatic SC"/>
                <a:cs typeface="Amatic SC"/>
                <a:sym typeface="Amatic SC"/>
              </a:rPr>
              <a:t>   </a:t>
            </a:r>
            <a:r>
              <a:rPr b="0" i="0" lang="en" sz="4800" u="none" cap="none" strike="noStrike">
                <a:solidFill>
                  <a:srgbClr val="000000"/>
                </a:solidFill>
                <a:latin typeface="Amatic SC"/>
                <a:ea typeface="Amatic SC"/>
                <a:cs typeface="Amatic SC"/>
                <a:sym typeface="Amatic SC"/>
              </a:rPr>
              <a:t>Person</a:t>
            </a:r>
            <a:endParaRPr sz="4800">
              <a:latin typeface="Amatic SC"/>
              <a:ea typeface="Amatic SC"/>
              <a:cs typeface="Amatic SC"/>
              <a:sym typeface="Amatic SC"/>
            </a:endParaRPr>
          </a:p>
          <a:p>
            <a:pPr indent="0" lvl="0" marL="0" marR="0" rtl="0" algn="l">
              <a:lnSpc>
                <a:spcPct val="100000"/>
              </a:lnSpc>
              <a:spcBef>
                <a:spcPts val="0"/>
              </a:spcBef>
              <a:spcAft>
                <a:spcPts val="0"/>
              </a:spcAft>
              <a:buClr>
                <a:srgbClr val="000000"/>
              </a:buClr>
              <a:buSzPts val="4800"/>
              <a:buFont typeface="Arial"/>
              <a:buNone/>
            </a:pPr>
            <a:r>
              <a:rPr b="0" i="0" lang="en" sz="4800" u="none" cap="none" strike="noStrike">
                <a:solidFill>
                  <a:srgbClr val="000000"/>
                </a:solidFill>
                <a:latin typeface="Amatic SC"/>
                <a:ea typeface="Amatic SC"/>
                <a:cs typeface="Amatic SC"/>
                <a:sym typeface="Amatic SC"/>
              </a:rPr>
              <a:t>of Interest is…</a:t>
            </a:r>
            <a:endParaRPr b="0" i="0" sz="4800" u="none" cap="none" strike="noStrike">
              <a:solidFill>
                <a:srgbClr val="000000"/>
              </a:solidFill>
              <a:latin typeface="Amatic SC"/>
              <a:ea typeface="Amatic SC"/>
              <a:cs typeface="Amatic SC"/>
              <a:sym typeface="Amatic SC"/>
            </a:endParaRPr>
          </a:p>
        </p:txBody>
      </p:sp>
      <p:sp>
        <p:nvSpPr>
          <p:cNvPr id="78" name="Google Shape;78;p16"/>
          <p:cNvSpPr txBox="1"/>
          <p:nvPr/>
        </p:nvSpPr>
        <p:spPr>
          <a:xfrm>
            <a:off x="993925" y="2618775"/>
            <a:ext cx="2830500" cy="19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900">
                <a:solidFill>
                  <a:srgbClr val="7EA991"/>
                </a:solidFill>
                <a:latin typeface="Alfa Slab One"/>
                <a:ea typeface="Alfa Slab One"/>
                <a:cs typeface="Alfa Slab One"/>
                <a:sym typeface="Alfa Slab One"/>
              </a:rPr>
              <a:t>Malala Yousafzai</a:t>
            </a:r>
            <a:endParaRPr sz="3900">
              <a:solidFill>
                <a:srgbClr val="7EA991"/>
              </a:solidFill>
              <a:latin typeface="Alfa Slab One"/>
              <a:ea typeface="Alfa Slab One"/>
              <a:cs typeface="Alfa Slab One"/>
              <a:sym typeface="Alfa Slab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p:tgtEl>
                                          <p:spTgt spid="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1000"/>
                                        <p:tgtEl>
                                          <p:spTgt spid="7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pic>
        <p:nvPicPr>
          <p:cNvPr id="225" name="Google Shape;225;p34"/>
          <p:cNvPicPr preferRelativeResize="0"/>
          <p:nvPr/>
        </p:nvPicPr>
        <p:blipFill rotWithShape="1">
          <a:blip r:embed="rId3">
            <a:alphaModFix/>
          </a:blip>
          <a:srcRect b="0" l="0" r="0" t="0"/>
          <a:stretch/>
        </p:blipFill>
        <p:spPr>
          <a:xfrm>
            <a:off x="3646400" y="1394962"/>
            <a:ext cx="1730500" cy="2353575"/>
          </a:xfrm>
          <a:prstGeom prst="rect">
            <a:avLst/>
          </a:prstGeom>
          <a:noFill/>
          <a:ln>
            <a:noFill/>
          </a:ln>
        </p:spPr>
      </p:pic>
      <p:sp>
        <p:nvSpPr>
          <p:cNvPr id="226" name="Google Shape;226;p34"/>
          <p:cNvSpPr/>
          <p:nvPr>
            <p:ph type="title"/>
          </p:nvPr>
        </p:nvSpPr>
        <p:spPr>
          <a:xfrm>
            <a:off x="-180249" y="317900"/>
            <a:ext cx="66078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ctr">
              <a:lnSpc>
                <a:spcPct val="90000"/>
              </a:lnSpc>
              <a:spcBef>
                <a:spcPts val="0"/>
              </a:spcBef>
              <a:spcAft>
                <a:spcPts val="0"/>
              </a:spcAft>
              <a:buClr>
                <a:schemeClr val="dk1"/>
              </a:buClr>
              <a:buSzPts val="4000"/>
              <a:buFont typeface="Arial"/>
              <a:buNone/>
            </a:pPr>
            <a:r>
              <a:rPr lang="en" sz="4100">
                <a:solidFill>
                  <a:schemeClr val="dk1"/>
                </a:solidFill>
                <a:latin typeface="Amatic SC"/>
                <a:ea typeface="Amatic SC"/>
                <a:cs typeface="Amatic SC"/>
                <a:sym typeface="Amatic SC"/>
              </a:rPr>
              <a:t>What Can We Learn From Malala?</a:t>
            </a:r>
            <a:endParaRPr sz="4100">
              <a:latin typeface="Amatic SC"/>
              <a:ea typeface="Amatic SC"/>
              <a:cs typeface="Amatic SC"/>
              <a:sym typeface="Amatic SC"/>
            </a:endParaRPr>
          </a:p>
        </p:txBody>
      </p:sp>
      <p:sp>
        <p:nvSpPr>
          <p:cNvPr id="227" name="Google Shape;227;p34"/>
          <p:cNvSpPr txBox="1"/>
          <p:nvPr/>
        </p:nvSpPr>
        <p:spPr>
          <a:xfrm>
            <a:off x="611575" y="1309388"/>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CC0000"/>
                </a:solidFill>
                <a:latin typeface="Alfa Slab One"/>
                <a:ea typeface="Alfa Slab One"/>
                <a:cs typeface="Alfa Slab One"/>
                <a:sym typeface="Alfa Slab One"/>
              </a:rPr>
              <a:t>Women</a:t>
            </a:r>
            <a:endParaRPr sz="600">
              <a:solidFill>
                <a:srgbClr val="CC0000"/>
              </a:solidFill>
              <a:latin typeface="Alfa Slab One"/>
              <a:ea typeface="Alfa Slab One"/>
              <a:cs typeface="Alfa Slab One"/>
              <a:sym typeface="Alfa Slab One"/>
            </a:endParaRPr>
          </a:p>
          <a:p>
            <a:pPr indent="0" lvl="0" marL="0" rtl="0" algn="ctr">
              <a:spcBef>
                <a:spcPts val="640"/>
              </a:spcBef>
              <a:spcAft>
                <a:spcPts val="0"/>
              </a:spcAft>
              <a:buNone/>
            </a:pPr>
            <a:r>
              <a:rPr lang="en" sz="2400">
                <a:solidFill>
                  <a:srgbClr val="CC0000"/>
                </a:solidFill>
                <a:latin typeface="Alfa Slab One"/>
                <a:ea typeface="Alfa Slab One"/>
                <a:cs typeface="Alfa Slab One"/>
                <a:sym typeface="Alfa Slab One"/>
              </a:rPr>
              <a:t>Equal</a:t>
            </a:r>
            <a:endParaRPr sz="600">
              <a:solidFill>
                <a:srgbClr val="CC0000"/>
              </a:solidFill>
              <a:latin typeface="Alfa Slab One"/>
              <a:ea typeface="Alfa Slab One"/>
              <a:cs typeface="Alfa Slab One"/>
              <a:sym typeface="Alfa Slab One"/>
            </a:endParaRPr>
          </a:p>
          <a:p>
            <a:pPr indent="0" lvl="0" marL="0" rtl="0" algn="ctr">
              <a:spcBef>
                <a:spcPts val="640"/>
              </a:spcBef>
              <a:spcAft>
                <a:spcPts val="0"/>
              </a:spcAft>
              <a:buNone/>
            </a:pPr>
            <a:r>
              <a:rPr lang="en" sz="2400">
                <a:solidFill>
                  <a:srgbClr val="CC0000"/>
                </a:solidFill>
                <a:latin typeface="Alfa Slab One"/>
                <a:ea typeface="Alfa Slab One"/>
                <a:cs typeface="Alfa Slab One"/>
                <a:sym typeface="Alfa Slab One"/>
              </a:rPr>
              <a:t>Education</a:t>
            </a:r>
            <a:endParaRPr sz="600">
              <a:solidFill>
                <a:srgbClr val="CC0000"/>
              </a:solidFill>
              <a:latin typeface="Alfa Slab One"/>
              <a:ea typeface="Alfa Slab One"/>
              <a:cs typeface="Alfa Slab One"/>
              <a:sym typeface="Alfa Slab One"/>
            </a:endParaRPr>
          </a:p>
          <a:p>
            <a:pPr indent="0" lvl="0" marL="0" rtl="0" algn="ctr">
              <a:spcBef>
                <a:spcPts val="640"/>
              </a:spcBef>
              <a:spcAft>
                <a:spcPts val="0"/>
              </a:spcAft>
              <a:buNone/>
            </a:pPr>
            <a:r>
              <a:rPr lang="en" sz="2400">
                <a:solidFill>
                  <a:srgbClr val="CC0000"/>
                </a:solidFill>
                <a:latin typeface="Alfa Slab One"/>
                <a:ea typeface="Alfa Slab One"/>
                <a:cs typeface="Alfa Slab One"/>
                <a:sym typeface="Alfa Slab One"/>
              </a:rPr>
              <a:t>Freedom</a:t>
            </a:r>
            <a:endParaRPr sz="600">
              <a:solidFill>
                <a:srgbClr val="CC0000"/>
              </a:solidFill>
              <a:latin typeface="Alfa Slab One"/>
              <a:ea typeface="Alfa Slab One"/>
              <a:cs typeface="Alfa Slab One"/>
              <a:sym typeface="Alfa Slab One"/>
            </a:endParaRPr>
          </a:p>
          <a:p>
            <a:pPr indent="0" lvl="0" marL="0" rtl="0" algn="ctr">
              <a:spcBef>
                <a:spcPts val="640"/>
              </a:spcBef>
              <a:spcAft>
                <a:spcPts val="0"/>
              </a:spcAft>
              <a:buNone/>
            </a:pPr>
            <a:r>
              <a:rPr lang="en" sz="2400">
                <a:solidFill>
                  <a:srgbClr val="CC0000"/>
                </a:solidFill>
                <a:latin typeface="Alfa Slab One"/>
                <a:ea typeface="Alfa Slab One"/>
                <a:cs typeface="Alfa Slab One"/>
                <a:sym typeface="Alfa Slab One"/>
              </a:rPr>
              <a:t>Human rights</a:t>
            </a:r>
            <a:endParaRPr sz="1800">
              <a:solidFill>
                <a:srgbClr val="CC0000"/>
              </a:solidFill>
              <a:latin typeface="Alfa Slab One"/>
              <a:ea typeface="Alfa Slab One"/>
              <a:cs typeface="Alfa Slab One"/>
              <a:sym typeface="Alfa Slab One"/>
            </a:endParaRPr>
          </a:p>
        </p:txBody>
      </p:sp>
      <p:sp>
        <p:nvSpPr>
          <p:cNvPr id="228" name="Google Shape;228;p34"/>
          <p:cNvSpPr txBox="1"/>
          <p:nvPr/>
        </p:nvSpPr>
        <p:spPr>
          <a:xfrm>
            <a:off x="432750" y="4092850"/>
            <a:ext cx="8278500" cy="154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7EA991"/>
                </a:solidFill>
                <a:latin typeface="Alfa Slab One"/>
                <a:ea typeface="Alfa Slab One"/>
                <a:cs typeface="Alfa Slab One"/>
                <a:sym typeface="Alfa Slab One"/>
              </a:rPr>
              <a:t>Can you write a short poem conveying what you have learned or been inspired by through hearing Malala’s story? Here are some keywords to help you.</a:t>
            </a:r>
            <a:endParaRPr/>
          </a:p>
        </p:txBody>
      </p:sp>
      <p:sp>
        <p:nvSpPr>
          <p:cNvPr id="229" name="Google Shape;229;p34"/>
          <p:cNvSpPr txBox="1"/>
          <p:nvPr/>
        </p:nvSpPr>
        <p:spPr>
          <a:xfrm>
            <a:off x="5609525" y="1227063"/>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640"/>
              </a:spcBef>
              <a:spcAft>
                <a:spcPts val="0"/>
              </a:spcAft>
              <a:buNone/>
            </a:pPr>
            <a:r>
              <a:rPr lang="en" sz="2400">
                <a:solidFill>
                  <a:srgbClr val="CC0000"/>
                </a:solidFill>
                <a:latin typeface="Alfa Slab One"/>
                <a:ea typeface="Alfa Slab One"/>
                <a:cs typeface="Alfa Slab One"/>
                <a:sym typeface="Alfa Slab One"/>
              </a:rPr>
              <a:t>Courageous</a:t>
            </a:r>
            <a:endParaRPr sz="2400">
              <a:solidFill>
                <a:srgbClr val="CC0000"/>
              </a:solidFill>
              <a:latin typeface="Alfa Slab One"/>
              <a:ea typeface="Alfa Slab One"/>
              <a:cs typeface="Alfa Slab One"/>
              <a:sym typeface="Alfa Slab One"/>
            </a:endParaRPr>
          </a:p>
          <a:p>
            <a:pPr indent="0" lvl="0" marL="0" rtl="0" algn="ctr">
              <a:spcBef>
                <a:spcPts val="640"/>
              </a:spcBef>
              <a:spcAft>
                <a:spcPts val="0"/>
              </a:spcAft>
              <a:buNone/>
            </a:pPr>
            <a:r>
              <a:rPr lang="en" sz="2400">
                <a:solidFill>
                  <a:srgbClr val="CC0000"/>
                </a:solidFill>
                <a:latin typeface="Alfa Slab One"/>
                <a:ea typeface="Alfa Slab One"/>
                <a:cs typeface="Alfa Slab One"/>
                <a:sym typeface="Alfa Slab One"/>
              </a:rPr>
              <a:t>Vigil</a:t>
            </a:r>
            <a:endParaRPr sz="2400">
              <a:solidFill>
                <a:srgbClr val="CC0000"/>
              </a:solidFill>
              <a:latin typeface="Alfa Slab One"/>
              <a:ea typeface="Alfa Slab One"/>
              <a:cs typeface="Alfa Slab One"/>
              <a:sym typeface="Alfa Slab One"/>
            </a:endParaRPr>
          </a:p>
          <a:p>
            <a:pPr indent="0" lvl="0" marL="0" rtl="0" algn="ctr">
              <a:spcBef>
                <a:spcPts val="640"/>
              </a:spcBef>
              <a:spcAft>
                <a:spcPts val="0"/>
              </a:spcAft>
              <a:buNone/>
            </a:pPr>
            <a:r>
              <a:rPr lang="en" sz="2400">
                <a:solidFill>
                  <a:srgbClr val="CC0000"/>
                </a:solidFill>
                <a:latin typeface="Alfa Slab One"/>
                <a:ea typeface="Alfa Slab One"/>
                <a:cs typeface="Alfa Slab One"/>
                <a:sym typeface="Alfa Slab One"/>
              </a:rPr>
              <a:t>Beliefs</a:t>
            </a:r>
            <a:endParaRPr sz="2400">
              <a:solidFill>
                <a:srgbClr val="CC0000"/>
              </a:solidFill>
              <a:latin typeface="Alfa Slab One"/>
              <a:ea typeface="Alfa Slab One"/>
              <a:cs typeface="Alfa Slab One"/>
              <a:sym typeface="Alfa Slab One"/>
            </a:endParaRPr>
          </a:p>
          <a:p>
            <a:pPr indent="0" lvl="0" marL="0" rtl="0" algn="ctr">
              <a:spcBef>
                <a:spcPts val="640"/>
              </a:spcBef>
              <a:spcAft>
                <a:spcPts val="0"/>
              </a:spcAft>
              <a:buNone/>
            </a:pPr>
            <a:r>
              <a:rPr lang="en" sz="2400">
                <a:solidFill>
                  <a:srgbClr val="CC0000"/>
                </a:solidFill>
                <a:latin typeface="Alfa Slab One"/>
                <a:ea typeface="Alfa Slab One"/>
                <a:cs typeface="Alfa Slab One"/>
                <a:sym typeface="Alfa Slab One"/>
              </a:rPr>
              <a:t>Taliban</a:t>
            </a:r>
            <a:endParaRPr sz="2400">
              <a:solidFill>
                <a:srgbClr val="CC0000"/>
              </a:solidFill>
              <a:latin typeface="Alfa Slab One"/>
              <a:ea typeface="Alfa Slab One"/>
              <a:cs typeface="Alfa Slab One"/>
              <a:sym typeface="Alfa Slab One"/>
            </a:endParaRPr>
          </a:p>
          <a:p>
            <a:pPr indent="0" lvl="0" marL="0" rtl="0" algn="ctr">
              <a:spcBef>
                <a:spcPts val="640"/>
              </a:spcBef>
              <a:spcAft>
                <a:spcPts val="0"/>
              </a:spcAft>
              <a:buNone/>
            </a:pPr>
            <a:r>
              <a:rPr lang="en" sz="2400">
                <a:solidFill>
                  <a:srgbClr val="CC0000"/>
                </a:solidFill>
                <a:latin typeface="Alfa Slab One"/>
                <a:ea typeface="Alfa Slab One"/>
                <a:cs typeface="Alfa Slab One"/>
                <a:sym typeface="Alfa Slab One"/>
              </a:rPr>
              <a:t>Inequality</a:t>
            </a:r>
            <a:endParaRPr sz="2400">
              <a:solidFill>
                <a:srgbClr val="CC0000"/>
              </a:solidFill>
              <a:latin typeface="Alfa Slab One"/>
              <a:ea typeface="Alfa Slab One"/>
              <a:cs typeface="Alfa Slab One"/>
              <a:sym typeface="Alfa Slab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1000"/>
                                        <p:tgtEl>
                                          <p:spTgt spid="22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pic>
        <p:nvPicPr>
          <p:cNvPr descr="File:Small Flag of the United Nations ZP.svg" id="83" name="Google Shape;83;p17"/>
          <p:cNvPicPr preferRelativeResize="0"/>
          <p:nvPr/>
        </p:nvPicPr>
        <p:blipFill rotWithShape="1">
          <a:blip r:embed="rId3">
            <a:alphaModFix/>
          </a:blip>
          <a:srcRect b="0" l="0" r="0" t="0"/>
          <a:stretch/>
        </p:blipFill>
        <p:spPr>
          <a:xfrm>
            <a:off x="1244700" y="3047872"/>
            <a:ext cx="1388000" cy="1388000"/>
          </a:xfrm>
          <a:prstGeom prst="rect">
            <a:avLst/>
          </a:prstGeom>
          <a:noFill/>
          <a:ln>
            <a:noFill/>
          </a:ln>
        </p:spPr>
      </p:pic>
      <p:pic>
        <p:nvPicPr>
          <p:cNvPr descr="http://www.indiavision.com/news/images/articles/2012_02/280671/u2_RTE_1.jpg" id="84" name="Google Shape;84;p17"/>
          <p:cNvPicPr preferRelativeResize="0"/>
          <p:nvPr/>
        </p:nvPicPr>
        <p:blipFill rotWithShape="1">
          <a:blip r:embed="rId4">
            <a:alphaModFix/>
          </a:blip>
          <a:srcRect b="0" l="0" r="0" t="0"/>
          <a:stretch/>
        </p:blipFill>
        <p:spPr>
          <a:xfrm>
            <a:off x="780045" y="1350150"/>
            <a:ext cx="1647200" cy="1299550"/>
          </a:xfrm>
          <a:prstGeom prst="rect">
            <a:avLst/>
          </a:prstGeom>
          <a:noFill/>
          <a:ln>
            <a:noFill/>
          </a:ln>
        </p:spPr>
      </p:pic>
      <p:pic>
        <p:nvPicPr>
          <p:cNvPr id="85" name="Google Shape;85;p17"/>
          <p:cNvPicPr preferRelativeResize="0"/>
          <p:nvPr/>
        </p:nvPicPr>
        <p:blipFill rotWithShape="1">
          <a:blip r:embed="rId5">
            <a:alphaModFix/>
          </a:blip>
          <a:srcRect b="5935" l="20011" r="59955" t="44523"/>
          <a:stretch/>
        </p:blipFill>
        <p:spPr>
          <a:xfrm>
            <a:off x="2960750" y="2816663"/>
            <a:ext cx="1331100" cy="1850400"/>
          </a:xfrm>
          <a:prstGeom prst="rect">
            <a:avLst/>
          </a:prstGeom>
          <a:noFill/>
          <a:ln>
            <a:noFill/>
          </a:ln>
        </p:spPr>
      </p:pic>
      <p:pic>
        <p:nvPicPr>
          <p:cNvPr id="86" name="Google Shape;86;p17"/>
          <p:cNvPicPr preferRelativeResize="0"/>
          <p:nvPr/>
        </p:nvPicPr>
        <p:blipFill rotWithShape="1">
          <a:blip r:embed="rId6">
            <a:alphaModFix/>
          </a:blip>
          <a:srcRect b="42204" l="20511" r="21871" t="11995"/>
          <a:stretch/>
        </p:blipFill>
        <p:spPr>
          <a:xfrm>
            <a:off x="4694625" y="2857050"/>
            <a:ext cx="3779400" cy="1689600"/>
          </a:xfrm>
          <a:prstGeom prst="rect">
            <a:avLst/>
          </a:prstGeom>
          <a:noFill/>
          <a:ln>
            <a:noFill/>
          </a:ln>
        </p:spPr>
      </p:pic>
      <p:pic>
        <p:nvPicPr>
          <p:cNvPr id="87" name="Google Shape;87;p17"/>
          <p:cNvPicPr preferRelativeResize="0"/>
          <p:nvPr/>
        </p:nvPicPr>
        <p:blipFill rotWithShape="1">
          <a:blip r:embed="rId7">
            <a:alphaModFix/>
          </a:blip>
          <a:srcRect b="0" l="0" r="0" t="0"/>
          <a:stretch/>
        </p:blipFill>
        <p:spPr>
          <a:xfrm>
            <a:off x="6271388" y="1279988"/>
            <a:ext cx="1439863" cy="1439863"/>
          </a:xfrm>
          <a:prstGeom prst="rect">
            <a:avLst/>
          </a:prstGeom>
          <a:noFill/>
          <a:ln>
            <a:noFill/>
          </a:ln>
        </p:spPr>
      </p:pic>
      <p:pic>
        <p:nvPicPr>
          <p:cNvPr descr="http://graphics8.nytimes.com/images/2013/01/05/world/04malala1/04malala1-articleLarge-v3.jpg" id="88" name="Google Shape;88;p17"/>
          <p:cNvPicPr preferRelativeResize="0"/>
          <p:nvPr/>
        </p:nvPicPr>
        <p:blipFill rotWithShape="1">
          <a:blip r:embed="rId8">
            <a:alphaModFix/>
          </a:blip>
          <a:srcRect b="0" l="0" r="0" t="0"/>
          <a:stretch/>
        </p:blipFill>
        <p:spPr>
          <a:xfrm>
            <a:off x="2759649" y="1159125"/>
            <a:ext cx="2837475" cy="1560725"/>
          </a:xfrm>
          <a:prstGeom prst="rect">
            <a:avLst/>
          </a:prstGeom>
          <a:noFill/>
          <a:ln>
            <a:noFill/>
          </a:ln>
        </p:spPr>
      </p:pic>
      <p:sp>
        <p:nvSpPr>
          <p:cNvPr id="89" name="Google Shape;89;p17"/>
          <p:cNvSpPr txBox="1"/>
          <p:nvPr/>
        </p:nvSpPr>
        <p:spPr>
          <a:xfrm>
            <a:off x="656775" y="415550"/>
            <a:ext cx="7817400" cy="108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Amatic SC"/>
                <a:ea typeface="Amatic SC"/>
                <a:cs typeface="Amatic SC"/>
                <a:sym typeface="Amatic SC"/>
              </a:rPr>
              <a:t>Do any of these images give you some insight into Malala’s story</a:t>
            </a:r>
            <a:r>
              <a:rPr b="1" lang="en" sz="2800">
                <a:latin typeface="Amatic SC"/>
                <a:ea typeface="Amatic SC"/>
                <a:cs typeface="Amatic SC"/>
                <a:sym typeface="Amatic SC"/>
              </a:rPr>
              <a:t>?</a:t>
            </a:r>
            <a:endParaRPr b="1" sz="28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000"/>
                                        <p:tgtEl>
                                          <p:spTgt spid="8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1000"/>
                                        <p:tgtEl>
                                          <p:spTgt spid="8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8"/>
          <p:cNvSpPr txBox="1"/>
          <p:nvPr/>
        </p:nvSpPr>
        <p:spPr>
          <a:xfrm>
            <a:off x="855950" y="875094"/>
            <a:ext cx="2951100" cy="339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i="0" lang="en" sz="1800" u="none" cap="none" strike="noStrike">
                <a:solidFill>
                  <a:srgbClr val="7EA991"/>
                </a:solidFill>
                <a:latin typeface="Alfa Slab One"/>
                <a:ea typeface="Alfa Slab One"/>
                <a:cs typeface="Alfa Slab One"/>
                <a:sym typeface="Alfa Slab One"/>
              </a:rPr>
              <a:t>Malala was born on the 12</a:t>
            </a:r>
            <a:r>
              <a:rPr baseline="30000" i="0" lang="en" sz="1800" u="none" cap="none" strike="noStrike">
                <a:solidFill>
                  <a:srgbClr val="7EA991"/>
                </a:solidFill>
                <a:latin typeface="Alfa Slab One"/>
                <a:ea typeface="Alfa Slab One"/>
                <a:cs typeface="Alfa Slab One"/>
                <a:sym typeface="Alfa Slab One"/>
              </a:rPr>
              <a:t>th</a:t>
            </a:r>
            <a:r>
              <a:rPr i="0" lang="en" sz="1800" u="none" cap="none" strike="noStrike">
                <a:solidFill>
                  <a:srgbClr val="7EA991"/>
                </a:solidFill>
                <a:latin typeface="Alfa Slab One"/>
                <a:ea typeface="Alfa Slab One"/>
                <a:cs typeface="Alfa Slab One"/>
                <a:sym typeface="Alfa Slab One"/>
              </a:rPr>
              <a:t> July in Mingora, in Pakistan</a:t>
            </a:r>
            <a:r>
              <a:rPr lang="en" sz="1800">
                <a:solidFill>
                  <a:srgbClr val="7EA991"/>
                </a:solidFill>
                <a:latin typeface="Alfa Slab One"/>
                <a:ea typeface="Alfa Slab One"/>
                <a:cs typeface="Alfa Slab One"/>
                <a:sym typeface="Alfa Slab One"/>
              </a:rPr>
              <a:t>, </a:t>
            </a:r>
            <a:r>
              <a:rPr i="0" lang="en" sz="1800" u="none" cap="none" strike="noStrike">
                <a:solidFill>
                  <a:srgbClr val="7EA991"/>
                </a:solidFill>
                <a:latin typeface="Alfa Slab One"/>
                <a:ea typeface="Alfa Slab One"/>
                <a:cs typeface="Alfa Slab One"/>
                <a:sym typeface="Alfa Slab One"/>
              </a:rPr>
              <a:t>at home with the help of a neighbour as her family did not have enough money for a hospital birth. </a:t>
            </a:r>
            <a:endParaRPr>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sz="1800" u="none" cap="none" strike="noStrik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sz="1800" u="none" cap="none" strike="noStrike">
                <a:solidFill>
                  <a:srgbClr val="7EA991"/>
                </a:solidFill>
                <a:latin typeface="Alfa Slab One"/>
                <a:ea typeface="Alfa Slab One"/>
                <a:cs typeface="Alfa Slab One"/>
                <a:sym typeface="Alfa Slab One"/>
              </a:rPr>
              <a:t>She has two younger brothers named Khushal and Atal. </a:t>
            </a:r>
            <a:endParaRPr>
              <a:solidFill>
                <a:srgbClr val="7EA991"/>
              </a:solidFill>
              <a:latin typeface="Alfa Slab One"/>
              <a:ea typeface="Alfa Slab One"/>
              <a:cs typeface="Alfa Slab One"/>
              <a:sym typeface="Alfa Slab One"/>
            </a:endParaRPr>
          </a:p>
        </p:txBody>
      </p:sp>
      <p:grpSp>
        <p:nvGrpSpPr>
          <p:cNvPr id="95" name="Google Shape;95;p18"/>
          <p:cNvGrpSpPr/>
          <p:nvPr/>
        </p:nvGrpSpPr>
        <p:grpSpPr>
          <a:xfrm>
            <a:off x="4344670" y="950732"/>
            <a:ext cx="3565162" cy="2851976"/>
            <a:chOff x="6863846" y="933856"/>
            <a:chExt cx="1528800" cy="1528800"/>
          </a:xfrm>
        </p:grpSpPr>
        <p:sp>
          <p:nvSpPr>
            <p:cNvPr id="96" name="Google Shape;96;p18"/>
            <p:cNvSpPr/>
            <p:nvPr/>
          </p:nvSpPr>
          <p:spPr>
            <a:xfrm>
              <a:off x="6863846" y="933856"/>
              <a:ext cx="1528800" cy="1528800"/>
            </a:xfrm>
            <a:prstGeom prst="ellipse">
              <a:avLst/>
            </a:prstGeom>
            <a:solidFill>
              <a:srgbClr val="B2DDC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97" name="Google Shape;97;p18"/>
            <p:cNvSpPr/>
            <p:nvPr/>
          </p:nvSpPr>
          <p:spPr>
            <a:xfrm>
              <a:off x="6863846" y="933856"/>
              <a:ext cx="1528800" cy="1528800"/>
            </a:xfrm>
            <a:prstGeom prst="ellipse">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4">
                                            <p:txEl>
                                              <p:pRg end="0" st="0"/>
                                            </p:txEl>
                                          </p:spTgt>
                                        </p:tgtEl>
                                        <p:attrNameLst>
                                          <p:attrName>style.visibility</p:attrName>
                                        </p:attrNameLst>
                                      </p:cBhvr>
                                      <p:to>
                                        <p:strVal val="visible"/>
                                      </p:to>
                                    </p:set>
                                    <p:anim calcmode="lin" valueType="num">
                                      <p:cBhvr additive="base">
                                        <p:cTn dur="1000"/>
                                        <p:tgtEl>
                                          <p:spTgt spid="9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4">
                                            <p:txEl>
                                              <p:pRg end="1" st="1"/>
                                            </p:txEl>
                                          </p:spTgt>
                                        </p:tgtEl>
                                        <p:attrNameLst>
                                          <p:attrName>style.visibility</p:attrName>
                                        </p:attrNameLst>
                                      </p:cBhvr>
                                      <p:to>
                                        <p:strVal val="visible"/>
                                      </p:to>
                                    </p:set>
                                    <p:anim calcmode="lin" valueType="num">
                                      <p:cBhvr additive="base">
                                        <p:cTn dur="1000"/>
                                        <p:tgtEl>
                                          <p:spTgt spid="9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4">
                                            <p:txEl>
                                              <p:pRg end="2" st="2"/>
                                            </p:txEl>
                                          </p:spTgt>
                                        </p:tgtEl>
                                        <p:attrNameLst>
                                          <p:attrName>style.visibility</p:attrName>
                                        </p:attrNameLst>
                                      </p:cBhvr>
                                      <p:to>
                                        <p:strVal val="visible"/>
                                      </p:to>
                                    </p:set>
                                    <p:anim calcmode="lin" valueType="num">
                                      <p:cBhvr additive="base">
                                        <p:cTn dur="1000"/>
                                        <p:tgtEl>
                                          <p:spTgt spid="94">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4">
                                            <p:txEl>
                                              <p:pRg end="3" st="3"/>
                                            </p:txEl>
                                          </p:spTgt>
                                        </p:tgtEl>
                                        <p:attrNameLst>
                                          <p:attrName>style.visibility</p:attrName>
                                        </p:attrNameLst>
                                      </p:cBhvr>
                                      <p:to>
                                        <p:strVal val="visible"/>
                                      </p:to>
                                    </p:set>
                                    <p:anim calcmode="lin" valueType="num">
                                      <p:cBhvr additive="base">
                                        <p:cTn dur="1000"/>
                                        <p:tgtEl>
                                          <p:spTgt spid="94">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9"/>
          <p:cNvSpPr/>
          <p:nvPr>
            <p:ph type="title"/>
          </p:nvPr>
        </p:nvSpPr>
        <p:spPr>
          <a:xfrm>
            <a:off x="681037" y="348853"/>
            <a:ext cx="30003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i="0" lang="en" sz="4200" u="none">
                <a:solidFill>
                  <a:schemeClr val="dk1"/>
                </a:solidFill>
                <a:latin typeface="Amatic SC"/>
                <a:ea typeface="Amatic SC"/>
                <a:cs typeface="Amatic SC"/>
                <a:sym typeface="Amatic SC"/>
              </a:rPr>
              <a:t>Education</a:t>
            </a:r>
            <a:endParaRPr sz="4200">
              <a:latin typeface="Amatic SC"/>
              <a:ea typeface="Amatic SC"/>
              <a:cs typeface="Amatic SC"/>
              <a:sym typeface="Amatic SC"/>
            </a:endParaRPr>
          </a:p>
        </p:txBody>
      </p:sp>
      <p:sp>
        <p:nvSpPr>
          <p:cNvPr id="103" name="Google Shape;103;p19"/>
          <p:cNvSpPr txBox="1"/>
          <p:nvPr/>
        </p:nvSpPr>
        <p:spPr>
          <a:xfrm>
            <a:off x="681024" y="1319225"/>
            <a:ext cx="3565500" cy="422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i="0" lang="en" sz="1800" u="none">
                <a:solidFill>
                  <a:srgbClr val="7EA991"/>
                </a:solidFill>
                <a:latin typeface="Alfa Slab One"/>
                <a:ea typeface="Alfa Slab One"/>
                <a:cs typeface="Alfa Slab One"/>
                <a:sym typeface="Alfa Slab One"/>
              </a:rPr>
              <a:t>The Qur’an states that all Muslims should acquire knowledge.</a:t>
            </a:r>
            <a:endParaRPr>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sz="180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sz="1800" u="none">
                <a:solidFill>
                  <a:srgbClr val="7EA991"/>
                </a:solidFill>
                <a:latin typeface="Alfa Slab One"/>
                <a:ea typeface="Alfa Slab One"/>
                <a:cs typeface="Alfa Slab One"/>
                <a:sym typeface="Alfa Slab One"/>
              </a:rPr>
              <a:t>This influenced her father, who believed in education for all. He founded a number of schools in Pakistan, one of which Malala attended. </a:t>
            </a:r>
            <a:endParaRPr>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nvGrpSpPr>
          <p:cNvPr id="104" name="Google Shape;104;p19"/>
          <p:cNvGrpSpPr/>
          <p:nvPr/>
        </p:nvGrpSpPr>
        <p:grpSpPr>
          <a:xfrm>
            <a:off x="4572002" y="3295599"/>
            <a:ext cx="1528647" cy="1146447"/>
            <a:chOff x="1067922" y="2188752"/>
            <a:chExt cx="1528800" cy="1528800"/>
          </a:xfrm>
        </p:grpSpPr>
        <p:sp>
          <p:nvSpPr>
            <p:cNvPr id="105" name="Google Shape;105;p19"/>
            <p:cNvSpPr/>
            <p:nvPr/>
          </p:nvSpPr>
          <p:spPr>
            <a:xfrm>
              <a:off x="1067922" y="2188752"/>
              <a:ext cx="1528800" cy="1528800"/>
            </a:xfrm>
            <a:prstGeom prst="ellipse">
              <a:avLst/>
            </a:prstGeom>
            <a:solidFill>
              <a:srgbClr val="B2DDC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06" name="Google Shape;106;p19"/>
            <p:cNvSpPr/>
            <p:nvPr/>
          </p:nvSpPr>
          <p:spPr>
            <a:xfrm>
              <a:off x="1067922" y="2188752"/>
              <a:ext cx="1528800" cy="1528800"/>
            </a:xfrm>
            <a:prstGeom prst="ellipse">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07" name="Google Shape;107;p19"/>
          <p:cNvGrpSpPr/>
          <p:nvPr/>
        </p:nvGrpSpPr>
        <p:grpSpPr>
          <a:xfrm>
            <a:off x="6645288" y="3294451"/>
            <a:ext cx="1528647" cy="1147670"/>
            <a:chOff x="6415265" y="3340132"/>
            <a:chExt cx="1528800" cy="1528800"/>
          </a:xfrm>
        </p:grpSpPr>
        <p:sp>
          <p:nvSpPr>
            <p:cNvPr id="108" name="Google Shape;108;p19"/>
            <p:cNvSpPr/>
            <p:nvPr/>
          </p:nvSpPr>
          <p:spPr>
            <a:xfrm>
              <a:off x="6415265" y="3340132"/>
              <a:ext cx="1528800" cy="1528800"/>
            </a:xfrm>
            <a:prstGeom prst="ellipse">
              <a:avLst/>
            </a:prstGeom>
            <a:solidFill>
              <a:srgbClr val="B2DDC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09" name="Google Shape;109;p19"/>
            <p:cNvSpPr/>
            <p:nvPr/>
          </p:nvSpPr>
          <p:spPr>
            <a:xfrm>
              <a:off x="6415265" y="3340132"/>
              <a:ext cx="1528800" cy="1528800"/>
            </a:xfrm>
            <a:prstGeom prst="ellipse">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pic>
        <p:nvPicPr>
          <p:cNvPr descr="Nicholas Winton | Welcome to the world of Anjali Rego" id="110" name="Google Shape;110;p19"/>
          <p:cNvPicPr preferRelativeResize="0"/>
          <p:nvPr/>
        </p:nvPicPr>
        <p:blipFill rotWithShape="1">
          <a:blip r:embed="rId5">
            <a:alphaModFix/>
          </a:blip>
          <a:srcRect b="29554" l="0" r="0" t="9140"/>
          <a:stretch/>
        </p:blipFill>
        <p:spPr>
          <a:xfrm>
            <a:off x="4267200" y="411956"/>
            <a:ext cx="4121150" cy="25265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000"/>
                                        <p:tgtEl>
                                          <p:spTgt spid="10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3">
                                            <p:txEl>
                                              <p:pRg end="0" st="0"/>
                                            </p:txEl>
                                          </p:spTgt>
                                        </p:tgtEl>
                                        <p:attrNameLst>
                                          <p:attrName>style.visibility</p:attrName>
                                        </p:attrNameLst>
                                      </p:cBhvr>
                                      <p:to>
                                        <p:strVal val="visible"/>
                                      </p:to>
                                    </p:set>
                                    <p:anim calcmode="lin" valueType="num">
                                      <p:cBhvr additive="base">
                                        <p:cTn dur="1000"/>
                                        <p:tgtEl>
                                          <p:spTgt spid="10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3">
                                            <p:txEl>
                                              <p:pRg end="1" st="1"/>
                                            </p:txEl>
                                          </p:spTgt>
                                        </p:tgtEl>
                                        <p:attrNameLst>
                                          <p:attrName>style.visibility</p:attrName>
                                        </p:attrNameLst>
                                      </p:cBhvr>
                                      <p:to>
                                        <p:strVal val="visible"/>
                                      </p:to>
                                    </p:set>
                                    <p:anim calcmode="lin" valueType="num">
                                      <p:cBhvr additive="base">
                                        <p:cTn dur="1000"/>
                                        <p:tgtEl>
                                          <p:spTgt spid="10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3">
                                            <p:txEl>
                                              <p:pRg end="2" st="2"/>
                                            </p:txEl>
                                          </p:spTgt>
                                        </p:tgtEl>
                                        <p:attrNameLst>
                                          <p:attrName>style.visibility</p:attrName>
                                        </p:attrNameLst>
                                      </p:cBhvr>
                                      <p:to>
                                        <p:strVal val="visible"/>
                                      </p:to>
                                    </p:set>
                                    <p:anim calcmode="lin" valueType="num">
                                      <p:cBhvr additive="base">
                                        <p:cTn dur="1000"/>
                                        <p:tgtEl>
                                          <p:spTgt spid="103">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3">
                                            <p:txEl>
                                              <p:pRg end="3" st="3"/>
                                            </p:txEl>
                                          </p:spTgt>
                                        </p:tgtEl>
                                        <p:attrNameLst>
                                          <p:attrName>style.visibility</p:attrName>
                                        </p:attrNameLst>
                                      </p:cBhvr>
                                      <p:to>
                                        <p:strVal val="visible"/>
                                      </p:to>
                                    </p:set>
                                    <p:anim calcmode="lin" valueType="num">
                                      <p:cBhvr additive="base">
                                        <p:cTn dur="1000"/>
                                        <p:tgtEl>
                                          <p:spTgt spid="103">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3">
                                            <p:txEl>
                                              <p:pRg end="4" st="4"/>
                                            </p:txEl>
                                          </p:spTgt>
                                        </p:tgtEl>
                                        <p:attrNameLst>
                                          <p:attrName>style.visibility</p:attrName>
                                        </p:attrNameLst>
                                      </p:cBhvr>
                                      <p:to>
                                        <p:strVal val="visible"/>
                                      </p:to>
                                    </p:set>
                                    <p:anim calcmode="lin" valueType="num">
                                      <p:cBhvr additive="base">
                                        <p:cTn dur="1000"/>
                                        <p:tgtEl>
                                          <p:spTgt spid="103">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3">
                                            <p:txEl>
                                              <p:pRg end="5" st="5"/>
                                            </p:txEl>
                                          </p:spTgt>
                                        </p:tgtEl>
                                        <p:attrNameLst>
                                          <p:attrName>style.visibility</p:attrName>
                                        </p:attrNameLst>
                                      </p:cBhvr>
                                      <p:to>
                                        <p:strVal val="visible"/>
                                      </p:to>
                                    </p:set>
                                    <p:anim calcmode="lin" valueType="num">
                                      <p:cBhvr additive="base">
                                        <p:cTn dur="1000"/>
                                        <p:tgtEl>
                                          <p:spTgt spid="103">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3">
                                            <p:txEl>
                                              <p:pRg end="6" st="6"/>
                                            </p:txEl>
                                          </p:spTgt>
                                        </p:tgtEl>
                                        <p:attrNameLst>
                                          <p:attrName>style.visibility</p:attrName>
                                        </p:attrNameLst>
                                      </p:cBhvr>
                                      <p:to>
                                        <p:strVal val="visible"/>
                                      </p:to>
                                    </p:set>
                                    <p:anim calcmode="lin" valueType="num">
                                      <p:cBhvr additive="base">
                                        <p:cTn dur="1000"/>
                                        <p:tgtEl>
                                          <p:spTgt spid="103">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3">
                                            <p:txEl>
                                              <p:pRg end="7" st="7"/>
                                            </p:txEl>
                                          </p:spTgt>
                                        </p:tgtEl>
                                        <p:attrNameLst>
                                          <p:attrName>style.visibility</p:attrName>
                                        </p:attrNameLst>
                                      </p:cBhvr>
                                      <p:to>
                                        <p:strVal val="visible"/>
                                      </p:to>
                                    </p:set>
                                    <p:anim calcmode="lin" valueType="num">
                                      <p:cBhvr additive="base">
                                        <p:cTn dur="1000"/>
                                        <p:tgtEl>
                                          <p:spTgt spid="103">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0"/>
          <p:cNvSpPr/>
          <p:nvPr>
            <p:ph type="title"/>
          </p:nvPr>
        </p:nvSpPr>
        <p:spPr>
          <a:xfrm>
            <a:off x="524212" y="364528"/>
            <a:ext cx="30003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i="0" lang="en" sz="4400" u="none">
                <a:solidFill>
                  <a:schemeClr val="dk1"/>
                </a:solidFill>
                <a:latin typeface="Amatic SC"/>
                <a:ea typeface="Amatic SC"/>
                <a:cs typeface="Amatic SC"/>
                <a:sym typeface="Amatic SC"/>
              </a:rPr>
              <a:t>Taliban</a:t>
            </a:r>
            <a:endParaRPr sz="4400">
              <a:latin typeface="Amatic SC"/>
              <a:ea typeface="Amatic SC"/>
              <a:cs typeface="Amatic SC"/>
              <a:sym typeface="Amatic SC"/>
            </a:endParaRPr>
          </a:p>
        </p:txBody>
      </p:sp>
      <p:sp>
        <p:nvSpPr>
          <p:cNvPr id="116" name="Google Shape;116;p20"/>
          <p:cNvSpPr txBox="1"/>
          <p:nvPr/>
        </p:nvSpPr>
        <p:spPr>
          <a:xfrm>
            <a:off x="2789237" y="4979194"/>
            <a:ext cx="3565500" cy="73800"/>
          </a:xfrm>
          <a:prstGeom prst="rect">
            <a:avLst/>
          </a:prstGeom>
          <a:noFill/>
          <a:ln>
            <a:noFill/>
          </a:ln>
        </p:spPr>
        <p:txBody>
          <a:bodyPr anchorCtr="1" anchor="ctr" bIns="0" lIns="0" spcFirstLastPara="1" rIns="0" wrap="square" tIns="0">
            <a:noAutofit/>
          </a:bodyPr>
          <a:lstStyle/>
          <a:p>
            <a:pPr indent="0" lvl="0" marL="0" marR="0" rtl="0" algn="ctr">
              <a:lnSpc>
                <a:spcPct val="100000"/>
              </a:lnSpc>
              <a:spcBef>
                <a:spcPts val="0"/>
              </a:spcBef>
              <a:spcAft>
                <a:spcPts val="0"/>
              </a:spcAft>
              <a:buClr>
                <a:schemeClr val="dk1"/>
              </a:buClr>
              <a:buSzPts val="500"/>
              <a:buFont typeface="Arial"/>
              <a:buNone/>
            </a:pPr>
            <a:r>
              <a:rPr b="0" i="0" lang="en" sz="500" u="none">
                <a:solidFill>
                  <a:schemeClr val="dk1"/>
                </a:solidFill>
                <a:latin typeface="Arial"/>
                <a:ea typeface="Arial"/>
                <a:cs typeface="Arial"/>
                <a:sym typeface="Arial"/>
              </a:rPr>
              <a:t>Photo courtesy of Southbank Centre (@flickr.com) - granted under creative commons licence – attribution</a:t>
            </a:r>
            <a:endParaRPr/>
          </a:p>
        </p:txBody>
      </p:sp>
      <p:sp>
        <p:nvSpPr>
          <p:cNvPr id="117" name="Google Shape;117;p20"/>
          <p:cNvSpPr txBox="1"/>
          <p:nvPr/>
        </p:nvSpPr>
        <p:spPr>
          <a:xfrm>
            <a:off x="674551" y="1008375"/>
            <a:ext cx="3738000" cy="339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In 2007, The Taliban, a terrorist group from Afghanistan, started to take control of the areas where Malala was living. They banned education for girls over the age of eight. </a:t>
            </a:r>
            <a:endParaRPr sz="10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They also banned many cultural activities like watching television and dancing. </a:t>
            </a:r>
            <a:endParaRPr sz="10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Malala continued to believe in her right (and the right of every girl) to an education and became a critical target to the Taliban. </a:t>
            </a:r>
            <a:endParaRPr sz="1000">
              <a:solidFill>
                <a:srgbClr val="7EA991"/>
              </a:solidFill>
              <a:latin typeface="Alfa Slab One"/>
              <a:ea typeface="Alfa Slab One"/>
              <a:cs typeface="Alfa Slab One"/>
              <a:sym typeface="Alfa Slab One"/>
            </a:endParaRPr>
          </a:p>
        </p:txBody>
      </p:sp>
      <p:pic>
        <p:nvPicPr>
          <p:cNvPr descr="Marines, Afghanistan, War, Soldier, Taliban" id="118" name="Google Shape;118;p20"/>
          <p:cNvPicPr preferRelativeResize="0"/>
          <p:nvPr/>
        </p:nvPicPr>
        <p:blipFill rotWithShape="1">
          <a:blip r:embed="rId3">
            <a:alphaModFix/>
          </a:blip>
          <a:srcRect b="0" l="0" r="0" t="0"/>
          <a:stretch/>
        </p:blipFill>
        <p:spPr>
          <a:xfrm>
            <a:off x="4584700" y="573881"/>
            <a:ext cx="2852736" cy="1902619"/>
          </a:xfrm>
          <a:prstGeom prst="rect">
            <a:avLst/>
          </a:prstGeom>
          <a:noFill/>
          <a:ln>
            <a:noFill/>
          </a:ln>
        </p:spPr>
      </p:pic>
      <p:pic>
        <p:nvPicPr>
          <p:cNvPr descr="http://www.indiavision.com/news/images/articles/2012_02/280671/u2_RTE_1.jpg" id="119" name="Google Shape;119;p20"/>
          <p:cNvPicPr preferRelativeResize="0"/>
          <p:nvPr/>
        </p:nvPicPr>
        <p:blipFill rotWithShape="1">
          <a:blip r:embed="rId4">
            <a:alphaModFix/>
          </a:blip>
          <a:srcRect b="0" l="0" r="0" t="0"/>
          <a:stretch/>
        </p:blipFill>
        <p:spPr>
          <a:xfrm>
            <a:off x="6354720" y="3011975"/>
            <a:ext cx="1647200" cy="1299550"/>
          </a:xfrm>
          <a:prstGeom prst="rect">
            <a:avLst/>
          </a:prstGeom>
          <a:noFill/>
          <a:ln>
            <a:noFill/>
          </a:ln>
        </p:spPr>
      </p:pic>
      <p:pic>
        <p:nvPicPr>
          <p:cNvPr id="120" name="Google Shape;120;p20"/>
          <p:cNvPicPr preferRelativeResize="0"/>
          <p:nvPr/>
        </p:nvPicPr>
        <p:blipFill rotWithShape="1">
          <a:blip r:embed="rId5">
            <a:alphaModFix/>
          </a:blip>
          <a:srcRect b="0" l="0" r="0" t="0"/>
          <a:stretch/>
        </p:blipFill>
        <p:spPr>
          <a:xfrm>
            <a:off x="4571988" y="2871663"/>
            <a:ext cx="1439863" cy="14398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
                                            <p:txEl>
                                              <p:pRg end="0" st="0"/>
                                            </p:txEl>
                                          </p:spTgt>
                                        </p:tgtEl>
                                        <p:attrNameLst>
                                          <p:attrName>style.visibility</p:attrName>
                                        </p:attrNameLst>
                                      </p:cBhvr>
                                      <p:to>
                                        <p:strVal val="visible"/>
                                      </p:to>
                                    </p:set>
                                    <p:anim calcmode="lin" valueType="num">
                                      <p:cBhvr additive="base">
                                        <p:cTn dur="1000"/>
                                        <p:tgtEl>
                                          <p:spTgt spid="11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
                                            <p:txEl>
                                              <p:pRg end="1" st="1"/>
                                            </p:txEl>
                                          </p:spTgt>
                                        </p:tgtEl>
                                        <p:attrNameLst>
                                          <p:attrName>style.visibility</p:attrName>
                                        </p:attrNameLst>
                                      </p:cBhvr>
                                      <p:to>
                                        <p:strVal val="visible"/>
                                      </p:to>
                                    </p:set>
                                    <p:anim calcmode="lin" valueType="num">
                                      <p:cBhvr additive="base">
                                        <p:cTn dur="1000"/>
                                        <p:tgtEl>
                                          <p:spTgt spid="117">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
                                            <p:txEl>
                                              <p:pRg end="2" st="2"/>
                                            </p:txEl>
                                          </p:spTgt>
                                        </p:tgtEl>
                                        <p:attrNameLst>
                                          <p:attrName>style.visibility</p:attrName>
                                        </p:attrNameLst>
                                      </p:cBhvr>
                                      <p:to>
                                        <p:strVal val="visible"/>
                                      </p:to>
                                    </p:set>
                                    <p:anim calcmode="lin" valueType="num">
                                      <p:cBhvr additive="base">
                                        <p:cTn dur="1000"/>
                                        <p:tgtEl>
                                          <p:spTgt spid="11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
                                            <p:txEl>
                                              <p:pRg end="3" st="3"/>
                                            </p:txEl>
                                          </p:spTgt>
                                        </p:tgtEl>
                                        <p:attrNameLst>
                                          <p:attrName>style.visibility</p:attrName>
                                        </p:attrNameLst>
                                      </p:cBhvr>
                                      <p:to>
                                        <p:strVal val="visible"/>
                                      </p:to>
                                    </p:set>
                                    <p:anim calcmode="lin" valueType="num">
                                      <p:cBhvr additive="base">
                                        <p:cTn dur="1000"/>
                                        <p:tgtEl>
                                          <p:spTgt spid="117">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
                                            <p:txEl>
                                              <p:pRg end="4" st="4"/>
                                            </p:txEl>
                                          </p:spTgt>
                                        </p:tgtEl>
                                        <p:attrNameLst>
                                          <p:attrName>style.visibility</p:attrName>
                                        </p:attrNameLst>
                                      </p:cBhvr>
                                      <p:to>
                                        <p:strVal val="visible"/>
                                      </p:to>
                                    </p:set>
                                    <p:anim calcmode="lin" valueType="num">
                                      <p:cBhvr additive="base">
                                        <p:cTn dur="1000"/>
                                        <p:tgtEl>
                                          <p:spTgt spid="117">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
                                            <p:txEl>
                                              <p:pRg end="5" st="5"/>
                                            </p:txEl>
                                          </p:spTgt>
                                        </p:tgtEl>
                                        <p:attrNameLst>
                                          <p:attrName>style.visibility</p:attrName>
                                        </p:attrNameLst>
                                      </p:cBhvr>
                                      <p:to>
                                        <p:strVal val="visible"/>
                                      </p:to>
                                    </p:set>
                                    <p:anim calcmode="lin" valueType="num">
                                      <p:cBhvr additive="base">
                                        <p:cTn dur="1000"/>
                                        <p:tgtEl>
                                          <p:spTgt spid="117">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1"/>
          <p:cNvSpPr/>
          <p:nvPr>
            <p:ph type="title"/>
          </p:nvPr>
        </p:nvSpPr>
        <p:spPr>
          <a:xfrm>
            <a:off x="583150" y="417909"/>
            <a:ext cx="38163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i="0" lang="en" sz="4300" u="none">
                <a:solidFill>
                  <a:schemeClr val="dk1"/>
                </a:solidFill>
                <a:latin typeface="Amatic SC"/>
                <a:ea typeface="Amatic SC"/>
                <a:cs typeface="Amatic SC"/>
                <a:sym typeface="Amatic SC"/>
              </a:rPr>
              <a:t>Malala’s Blog</a:t>
            </a:r>
            <a:endParaRPr sz="4300">
              <a:latin typeface="Amatic SC"/>
              <a:ea typeface="Amatic SC"/>
              <a:cs typeface="Amatic SC"/>
              <a:sym typeface="Amatic SC"/>
            </a:endParaRPr>
          </a:p>
        </p:txBody>
      </p:sp>
      <p:pic>
        <p:nvPicPr>
          <p:cNvPr descr="https://farm5.staticflickr.com/4372/36144466733_ff534e2e79.jpg" id="126" name="Google Shape;126;p21"/>
          <p:cNvPicPr preferRelativeResize="0"/>
          <p:nvPr/>
        </p:nvPicPr>
        <p:blipFill rotWithShape="1">
          <a:blip r:embed="rId3">
            <a:alphaModFix/>
          </a:blip>
          <a:srcRect b="0" l="0" r="0" t="0"/>
          <a:stretch/>
        </p:blipFill>
        <p:spPr>
          <a:xfrm>
            <a:off x="6110200" y="417900"/>
            <a:ext cx="1706450" cy="2240100"/>
          </a:xfrm>
          <a:prstGeom prst="rect">
            <a:avLst/>
          </a:prstGeom>
          <a:noFill/>
          <a:ln>
            <a:noFill/>
          </a:ln>
        </p:spPr>
      </p:pic>
      <p:sp>
        <p:nvSpPr>
          <p:cNvPr id="127" name="Google Shape;127;p21"/>
          <p:cNvSpPr txBox="1"/>
          <p:nvPr/>
        </p:nvSpPr>
        <p:spPr>
          <a:xfrm>
            <a:off x="677250" y="1087194"/>
            <a:ext cx="4962600" cy="339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In 2009, Malala began to write a blog</a:t>
            </a:r>
            <a:r>
              <a:rPr lang="en" sz="1000">
                <a:solidFill>
                  <a:srgbClr val="7EA991"/>
                </a:solidFill>
                <a:latin typeface="Alfa Slab One"/>
                <a:ea typeface="Alfa Slab One"/>
                <a:cs typeface="Alfa Slab One"/>
                <a:sym typeface="Alfa Slab One"/>
              </a:rPr>
              <a:t> </a:t>
            </a:r>
            <a:r>
              <a:rPr i="0" lang="en" u="none">
                <a:solidFill>
                  <a:srgbClr val="7EA991"/>
                </a:solidFill>
                <a:latin typeface="Alfa Slab One"/>
                <a:ea typeface="Alfa Slab One"/>
                <a:cs typeface="Alfa Slab One"/>
                <a:sym typeface="Alfa Slab One"/>
              </a:rPr>
              <a:t>for the BBC Urdu service. She wrote using someone else’s name (a </a:t>
            </a:r>
            <a:r>
              <a:rPr lang="en">
                <a:solidFill>
                  <a:srgbClr val="7EA991"/>
                </a:solidFill>
                <a:latin typeface="Alfa Slab One"/>
                <a:ea typeface="Alfa Slab One"/>
                <a:cs typeface="Alfa Slab One"/>
                <a:sym typeface="Alfa Slab One"/>
              </a:rPr>
              <a:t>“</a:t>
            </a:r>
            <a:r>
              <a:rPr i="0" lang="en" u="none">
                <a:solidFill>
                  <a:srgbClr val="7EA991"/>
                </a:solidFill>
                <a:latin typeface="Alfa Slab One"/>
                <a:ea typeface="Alfa Slab One"/>
                <a:cs typeface="Alfa Slab One"/>
                <a:sym typeface="Alfa Slab One"/>
              </a:rPr>
              <a:t>Pseudonym</a:t>
            </a:r>
            <a:r>
              <a:rPr lang="en">
                <a:solidFill>
                  <a:srgbClr val="7EA991"/>
                </a:solidFill>
                <a:latin typeface="Alfa Slab One"/>
                <a:ea typeface="Alfa Slab One"/>
                <a:cs typeface="Alfa Slab One"/>
                <a:sym typeface="Alfa Slab One"/>
              </a:rPr>
              <a:t>”</a:t>
            </a:r>
            <a:r>
              <a:rPr i="0" lang="en" u="none">
                <a:solidFill>
                  <a:srgbClr val="7EA991"/>
                </a:solidFill>
                <a:latin typeface="Alfa Slab One"/>
                <a:ea typeface="Alfa Slab One"/>
                <a:cs typeface="Alfa Slab One"/>
                <a:sym typeface="Alfa Slab One"/>
              </a:rPr>
              <a:t>). In it she described her desire to go to school and her fears living under Taliban rule. </a:t>
            </a:r>
            <a:endParaRPr sz="10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u="none">
                <a:solidFill>
                  <a:srgbClr val="7EA991"/>
                </a:solidFill>
                <a:latin typeface="Alfa Slab One"/>
                <a:ea typeface="Alfa Slab One"/>
                <a:cs typeface="Alfa Slab One"/>
                <a:sym typeface="Alfa Slab One"/>
              </a:rPr>
              <a:t>Women were being stopped from going out shopping. Even when Malala and her father received death threats for speaking out and sharing their fears with the world, they did not stop reporting what was happening in their local area. They became well known in Pakistan for their beliefs. </a:t>
            </a:r>
            <a:endParaRPr sz="1000">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t/>
            </a:r>
            <a:endParaRPr i="0" sz="1800" u="none">
              <a:solidFill>
                <a:srgbClr val="7EA991"/>
              </a:solidFill>
              <a:latin typeface="Alfa Slab One"/>
              <a:ea typeface="Alfa Slab One"/>
              <a:cs typeface="Alfa Slab One"/>
              <a:sym typeface="Alfa Slab One"/>
            </a:endParaRPr>
          </a:p>
          <a:p>
            <a:pPr indent="0" lvl="0" marL="0" marR="0" rtl="0" algn="l">
              <a:lnSpc>
                <a:spcPct val="100000"/>
              </a:lnSpc>
              <a:spcBef>
                <a:spcPts val="0"/>
              </a:spcBef>
              <a:spcAft>
                <a:spcPts val="0"/>
              </a:spcAft>
              <a:buClr>
                <a:schemeClr val="dk1"/>
              </a:buClr>
              <a:buSzPts val="1800"/>
              <a:buFont typeface="Arial"/>
              <a:buNone/>
            </a:pPr>
            <a:r>
              <a:rPr i="0" lang="en" sz="1600" u="none">
                <a:solidFill>
                  <a:srgbClr val="7EA991"/>
                </a:solidFill>
                <a:latin typeface="Alfa Slab One"/>
                <a:ea typeface="Alfa Slab One"/>
                <a:cs typeface="Alfa Slab One"/>
                <a:sym typeface="Alfa Slab One"/>
              </a:rPr>
              <a:t>Malala was awarded Pakistan’s National Youth Peace Prize for her work in 2011.</a:t>
            </a:r>
            <a:endParaRPr sz="1200">
              <a:solidFill>
                <a:srgbClr val="7EA991"/>
              </a:solidFill>
              <a:latin typeface="Alfa Slab One"/>
              <a:ea typeface="Alfa Slab One"/>
              <a:cs typeface="Alfa Slab One"/>
              <a:sym typeface="Alfa Slab One"/>
            </a:endParaRPr>
          </a:p>
        </p:txBody>
      </p:sp>
      <p:pic>
        <p:nvPicPr>
          <p:cNvPr id="128" name="Google Shape;128;p21"/>
          <p:cNvPicPr preferRelativeResize="0"/>
          <p:nvPr/>
        </p:nvPicPr>
        <p:blipFill rotWithShape="1">
          <a:blip r:embed="rId4">
            <a:alphaModFix/>
          </a:blip>
          <a:srcRect b="5935" l="20011" r="59955" t="44523"/>
          <a:stretch/>
        </p:blipFill>
        <p:spPr>
          <a:xfrm>
            <a:off x="6236375" y="2722601"/>
            <a:ext cx="1454100" cy="202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1000"/>
                                        <p:tgtEl>
                                          <p:spTgt spid="12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7">
                                            <p:txEl>
                                              <p:pRg end="0" st="0"/>
                                            </p:txEl>
                                          </p:spTgt>
                                        </p:tgtEl>
                                        <p:attrNameLst>
                                          <p:attrName>style.visibility</p:attrName>
                                        </p:attrNameLst>
                                      </p:cBhvr>
                                      <p:to>
                                        <p:strVal val="visible"/>
                                      </p:to>
                                    </p:set>
                                    <p:anim calcmode="lin" valueType="num">
                                      <p:cBhvr additive="base">
                                        <p:cTn dur="1000"/>
                                        <p:tgtEl>
                                          <p:spTgt spid="12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7">
                                            <p:txEl>
                                              <p:pRg end="1" st="1"/>
                                            </p:txEl>
                                          </p:spTgt>
                                        </p:tgtEl>
                                        <p:attrNameLst>
                                          <p:attrName>style.visibility</p:attrName>
                                        </p:attrNameLst>
                                      </p:cBhvr>
                                      <p:to>
                                        <p:strVal val="visible"/>
                                      </p:to>
                                    </p:set>
                                    <p:anim calcmode="lin" valueType="num">
                                      <p:cBhvr additive="base">
                                        <p:cTn dur="1000"/>
                                        <p:tgtEl>
                                          <p:spTgt spid="127">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7">
                                            <p:txEl>
                                              <p:pRg end="2" st="2"/>
                                            </p:txEl>
                                          </p:spTgt>
                                        </p:tgtEl>
                                        <p:attrNameLst>
                                          <p:attrName>style.visibility</p:attrName>
                                        </p:attrNameLst>
                                      </p:cBhvr>
                                      <p:to>
                                        <p:strVal val="visible"/>
                                      </p:to>
                                    </p:set>
                                    <p:anim calcmode="lin" valueType="num">
                                      <p:cBhvr additive="base">
                                        <p:cTn dur="1000"/>
                                        <p:tgtEl>
                                          <p:spTgt spid="12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7">
                                            <p:txEl>
                                              <p:pRg end="3" st="3"/>
                                            </p:txEl>
                                          </p:spTgt>
                                        </p:tgtEl>
                                        <p:attrNameLst>
                                          <p:attrName>style.visibility</p:attrName>
                                        </p:attrNameLst>
                                      </p:cBhvr>
                                      <p:to>
                                        <p:strVal val="visible"/>
                                      </p:to>
                                    </p:set>
                                    <p:anim calcmode="lin" valueType="num">
                                      <p:cBhvr additive="base">
                                        <p:cTn dur="1000"/>
                                        <p:tgtEl>
                                          <p:spTgt spid="127">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7">
                                            <p:txEl>
                                              <p:pRg end="4" st="4"/>
                                            </p:txEl>
                                          </p:spTgt>
                                        </p:tgtEl>
                                        <p:attrNameLst>
                                          <p:attrName>style.visibility</p:attrName>
                                        </p:attrNameLst>
                                      </p:cBhvr>
                                      <p:to>
                                        <p:strVal val="visible"/>
                                      </p:to>
                                    </p:set>
                                    <p:anim calcmode="lin" valueType="num">
                                      <p:cBhvr additive="base">
                                        <p:cTn dur="1000"/>
                                        <p:tgtEl>
                                          <p:spTgt spid="127">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2"/>
          <p:cNvSpPr/>
          <p:nvPr>
            <p:ph type="title"/>
          </p:nvPr>
        </p:nvSpPr>
        <p:spPr>
          <a:xfrm>
            <a:off x="583150" y="417900"/>
            <a:ext cx="43389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lang="en" sz="4300">
                <a:solidFill>
                  <a:schemeClr val="dk1"/>
                </a:solidFill>
                <a:latin typeface="Amatic SC"/>
                <a:ea typeface="Amatic SC"/>
                <a:cs typeface="Amatic SC"/>
                <a:sym typeface="Amatic SC"/>
              </a:rPr>
              <a:t>What Happened Next…?</a:t>
            </a:r>
            <a:endParaRPr sz="4300">
              <a:latin typeface="Amatic SC"/>
              <a:ea typeface="Amatic SC"/>
              <a:cs typeface="Amatic SC"/>
              <a:sym typeface="Amatic SC"/>
            </a:endParaRPr>
          </a:p>
        </p:txBody>
      </p:sp>
      <p:pic>
        <p:nvPicPr>
          <p:cNvPr id="134" name="Google Shape;134;p22"/>
          <p:cNvPicPr preferRelativeResize="0"/>
          <p:nvPr/>
        </p:nvPicPr>
        <p:blipFill rotWithShape="1">
          <a:blip r:embed="rId3">
            <a:alphaModFix/>
          </a:blip>
          <a:srcRect b="28615" l="15215" r="15117" t="12310"/>
          <a:stretch/>
        </p:blipFill>
        <p:spPr>
          <a:xfrm>
            <a:off x="1207400" y="1122225"/>
            <a:ext cx="6627600" cy="315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3"/>
          <p:cNvSpPr/>
          <p:nvPr>
            <p:ph type="title"/>
          </p:nvPr>
        </p:nvSpPr>
        <p:spPr>
          <a:xfrm>
            <a:off x="583150" y="417900"/>
            <a:ext cx="4338900" cy="7455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chemeClr val="dk1"/>
              </a:buClr>
              <a:buSzPts val="4000"/>
              <a:buFont typeface="Arial"/>
              <a:buNone/>
            </a:pPr>
            <a:r>
              <a:rPr lang="en" sz="4300">
                <a:solidFill>
                  <a:schemeClr val="dk1"/>
                </a:solidFill>
                <a:latin typeface="Amatic SC"/>
                <a:ea typeface="Amatic SC"/>
                <a:cs typeface="Amatic SC"/>
                <a:sym typeface="Amatic SC"/>
              </a:rPr>
              <a:t>What Happened Next…?</a:t>
            </a:r>
            <a:endParaRPr sz="4300">
              <a:latin typeface="Amatic SC"/>
              <a:ea typeface="Amatic SC"/>
              <a:cs typeface="Amatic SC"/>
              <a:sym typeface="Amatic SC"/>
            </a:endParaRPr>
          </a:p>
        </p:txBody>
      </p:sp>
      <p:pic>
        <p:nvPicPr>
          <p:cNvPr id="140" name="Google Shape;140;p23"/>
          <p:cNvPicPr preferRelativeResize="0"/>
          <p:nvPr/>
        </p:nvPicPr>
        <p:blipFill rotWithShape="1">
          <a:blip r:embed="rId3">
            <a:alphaModFix/>
          </a:blip>
          <a:srcRect b="5930" l="18589" r="20181" t="12940"/>
          <a:stretch/>
        </p:blipFill>
        <p:spPr>
          <a:xfrm>
            <a:off x="2040651" y="1074250"/>
            <a:ext cx="4927800" cy="367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3_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