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0" d="100"/>
          <a:sy n="90"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89BAB4-4F13-4D75-BF5C-DC9759783031}"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110028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BAB4-4F13-4D75-BF5C-DC9759783031}"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04464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BAB4-4F13-4D75-BF5C-DC9759783031}"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94670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BAB4-4F13-4D75-BF5C-DC9759783031}"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179720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9BAB4-4F13-4D75-BF5C-DC9759783031}"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0481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89BAB4-4F13-4D75-BF5C-DC9759783031}"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42014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89BAB4-4F13-4D75-BF5C-DC9759783031}"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86105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89BAB4-4F13-4D75-BF5C-DC9759783031}"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3964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9BAB4-4F13-4D75-BF5C-DC9759783031}"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2028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89BAB4-4F13-4D75-BF5C-DC9759783031}"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38314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89BAB4-4F13-4D75-BF5C-DC9759783031}"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37252-BDD9-4DD8-9649-DB655561F0BC}" type="slidenum">
              <a:rPr lang="en-GB" smtClean="0"/>
              <a:t>‹#›</a:t>
            </a:fld>
            <a:endParaRPr lang="en-GB"/>
          </a:p>
        </p:txBody>
      </p:sp>
    </p:spTree>
    <p:extLst>
      <p:ext uri="{BB962C8B-B14F-4D97-AF65-F5344CB8AC3E}">
        <p14:creationId xmlns:p14="http://schemas.microsoft.com/office/powerpoint/2010/main" val="190920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9BAB4-4F13-4D75-BF5C-DC9759783031}" type="datetimeFigureOut">
              <a:rPr lang="en-GB" smtClean="0"/>
              <a:t>24/03/2020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37252-BDD9-4DD8-9649-DB655561F0BC}" type="slidenum">
              <a:rPr lang="en-GB" smtClean="0"/>
              <a:t>‹#›</a:t>
            </a:fld>
            <a:endParaRPr lang="en-GB"/>
          </a:p>
        </p:txBody>
      </p:sp>
    </p:spTree>
    <p:extLst>
      <p:ext uri="{BB962C8B-B14F-4D97-AF65-F5344CB8AC3E}">
        <p14:creationId xmlns:p14="http://schemas.microsoft.com/office/powerpoint/2010/main" val="858282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FFAE-5091-427A-820C-4A19480C1137}"/>
              </a:ext>
            </a:extLst>
          </p:cNvPr>
          <p:cNvPicPr>
            <a:picLocks noChangeAspect="1"/>
          </p:cNvPicPr>
          <p:nvPr/>
        </p:nvPicPr>
        <p:blipFill rotWithShape="1">
          <a:blip r:embed="rId2"/>
          <a:srcRect l="14624" t="9111" r="15500" b="8889"/>
          <a:stretch/>
        </p:blipFill>
        <p:spPr>
          <a:xfrm>
            <a:off x="320040" y="457199"/>
            <a:ext cx="8722608" cy="5757857"/>
          </a:xfrm>
          <a:prstGeom prst="rect">
            <a:avLst/>
          </a:prstGeom>
        </p:spPr>
      </p:pic>
      <p:sp>
        <p:nvSpPr>
          <p:cNvPr id="5" name="Rectangle 4">
            <a:extLst>
              <a:ext uri="{FF2B5EF4-FFF2-40B4-BE49-F238E27FC236}">
                <a16:creationId xmlns:a16="http://schemas.microsoft.com/office/drawing/2014/main" id="{D4FB15E9-46B0-46C1-A3AE-896E0B21C2A6}"/>
              </a:ext>
            </a:extLst>
          </p:cNvPr>
          <p:cNvSpPr/>
          <p:nvPr/>
        </p:nvSpPr>
        <p:spPr>
          <a:xfrm>
            <a:off x="4743450" y="3806455"/>
            <a:ext cx="3131820" cy="627321"/>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DB620F1-A66E-4E49-B6AA-D685E1A5BE48}"/>
              </a:ext>
            </a:extLst>
          </p:cNvPr>
          <p:cNvSpPr/>
          <p:nvPr/>
        </p:nvSpPr>
        <p:spPr>
          <a:xfrm>
            <a:off x="7687340" y="3554819"/>
            <a:ext cx="361507" cy="336698"/>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E2FDDF4-0D14-4015-8667-A2B8BAAD0AF8}"/>
              </a:ext>
            </a:extLst>
          </p:cNvPr>
          <p:cNvSpPr/>
          <p:nvPr/>
        </p:nvSpPr>
        <p:spPr>
          <a:xfrm>
            <a:off x="4856879" y="3806455"/>
            <a:ext cx="290496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rPr>
              <a:t>3 Lessons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endParaRPr>
          </a:p>
        </p:txBody>
      </p:sp>
    </p:spTree>
    <p:extLst>
      <p:ext uri="{BB962C8B-B14F-4D97-AF65-F5344CB8AC3E}">
        <p14:creationId xmlns:p14="http://schemas.microsoft.com/office/powerpoint/2010/main" val="244930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7BEE7B0-4925-4467-BF50-076A7A3A91AB}"/>
              </a:ext>
            </a:extLst>
          </p:cNvPr>
          <p:cNvGrpSpPr/>
          <p:nvPr/>
        </p:nvGrpSpPr>
        <p:grpSpPr>
          <a:xfrm>
            <a:off x="564583" y="245576"/>
            <a:ext cx="7821637" cy="6366848"/>
            <a:chOff x="576775" y="384722"/>
            <a:chExt cx="7821637" cy="6366848"/>
          </a:xfrm>
        </p:grpSpPr>
        <p:pic>
          <p:nvPicPr>
            <p:cNvPr id="1026" name="Picture 2" descr="Related image">
              <a:extLst>
                <a:ext uri="{FF2B5EF4-FFF2-40B4-BE49-F238E27FC236}">
                  <a16:creationId xmlns:a16="http://schemas.microsoft.com/office/drawing/2014/main" id="{BD36ADE9-BAD4-4ED6-909D-C5AAA0673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1714" r="17659" b="7594"/>
            <a:stretch/>
          </p:blipFill>
          <p:spPr bwMode="auto">
            <a:xfrm>
              <a:off x="576775" y="384722"/>
              <a:ext cx="7821637" cy="63668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C4353E9-4592-492B-AC53-546721E705DC}"/>
                </a:ext>
              </a:extLst>
            </p:cNvPr>
            <p:cNvSpPr/>
            <p:nvPr/>
          </p:nvSpPr>
          <p:spPr>
            <a:xfrm rot="2000675">
              <a:off x="2167887" y="2236743"/>
              <a:ext cx="4639412" cy="1077218"/>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Second Hand</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Smoke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4" name="Rectangle 3">
              <a:extLst>
                <a:ext uri="{FF2B5EF4-FFF2-40B4-BE49-F238E27FC236}">
                  <a16:creationId xmlns:a16="http://schemas.microsoft.com/office/drawing/2014/main" id="{36130226-258A-49BE-BBE7-A8F2A40FA9DC}"/>
                </a:ext>
              </a:extLst>
            </p:cNvPr>
            <p:cNvSpPr/>
            <p:nvPr/>
          </p:nvSpPr>
          <p:spPr>
            <a:xfrm rot="2042695">
              <a:off x="1251142" y="2844875"/>
              <a:ext cx="4639412" cy="1446550"/>
            </a:xfrm>
            <a:prstGeom prst="rect">
              <a:avLst/>
            </a:prstGeom>
            <a:noFill/>
          </p:spPr>
          <p:txBody>
            <a:bodyPr wrap="squar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SHS</a:t>
              </a:r>
            </a:p>
          </p:txBody>
        </p:sp>
      </p:grpSp>
      <p:sp>
        <p:nvSpPr>
          <p:cNvPr id="5" name="Rectangle 4">
            <a:extLst>
              <a:ext uri="{FF2B5EF4-FFF2-40B4-BE49-F238E27FC236}">
                <a16:creationId xmlns:a16="http://schemas.microsoft.com/office/drawing/2014/main" id="{8A6BAD62-D72A-4A90-8DDE-C831546A2FFC}"/>
              </a:ext>
            </a:extLst>
          </p:cNvPr>
          <p:cNvSpPr/>
          <p:nvPr/>
        </p:nvSpPr>
        <p:spPr>
          <a:xfrm>
            <a:off x="286512" y="106430"/>
            <a:ext cx="4572000" cy="1096519"/>
          </a:xfrm>
          <a:prstGeom prst="rect">
            <a:avLst/>
          </a:prstGeom>
        </p:spPr>
        <p:txBody>
          <a:bodyPr>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This is called:</a:t>
            </a:r>
          </a:p>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SECOND HAND SMOKING</a:t>
            </a:r>
          </a:p>
        </p:txBody>
      </p:sp>
      <p:sp>
        <p:nvSpPr>
          <p:cNvPr id="6" name="Rectangle 5">
            <a:extLst>
              <a:ext uri="{FF2B5EF4-FFF2-40B4-BE49-F238E27FC236}">
                <a16:creationId xmlns:a16="http://schemas.microsoft.com/office/drawing/2014/main" id="{E9764311-570B-4C8D-B975-BD1CD3C63B9E}"/>
              </a:ext>
            </a:extLst>
          </p:cNvPr>
          <p:cNvSpPr/>
          <p:nvPr/>
        </p:nvSpPr>
        <p:spPr>
          <a:xfrm>
            <a:off x="2545075" y="6078826"/>
            <a:ext cx="6479979" cy="646331"/>
          </a:xfrm>
          <a:prstGeom prst="rect">
            <a:avLst/>
          </a:prstGeom>
        </p:spPr>
        <p:txBody>
          <a:bodyPr wrap="none">
            <a:spAutoFit/>
          </a:bodyPr>
          <a:lstStyle/>
          <a:p>
            <a:r>
              <a:rPr lang="en-GB" sz="3600" b="1" dirty="0">
                <a:latin typeface="Calibri" panose="020F0502020204030204" pitchFamily="34" charset="0"/>
                <a:ea typeface="Calibri" panose="020F0502020204030204" pitchFamily="34" charset="0"/>
                <a:cs typeface="Times New Roman" panose="02020603050405020304" pitchFamily="18" charset="0"/>
              </a:rPr>
              <a:t>Suggest why it is given this name</a:t>
            </a:r>
            <a:endParaRPr lang="en-GB" sz="3600" b="1" dirty="0"/>
          </a:p>
        </p:txBody>
      </p:sp>
    </p:spTree>
    <p:extLst>
      <p:ext uri="{BB962C8B-B14F-4D97-AF65-F5344CB8AC3E}">
        <p14:creationId xmlns:p14="http://schemas.microsoft.com/office/powerpoint/2010/main" val="42122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95FBB5-7CA6-42A2-A07D-CCBAC18D00FC}"/>
              </a:ext>
            </a:extLst>
          </p:cNvPr>
          <p:cNvGrpSpPr/>
          <p:nvPr/>
        </p:nvGrpSpPr>
        <p:grpSpPr>
          <a:xfrm>
            <a:off x="576776" y="384722"/>
            <a:ext cx="1955410" cy="1795770"/>
            <a:chOff x="576775" y="384722"/>
            <a:chExt cx="7821637" cy="6366848"/>
          </a:xfrm>
        </p:grpSpPr>
        <p:pic>
          <p:nvPicPr>
            <p:cNvPr id="3" name="Picture 2" descr="Related image">
              <a:extLst>
                <a:ext uri="{FF2B5EF4-FFF2-40B4-BE49-F238E27FC236}">
                  <a16:creationId xmlns:a16="http://schemas.microsoft.com/office/drawing/2014/main" id="{5C70A117-0CBE-4540-B5B2-249C92F8E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1714" r="17659" b="7594"/>
            <a:stretch/>
          </p:blipFill>
          <p:spPr bwMode="auto">
            <a:xfrm>
              <a:off x="576775" y="384722"/>
              <a:ext cx="7821637" cy="6366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0AFB64-7382-4300-BC8B-439162E43141}"/>
                </a:ext>
              </a:extLst>
            </p:cNvPr>
            <p:cNvSpPr/>
            <p:nvPr/>
          </p:nvSpPr>
          <p:spPr>
            <a:xfrm rot="2000675">
              <a:off x="2167886" y="1738698"/>
              <a:ext cx="4639410" cy="2073302"/>
            </a:xfrm>
            <a:prstGeom prst="rect">
              <a:avLst/>
            </a:prstGeom>
            <a:noFill/>
          </p:spPr>
          <p:txBody>
            <a:bodyPr wrap="square" lIns="91440" tIns="45720" rIns="91440" bIns="45720">
              <a:spAutoFit/>
            </a:bodyPr>
            <a:lstStyle/>
            <a:p>
              <a:pPr algn="ct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sp>
        <p:nvSpPr>
          <p:cNvPr id="6" name="Rectangle 5">
            <a:extLst>
              <a:ext uri="{FF2B5EF4-FFF2-40B4-BE49-F238E27FC236}">
                <a16:creationId xmlns:a16="http://schemas.microsoft.com/office/drawing/2014/main" id="{F3B161DC-BBBF-4A3D-A11E-A5C0F3BDB21E}"/>
              </a:ext>
            </a:extLst>
          </p:cNvPr>
          <p:cNvSpPr/>
          <p:nvPr/>
        </p:nvSpPr>
        <p:spPr>
          <a:xfrm>
            <a:off x="2199657" y="384722"/>
            <a:ext cx="4639412" cy="1077218"/>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Second Hand</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Smoke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nvGrpSpPr>
          <p:cNvPr id="7" name="Group 6">
            <a:extLst>
              <a:ext uri="{FF2B5EF4-FFF2-40B4-BE49-F238E27FC236}">
                <a16:creationId xmlns:a16="http://schemas.microsoft.com/office/drawing/2014/main" id="{A4DFCC8D-24B1-4AE9-B1E0-E591BFE62097}"/>
              </a:ext>
            </a:extLst>
          </p:cNvPr>
          <p:cNvGrpSpPr/>
          <p:nvPr/>
        </p:nvGrpSpPr>
        <p:grpSpPr>
          <a:xfrm>
            <a:off x="6736080" y="384722"/>
            <a:ext cx="1955410" cy="1795770"/>
            <a:chOff x="576775" y="384722"/>
            <a:chExt cx="7821637" cy="6366848"/>
          </a:xfrm>
        </p:grpSpPr>
        <p:pic>
          <p:nvPicPr>
            <p:cNvPr id="8" name="Picture 7" descr="Related image">
              <a:extLst>
                <a:ext uri="{FF2B5EF4-FFF2-40B4-BE49-F238E27FC236}">
                  <a16:creationId xmlns:a16="http://schemas.microsoft.com/office/drawing/2014/main" id="{F517D67E-3EF0-43C6-B5F3-0FC384BF1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1714" r="17659" b="7594"/>
            <a:stretch/>
          </p:blipFill>
          <p:spPr bwMode="auto">
            <a:xfrm>
              <a:off x="576775" y="384722"/>
              <a:ext cx="7821637" cy="6366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EF5D0EF-0565-43BD-99AE-FA1D0F808A3D}"/>
                </a:ext>
              </a:extLst>
            </p:cNvPr>
            <p:cNvSpPr/>
            <p:nvPr/>
          </p:nvSpPr>
          <p:spPr>
            <a:xfrm rot="2000675">
              <a:off x="2167886" y="1738698"/>
              <a:ext cx="4639410" cy="2073302"/>
            </a:xfrm>
            <a:prstGeom prst="rect">
              <a:avLst/>
            </a:prstGeom>
            <a:noFill/>
          </p:spPr>
          <p:txBody>
            <a:bodyPr wrap="square" lIns="91440" tIns="45720" rIns="91440" bIns="45720">
              <a:spAutoFit/>
            </a:bodyPr>
            <a:lstStyle/>
            <a:p>
              <a:pPr algn="ct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pic>
        <p:nvPicPr>
          <p:cNvPr id="2050" name="Picture 2" descr="Image result for CIGARETTE TIP SMOKE">
            <a:extLst>
              <a:ext uri="{FF2B5EF4-FFF2-40B4-BE49-F238E27FC236}">
                <a16:creationId xmlns:a16="http://schemas.microsoft.com/office/drawing/2014/main" id="{E732A635-B08C-45B6-ADCB-C72234434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7541">
            <a:off x="416140" y="2631469"/>
            <a:ext cx="4527452" cy="25183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CECC789F-BF3A-46E6-AAF4-B032B62A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953" y="2596939"/>
            <a:ext cx="3592537" cy="2395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4FC53F-8878-4DFC-ABFA-250A2CA15A0C}"/>
              </a:ext>
            </a:extLst>
          </p:cNvPr>
          <p:cNvSpPr/>
          <p:nvPr/>
        </p:nvSpPr>
        <p:spPr>
          <a:xfrm>
            <a:off x="831784" y="5139176"/>
            <a:ext cx="3400804"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Sidestream</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angle 12">
            <a:extLst>
              <a:ext uri="{FF2B5EF4-FFF2-40B4-BE49-F238E27FC236}">
                <a16:creationId xmlns:a16="http://schemas.microsoft.com/office/drawing/2014/main" id="{50A84F1D-023E-4CCB-B8B0-2171D5AC3556}"/>
              </a:ext>
            </a:extLst>
          </p:cNvPr>
          <p:cNvSpPr/>
          <p:nvPr/>
        </p:nvSpPr>
        <p:spPr>
          <a:xfrm>
            <a:off x="4975581" y="5139176"/>
            <a:ext cx="367331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Mainstream</a:t>
            </a:r>
          </a:p>
        </p:txBody>
      </p:sp>
      <p:sp>
        <p:nvSpPr>
          <p:cNvPr id="5" name="Rectangle 4">
            <a:extLst>
              <a:ext uri="{FF2B5EF4-FFF2-40B4-BE49-F238E27FC236}">
                <a16:creationId xmlns:a16="http://schemas.microsoft.com/office/drawing/2014/main" id="{E10A6D84-0EAC-4708-906A-093E62DD431E}"/>
              </a:ext>
            </a:extLst>
          </p:cNvPr>
          <p:cNvSpPr/>
          <p:nvPr/>
        </p:nvSpPr>
        <p:spPr>
          <a:xfrm>
            <a:off x="403581" y="5877888"/>
            <a:ext cx="4572000" cy="968278"/>
          </a:xfrm>
          <a:prstGeom prst="rect">
            <a:avLst/>
          </a:prstGeom>
        </p:spPr>
        <p:txBody>
          <a:bodyPr>
            <a:spAutoFit/>
          </a:bodyPr>
          <a:lstStyle/>
          <a:p>
            <a:pPr>
              <a:lnSpc>
                <a:spcPct val="107000"/>
              </a:lnSpc>
              <a:spcAft>
                <a:spcPts val="800"/>
              </a:spcAft>
            </a:pPr>
            <a:r>
              <a:rPr lang="en-GB" b="1" dirty="0" err="1"/>
              <a:t>Sidestream</a:t>
            </a:r>
            <a:r>
              <a:rPr lang="en-GB" b="1" dirty="0"/>
              <a:t> smoke</a:t>
            </a:r>
            <a:r>
              <a:rPr lang="en-GB" dirty="0"/>
              <a:t> (SSM) is defined as the </a:t>
            </a:r>
            <a:r>
              <a:rPr lang="en-GB" b="1" dirty="0"/>
              <a:t>smoke</a:t>
            </a:r>
            <a:r>
              <a:rPr lang="en-GB" dirty="0"/>
              <a:t> that is released from the end of a burning cigarette, cigar, or pipe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6FCB70B-D630-4826-B6DF-3982636A68F2}"/>
              </a:ext>
            </a:extLst>
          </p:cNvPr>
          <p:cNvSpPr/>
          <p:nvPr/>
        </p:nvSpPr>
        <p:spPr>
          <a:xfrm>
            <a:off x="4911414" y="5835254"/>
            <a:ext cx="4572000" cy="968278"/>
          </a:xfrm>
          <a:prstGeom prst="rect">
            <a:avLst/>
          </a:prstGeom>
        </p:spPr>
        <p:txBody>
          <a:bodyPr>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Mainstream smoke </a:t>
            </a:r>
            <a:r>
              <a:rPr lang="en-GB" dirty="0">
                <a:latin typeface="Calibri" panose="020F0502020204030204" pitchFamily="34" charset="0"/>
                <a:ea typeface="Calibri" panose="020F0502020204030204" pitchFamily="34" charset="0"/>
                <a:cs typeface="Times New Roman" panose="02020603050405020304" pitchFamily="18" charset="0"/>
              </a:rPr>
              <a:t>(MSM) refers to the </a:t>
            </a:r>
            <a:r>
              <a:rPr lang="en-GB" b="1" dirty="0">
                <a:latin typeface="Calibri" panose="020F0502020204030204" pitchFamily="34" charset="0"/>
                <a:ea typeface="Calibri" panose="020F0502020204030204" pitchFamily="34" charset="0"/>
                <a:cs typeface="Times New Roman" panose="02020603050405020304" pitchFamily="18" charset="0"/>
              </a:rPr>
              <a:t>smoke</a:t>
            </a:r>
            <a:r>
              <a:rPr lang="en-GB" dirty="0">
                <a:latin typeface="Calibri" panose="020F0502020204030204" pitchFamily="34" charset="0"/>
                <a:ea typeface="Calibri" panose="020F0502020204030204" pitchFamily="34" charset="0"/>
                <a:cs typeface="Times New Roman" panose="02020603050405020304" pitchFamily="18" charset="0"/>
              </a:rPr>
              <a:t> that is inhaled by a smoker and then exhaled into the environment.</a:t>
            </a:r>
          </a:p>
        </p:txBody>
      </p:sp>
    </p:spTree>
    <p:extLst>
      <p:ext uri="{BB962C8B-B14F-4D97-AF65-F5344CB8AC3E}">
        <p14:creationId xmlns:p14="http://schemas.microsoft.com/office/powerpoint/2010/main" val="30806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95FBB5-7CA6-42A2-A07D-CCBAC18D00FC}"/>
              </a:ext>
            </a:extLst>
          </p:cNvPr>
          <p:cNvGrpSpPr/>
          <p:nvPr/>
        </p:nvGrpSpPr>
        <p:grpSpPr>
          <a:xfrm>
            <a:off x="576776" y="384722"/>
            <a:ext cx="1955410" cy="1795770"/>
            <a:chOff x="576775" y="384722"/>
            <a:chExt cx="7821637" cy="6366848"/>
          </a:xfrm>
        </p:grpSpPr>
        <p:pic>
          <p:nvPicPr>
            <p:cNvPr id="3" name="Picture 2" descr="Related image">
              <a:extLst>
                <a:ext uri="{FF2B5EF4-FFF2-40B4-BE49-F238E27FC236}">
                  <a16:creationId xmlns:a16="http://schemas.microsoft.com/office/drawing/2014/main" id="{5C70A117-0CBE-4540-B5B2-249C92F8E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1714" r="17659" b="7594"/>
            <a:stretch/>
          </p:blipFill>
          <p:spPr bwMode="auto">
            <a:xfrm>
              <a:off x="576775" y="384722"/>
              <a:ext cx="7821637" cy="6366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0AFB64-7382-4300-BC8B-439162E43141}"/>
                </a:ext>
              </a:extLst>
            </p:cNvPr>
            <p:cNvSpPr/>
            <p:nvPr/>
          </p:nvSpPr>
          <p:spPr>
            <a:xfrm rot="2000675">
              <a:off x="2167886" y="1738698"/>
              <a:ext cx="4639410" cy="2073302"/>
            </a:xfrm>
            <a:prstGeom prst="rect">
              <a:avLst/>
            </a:prstGeom>
            <a:noFill/>
          </p:spPr>
          <p:txBody>
            <a:bodyPr wrap="square" lIns="91440" tIns="45720" rIns="91440" bIns="45720">
              <a:spAutoFit/>
            </a:bodyPr>
            <a:lstStyle/>
            <a:p>
              <a:pPr algn="ct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sp>
        <p:nvSpPr>
          <p:cNvPr id="6" name="Rectangle 5">
            <a:extLst>
              <a:ext uri="{FF2B5EF4-FFF2-40B4-BE49-F238E27FC236}">
                <a16:creationId xmlns:a16="http://schemas.microsoft.com/office/drawing/2014/main" id="{F3B161DC-BBBF-4A3D-A11E-A5C0F3BDB21E}"/>
              </a:ext>
            </a:extLst>
          </p:cNvPr>
          <p:cNvSpPr/>
          <p:nvPr/>
        </p:nvSpPr>
        <p:spPr>
          <a:xfrm>
            <a:off x="2199657" y="384722"/>
            <a:ext cx="4639412" cy="1077218"/>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Second Hand</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Smoke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nvGrpSpPr>
          <p:cNvPr id="7" name="Group 6">
            <a:extLst>
              <a:ext uri="{FF2B5EF4-FFF2-40B4-BE49-F238E27FC236}">
                <a16:creationId xmlns:a16="http://schemas.microsoft.com/office/drawing/2014/main" id="{A4DFCC8D-24B1-4AE9-B1E0-E591BFE62097}"/>
              </a:ext>
            </a:extLst>
          </p:cNvPr>
          <p:cNvGrpSpPr/>
          <p:nvPr/>
        </p:nvGrpSpPr>
        <p:grpSpPr>
          <a:xfrm>
            <a:off x="6736080" y="384722"/>
            <a:ext cx="1955410" cy="1795770"/>
            <a:chOff x="576775" y="384722"/>
            <a:chExt cx="7821637" cy="6366848"/>
          </a:xfrm>
        </p:grpSpPr>
        <p:pic>
          <p:nvPicPr>
            <p:cNvPr id="8" name="Picture 7" descr="Related image">
              <a:extLst>
                <a:ext uri="{FF2B5EF4-FFF2-40B4-BE49-F238E27FC236}">
                  <a16:creationId xmlns:a16="http://schemas.microsoft.com/office/drawing/2014/main" id="{F517D67E-3EF0-43C6-B5F3-0FC384BF1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1714" r="17659" b="7594"/>
            <a:stretch/>
          </p:blipFill>
          <p:spPr bwMode="auto">
            <a:xfrm>
              <a:off x="576775" y="384722"/>
              <a:ext cx="7821637" cy="6366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EF5D0EF-0565-43BD-99AE-FA1D0F808A3D}"/>
                </a:ext>
              </a:extLst>
            </p:cNvPr>
            <p:cNvSpPr/>
            <p:nvPr/>
          </p:nvSpPr>
          <p:spPr>
            <a:xfrm rot="2000675">
              <a:off x="2167886" y="1738698"/>
              <a:ext cx="4639410" cy="2073302"/>
            </a:xfrm>
            <a:prstGeom prst="rect">
              <a:avLst/>
            </a:prstGeom>
            <a:noFill/>
          </p:spPr>
          <p:txBody>
            <a:bodyPr wrap="square" lIns="91440" tIns="45720" rIns="91440" bIns="45720">
              <a:spAutoFit/>
            </a:bodyPr>
            <a:lstStyle/>
            <a:p>
              <a:pPr algn="ct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grpSp>
      <p:pic>
        <p:nvPicPr>
          <p:cNvPr id="2050" name="Picture 2" descr="Image result for CIGARETTE TIP SMOKE">
            <a:extLst>
              <a:ext uri="{FF2B5EF4-FFF2-40B4-BE49-F238E27FC236}">
                <a16:creationId xmlns:a16="http://schemas.microsoft.com/office/drawing/2014/main" id="{E732A635-B08C-45B6-ADCB-C72234434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7541">
            <a:off x="416140" y="2631469"/>
            <a:ext cx="4527452" cy="25183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CECC789F-BF3A-46E6-AAF4-B032B62A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953" y="2596939"/>
            <a:ext cx="3592537" cy="2395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4FC53F-8878-4DFC-ABFA-250A2CA15A0C}"/>
              </a:ext>
            </a:extLst>
          </p:cNvPr>
          <p:cNvSpPr/>
          <p:nvPr/>
        </p:nvSpPr>
        <p:spPr>
          <a:xfrm>
            <a:off x="831784" y="5139176"/>
            <a:ext cx="3400804"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Sidestream</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angle 12">
            <a:extLst>
              <a:ext uri="{FF2B5EF4-FFF2-40B4-BE49-F238E27FC236}">
                <a16:creationId xmlns:a16="http://schemas.microsoft.com/office/drawing/2014/main" id="{50A84F1D-023E-4CCB-B8B0-2171D5AC3556}"/>
              </a:ext>
            </a:extLst>
          </p:cNvPr>
          <p:cNvSpPr/>
          <p:nvPr/>
        </p:nvSpPr>
        <p:spPr>
          <a:xfrm>
            <a:off x="4975581" y="5139176"/>
            <a:ext cx="367331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Mainstream</a:t>
            </a:r>
          </a:p>
        </p:txBody>
      </p:sp>
      <p:sp>
        <p:nvSpPr>
          <p:cNvPr id="12" name="Rectangle 11">
            <a:extLst>
              <a:ext uri="{FF2B5EF4-FFF2-40B4-BE49-F238E27FC236}">
                <a16:creationId xmlns:a16="http://schemas.microsoft.com/office/drawing/2014/main" id="{4E2132BB-BB30-4E7A-9200-76CB3D8E5510}"/>
              </a:ext>
            </a:extLst>
          </p:cNvPr>
          <p:cNvSpPr/>
          <p:nvPr/>
        </p:nvSpPr>
        <p:spPr>
          <a:xfrm>
            <a:off x="216101" y="6126963"/>
            <a:ext cx="8606523" cy="461665"/>
          </a:xfrm>
          <a:prstGeom prst="rect">
            <a:avLst/>
          </a:prstGeom>
        </p:spPr>
        <p:txBody>
          <a:bodyPr wrap="non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Which is most harmful? Discuss with someone at home if you can.</a:t>
            </a:r>
            <a:endParaRPr lang="en-GB" sz="2400" b="1" dirty="0"/>
          </a:p>
        </p:txBody>
      </p:sp>
    </p:spTree>
    <p:extLst>
      <p:ext uri="{BB962C8B-B14F-4D97-AF65-F5344CB8AC3E}">
        <p14:creationId xmlns:p14="http://schemas.microsoft.com/office/powerpoint/2010/main" val="361386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1B2F999E-470B-48DD-BADA-C47258A2D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82" y="805376"/>
            <a:ext cx="8640677" cy="5247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2A0A70A-0341-4AE2-81F9-0BD381C4B640}"/>
              </a:ext>
            </a:extLst>
          </p:cNvPr>
          <p:cNvSpPr/>
          <p:nvPr/>
        </p:nvSpPr>
        <p:spPr>
          <a:xfrm>
            <a:off x="673843" y="157845"/>
            <a:ext cx="8357616" cy="532903"/>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ANSWER? – Probably </a:t>
            </a:r>
            <a:r>
              <a:rPr lang="en-GB" sz="2800" b="1" dirty="0" err="1">
                <a:latin typeface="Calibri" panose="020F0502020204030204" pitchFamily="34" charset="0"/>
                <a:ea typeface="Calibri" panose="020F0502020204030204" pitchFamily="34" charset="0"/>
                <a:cs typeface="Times New Roman" panose="02020603050405020304" pitchFamily="18" charset="0"/>
              </a:rPr>
              <a:t>sidestream</a:t>
            </a:r>
            <a:r>
              <a:rPr lang="en-GB" sz="2800" b="1" dirty="0">
                <a:latin typeface="Calibri" panose="020F0502020204030204" pitchFamily="34" charset="0"/>
                <a:ea typeface="Calibri" panose="020F0502020204030204" pitchFamily="34" charset="0"/>
                <a:cs typeface="Times New Roman" panose="02020603050405020304" pitchFamily="18" charset="0"/>
              </a:rPr>
              <a:t>, as it’s undiluted</a:t>
            </a:r>
          </a:p>
        </p:txBody>
      </p:sp>
      <p:sp>
        <p:nvSpPr>
          <p:cNvPr id="3" name="Rectangle 2">
            <a:extLst>
              <a:ext uri="{FF2B5EF4-FFF2-40B4-BE49-F238E27FC236}">
                <a16:creationId xmlns:a16="http://schemas.microsoft.com/office/drawing/2014/main" id="{7C15CC4E-3685-47AD-8633-35F6B2001704}"/>
              </a:ext>
            </a:extLst>
          </p:cNvPr>
          <p:cNvSpPr/>
          <p:nvPr/>
        </p:nvSpPr>
        <p:spPr>
          <a:xfrm>
            <a:off x="390782" y="6221412"/>
            <a:ext cx="8349786" cy="461665"/>
          </a:xfrm>
          <a:prstGeom prst="rect">
            <a:avLst/>
          </a:prstGeom>
        </p:spPr>
        <p:txBody>
          <a:bodyPr wrap="non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Examine the picture. They are the actual contents of a cigarette!</a:t>
            </a:r>
            <a:endParaRPr lang="en-GB" sz="2400" b="1" dirty="0"/>
          </a:p>
        </p:txBody>
      </p:sp>
    </p:spTree>
    <p:extLst>
      <p:ext uri="{BB962C8B-B14F-4D97-AF65-F5344CB8AC3E}">
        <p14:creationId xmlns:p14="http://schemas.microsoft.com/office/powerpoint/2010/main" val="23677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amond 9">
            <a:extLst>
              <a:ext uri="{FF2B5EF4-FFF2-40B4-BE49-F238E27FC236}">
                <a16:creationId xmlns:a16="http://schemas.microsoft.com/office/drawing/2014/main" id="{865C07B1-DDCB-493F-907A-BC55C768E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1" y="1428091"/>
            <a:ext cx="4783015" cy="5315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amond 9">
            <a:extLst>
              <a:ext uri="{FF2B5EF4-FFF2-40B4-BE49-F238E27FC236}">
                <a16:creationId xmlns:a16="http://schemas.microsoft.com/office/drawing/2014/main" id="{82FE9448-642D-4E62-8009-2ADDD79EF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5903">
            <a:off x="731521" y="318797"/>
            <a:ext cx="2743200" cy="34299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90A16E-9569-4839-98C9-815BCAC3DD57}"/>
              </a:ext>
            </a:extLst>
          </p:cNvPr>
          <p:cNvSpPr txBox="1"/>
          <p:nvPr/>
        </p:nvSpPr>
        <p:spPr>
          <a:xfrm>
            <a:off x="407963" y="4346917"/>
            <a:ext cx="2926080" cy="2123658"/>
          </a:xfrm>
          <a:prstGeom prst="rect">
            <a:avLst/>
          </a:prstGeom>
          <a:noFill/>
        </p:spPr>
        <p:txBody>
          <a:bodyPr wrap="square" rtlCol="0">
            <a:spAutoFit/>
          </a:bodyPr>
          <a:lstStyle/>
          <a:p>
            <a:pPr algn="ctr"/>
            <a:r>
              <a:rPr lang="en-GB" sz="4400" dirty="0">
                <a:latin typeface="AR CHRISTY" panose="02000000000000000000" pitchFamily="2" charset="0"/>
              </a:rPr>
              <a:t>Diamond Nine Ranking</a:t>
            </a:r>
          </a:p>
        </p:txBody>
      </p:sp>
      <p:sp>
        <p:nvSpPr>
          <p:cNvPr id="3" name="Rectangle 2">
            <a:extLst>
              <a:ext uri="{FF2B5EF4-FFF2-40B4-BE49-F238E27FC236}">
                <a16:creationId xmlns:a16="http://schemas.microsoft.com/office/drawing/2014/main" id="{23AB51CA-C187-446D-8F1F-5ABD0FA325B7}"/>
              </a:ext>
            </a:extLst>
          </p:cNvPr>
          <p:cNvSpPr/>
          <p:nvPr/>
        </p:nvSpPr>
        <p:spPr>
          <a:xfrm>
            <a:off x="3692768" y="276691"/>
            <a:ext cx="4572000" cy="1065676"/>
          </a:xfrm>
          <a:prstGeom prst="rect">
            <a:avLst/>
          </a:prstGeom>
        </p:spPr>
        <p:txBody>
          <a:bodyPr>
            <a:spAutoFit/>
          </a:bodyPr>
          <a:lstStyle/>
          <a:p>
            <a:pPr algn="ct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Download the diamond 9 activity and make decisions about important smoking facts!</a:t>
            </a:r>
          </a:p>
        </p:txBody>
      </p:sp>
    </p:spTree>
    <p:extLst>
      <p:ext uri="{BB962C8B-B14F-4D97-AF65-F5344CB8AC3E}">
        <p14:creationId xmlns:p14="http://schemas.microsoft.com/office/powerpoint/2010/main" val="172742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083F2C2-E96A-44A9-A1F8-BD3898E4EEE1}"/>
              </a:ext>
            </a:extLst>
          </p:cNvPr>
          <p:cNvSpPr txBox="1">
            <a:spLocks noChangeArrowheads="1"/>
          </p:cNvSpPr>
          <p:nvPr/>
        </p:nvSpPr>
        <p:spPr bwMode="auto">
          <a:xfrm>
            <a:off x="603543" y="673882"/>
            <a:ext cx="2087563" cy="18158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rPr>
              <a:t>Cigarette smoking harms nearly every organ of the body, causes many diseases, and reduces the health of smokers in general</a:t>
            </a:r>
            <a:r>
              <a:rPr kumimoji="0" lang="en-US" altLang="en-US" sz="1100" b="0" i="0" u="none" strike="noStrike" cap="none" normalizeH="0" baseline="0" dirty="0">
                <a:ln>
                  <a:noFill/>
                </a:ln>
                <a:solidFill>
                  <a:schemeClr val="tx1"/>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38C9A3C0-C225-479A-ABEC-902729CB25D2}"/>
              </a:ext>
            </a:extLst>
          </p:cNvPr>
          <p:cNvSpPr txBox="1">
            <a:spLocks noChangeArrowheads="1"/>
          </p:cNvSpPr>
          <p:nvPr/>
        </p:nvSpPr>
        <p:spPr bwMode="auto">
          <a:xfrm>
            <a:off x="3519780" y="5113234"/>
            <a:ext cx="2901950"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Whenever you light up, secondhand smoke is produced. This is the smoke exhaled by you. Secondhand smoke contains more than 4,000 chemicals</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453E1B1E-6DB1-47F6-A994-79CE0FCD8145}"/>
              </a:ext>
            </a:extLst>
          </p:cNvPr>
          <p:cNvSpPr txBox="1">
            <a:spLocks noChangeArrowheads="1"/>
          </p:cNvSpPr>
          <p:nvPr/>
        </p:nvSpPr>
        <p:spPr bwMode="auto">
          <a:xfrm>
            <a:off x="5200552" y="2884187"/>
            <a:ext cx="2898775" cy="830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 average, most people who quit save around £250 each month.</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5" name="Text Box 2">
            <a:extLst>
              <a:ext uri="{FF2B5EF4-FFF2-40B4-BE49-F238E27FC236}">
                <a16:creationId xmlns:a16="http://schemas.microsoft.com/office/drawing/2014/main" id="{879192E2-D9CC-4586-9FF2-58E33FCB0BC9}"/>
              </a:ext>
            </a:extLst>
          </p:cNvPr>
          <p:cNvSpPr txBox="1">
            <a:spLocks noChangeArrowheads="1"/>
          </p:cNvSpPr>
          <p:nvPr/>
        </p:nvSpPr>
        <p:spPr bwMode="auto">
          <a:xfrm>
            <a:off x="603543" y="3506224"/>
            <a:ext cx="2916238"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Smoking causes 84% of deaths from lung cancer</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5606AE77-02CA-49FD-A9DD-79C47FA466D6}"/>
              </a:ext>
            </a:extLst>
          </p:cNvPr>
          <p:cNvSpPr txBox="1">
            <a:spLocks noChangeArrowheads="1"/>
          </p:cNvSpPr>
          <p:nvPr/>
        </p:nvSpPr>
        <p:spPr bwMode="auto">
          <a:xfrm>
            <a:off x="5630570" y="673882"/>
            <a:ext cx="2909887"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Within two years of stopping smoking, your risk of stroke is reduced to half that of a smoker and within five years it will be the same as a non-smoker</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7" name="Text Box 2">
            <a:extLst>
              <a:ext uri="{FF2B5EF4-FFF2-40B4-BE49-F238E27FC236}">
                <a16:creationId xmlns:a16="http://schemas.microsoft.com/office/drawing/2014/main" id="{4E08D041-ADF1-4BB7-A63D-794002157069}"/>
              </a:ext>
            </a:extLst>
          </p:cNvPr>
          <p:cNvSpPr txBox="1">
            <a:spLocks noChangeArrowheads="1"/>
          </p:cNvSpPr>
          <p:nvPr/>
        </p:nvSpPr>
        <p:spPr bwMode="auto">
          <a:xfrm>
            <a:off x="3114675" y="2202919"/>
            <a:ext cx="2914650"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Smoking doubles your risk of having a heart attack</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8" name="Text Box 2">
            <a:extLst>
              <a:ext uri="{FF2B5EF4-FFF2-40B4-BE49-F238E27FC236}">
                <a16:creationId xmlns:a16="http://schemas.microsoft.com/office/drawing/2014/main" id="{4E348D46-7599-4570-A938-643FC54CFE2E}"/>
              </a:ext>
            </a:extLst>
          </p:cNvPr>
          <p:cNvSpPr txBox="1">
            <a:spLocks noChangeArrowheads="1"/>
          </p:cNvSpPr>
          <p:nvPr/>
        </p:nvSpPr>
        <p:spPr bwMode="auto">
          <a:xfrm>
            <a:off x="220662" y="4627744"/>
            <a:ext cx="2900363"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Smoking causes problems such as bad breath and stained teeth, and can also cause gum disease and damage your sense of taste</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9" name="Text Box 2">
            <a:extLst>
              <a:ext uri="{FF2B5EF4-FFF2-40B4-BE49-F238E27FC236}">
                <a16:creationId xmlns:a16="http://schemas.microsoft.com/office/drawing/2014/main" id="{739CF2F2-6EED-4F53-ADFE-369EFC357D39}"/>
              </a:ext>
            </a:extLst>
          </p:cNvPr>
          <p:cNvSpPr txBox="1">
            <a:spLocks noChangeArrowheads="1"/>
          </p:cNvSpPr>
          <p:nvPr/>
        </p:nvSpPr>
        <p:spPr bwMode="auto">
          <a:xfrm>
            <a:off x="5624221" y="4013381"/>
            <a:ext cx="2908300" cy="8472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you smoke, your skin ages more quickly and looks grey and dull.</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14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E715E-841D-4FDE-80EA-FB900EF9838F}"/>
              </a:ext>
            </a:extLst>
          </p:cNvPr>
          <p:cNvSpPr/>
          <p:nvPr/>
        </p:nvSpPr>
        <p:spPr>
          <a:xfrm>
            <a:off x="438912" y="902133"/>
            <a:ext cx="8266176" cy="4893647"/>
          </a:xfrm>
          <a:prstGeom prst="rect">
            <a:avLst/>
          </a:prstGeom>
          <a:solidFill>
            <a:srgbClr val="FF0000"/>
          </a:solidFill>
        </p:spPr>
        <p:txBody>
          <a:bodyPr wrap="squar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Be Sensible!</a:t>
            </a:r>
          </a:p>
          <a:p>
            <a:pPr algn="ctr"/>
            <a:r>
              <a:rPr lang="en-US" sz="5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If you don’t start smoking</a:t>
            </a:r>
          </a:p>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by the age of 18 –</a:t>
            </a:r>
          </a:p>
          <a:p>
            <a:pPr algn="ctr"/>
            <a:r>
              <a:rPr lang="en-US" sz="5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you probably never will!</a:t>
            </a:r>
          </a:p>
          <a:p>
            <a:pPr algn="ctr"/>
            <a:r>
              <a:rPr lang="en-US" sz="96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JUST SAY NO!</a:t>
            </a:r>
          </a:p>
        </p:txBody>
      </p:sp>
    </p:spTree>
    <p:extLst>
      <p:ext uri="{BB962C8B-B14F-4D97-AF65-F5344CB8AC3E}">
        <p14:creationId xmlns:p14="http://schemas.microsoft.com/office/powerpoint/2010/main" val="388036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D001D0-D367-4D97-A433-A0E100858C6C}"/>
              </a:ext>
            </a:extLst>
          </p:cNvPr>
          <p:cNvPicPr>
            <a:picLocks noChangeAspect="1"/>
          </p:cNvPicPr>
          <p:nvPr/>
        </p:nvPicPr>
        <p:blipFill rotWithShape="1">
          <a:blip r:embed="rId2"/>
          <a:srcRect l="15118" t="14421" r="16161" b="32841"/>
          <a:stretch/>
        </p:blipFill>
        <p:spPr>
          <a:xfrm>
            <a:off x="391920" y="499872"/>
            <a:ext cx="8360160" cy="3608832"/>
          </a:xfrm>
          <a:prstGeom prst="rect">
            <a:avLst/>
          </a:prstGeom>
        </p:spPr>
      </p:pic>
      <p:sp>
        <p:nvSpPr>
          <p:cNvPr id="4" name="Rectangle 3">
            <a:extLst>
              <a:ext uri="{FF2B5EF4-FFF2-40B4-BE49-F238E27FC236}">
                <a16:creationId xmlns:a16="http://schemas.microsoft.com/office/drawing/2014/main" id="{039ECF00-273C-4431-BF31-2676CB7978F9}"/>
              </a:ext>
            </a:extLst>
          </p:cNvPr>
          <p:cNvSpPr/>
          <p:nvPr/>
        </p:nvSpPr>
        <p:spPr>
          <a:xfrm>
            <a:off x="4475226" y="1465591"/>
            <a:ext cx="4276854" cy="5118089"/>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5F28862-2BD0-46A0-B88C-015C4F075C38}"/>
              </a:ext>
            </a:extLst>
          </p:cNvPr>
          <p:cNvSpPr/>
          <p:nvPr/>
        </p:nvSpPr>
        <p:spPr>
          <a:xfrm>
            <a:off x="3329178" y="838270"/>
            <a:ext cx="316230" cy="627321"/>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8CA5D98-F1CA-40FE-B2AC-00DD38E6D490}"/>
              </a:ext>
            </a:extLst>
          </p:cNvPr>
          <p:cNvSpPr/>
          <p:nvPr/>
        </p:nvSpPr>
        <p:spPr>
          <a:xfrm rot="414077">
            <a:off x="3100619" y="591142"/>
            <a:ext cx="773347" cy="830997"/>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3</a:t>
            </a: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a:t>
            </a:r>
          </a:p>
        </p:txBody>
      </p:sp>
      <p:sp>
        <p:nvSpPr>
          <p:cNvPr id="6" name="Rectangle 5">
            <a:extLst>
              <a:ext uri="{FF2B5EF4-FFF2-40B4-BE49-F238E27FC236}">
                <a16:creationId xmlns:a16="http://schemas.microsoft.com/office/drawing/2014/main" id="{EA2122D2-21A9-45FB-826B-2A756A4A27AE}"/>
              </a:ext>
            </a:extLst>
          </p:cNvPr>
          <p:cNvSpPr/>
          <p:nvPr/>
        </p:nvSpPr>
        <p:spPr>
          <a:xfrm>
            <a:off x="391920" y="3481383"/>
            <a:ext cx="4180080" cy="3102297"/>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100" name="Picture 4" descr="Image result for pills clipart">
            <a:extLst>
              <a:ext uri="{FF2B5EF4-FFF2-40B4-BE49-F238E27FC236}">
                <a16:creationId xmlns:a16="http://schemas.microsoft.com/office/drawing/2014/main" id="{80654870-0A01-420F-B7AC-C5974EC56F2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9340" y="1401807"/>
            <a:ext cx="3965057" cy="49563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ills clipart">
            <a:extLst>
              <a:ext uri="{FF2B5EF4-FFF2-40B4-BE49-F238E27FC236}">
                <a16:creationId xmlns:a16="http://schemas.microsoft.com/office/drawing/2014/main" id="{DEB771F4-A7F3-4189-9AD6-3D9DDDBB25CD}"/>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90500" y="3545166"/>
            <a:ext cx="4190654" cy="255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5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9E0A3-5BFF-40B9-93F5-2DDE6C425E49}"/>
              </a:ext>
            </a:extLst>
          </p:cNvPr>
          <p:cNvSpPr/>
          <p:nvPr/>
        </p:nvSpPr>
        <p:spPr>
          <a:xfrm>
            <a:off x="335280" y="197346"/>
            <a:ext cx="5355312" cy="6463308"/>
          </a:xfrm>
          <a:prstGeom prst="rect">
            <a:avLst/>
          </a:prstGeom>
        </p:spPr>
        <p:txBody>
          <a:bodyPr wrap="square">
            <a:spAutoFit/>
          </a:bodyPr>
          <a:lstStyle/>
          <a:p>
            <a:r>
              <a:rPr lang="en-GB" dirty="0"/>
              <a:t>One day Kyra and her friend Nicola went for a walk. They had been walking for a little while, when they noticed a bag on the side of the road. “Someone must have lost it,” said Nicola. “Maybe we can find its owner.” Kyra wondered what was inside the bag. She picked it up and looked inside. She turned to Nicola in surprise. “It’s full of drugs,” she said.</a:t>
            </a:r>
          </a:p>
          <a:p>
            <a:endParaRPr lang="en-GB" dirty="0"/>
          </a:p>
          <a:p>
            <a:endParaRPr lang="en-GB" dirty="0"/>
          </a:p>
          <a:p>
            <a:endParaRPr lang="en-GB" dirty="0"/>
          </a:p>
          <a:p>
            <a:r>
              <a:rPr lang="en-GB" b="1" dirty="0">
                <a:solidFill>
                  <a:srgbClr val="FF0000"/>
                </a:solidFill>
              </a:rPr>
              <a:t>Complete the resource sheet which you can download for this lesson.</a:t>
            </a:r>
          </a:p>
          <a:p>
            <a:endParaRPr lang="en-GB" dirty="0"/>
          </a:p>
          <a:p>
            <a:endParaRPr lang="en-GB" dirty="0"/>
          </a:p>
          <a:p>
            <a:r>
              <a:rPr lang="en-GB" dirty="0"/>
              <a:t>The next slide shows what kind of drugs may be found around an ordinary house.</a:t>
            </a:r>
          </a:p>
          <a:p>
            <a:endParaRPr lang="en-GB" dirty="0"/>
          </a:p>
          <a:p>
            <a:r>
              <a:rPr lang="en-GB" dirty="0"/>
              <a:t>Can you add to the list?</a:t>
            </a:r>
          </a:p>
          <a:p>
            <a:endParaRPr lang="en-GB" dirty="0"/>
          </a:p>
          <a:p>
            <a:endParaRPr lang="en-GB" dirty="0"/>
          </a:p>
          <a:p>
            <a:r>
              <a:rPr lang="en-GB" b="1" dirty="0">
                <a:solidFill>
                  <a:srgbClr val="FF0000"/>
                </a:solidFill>
              </a:rPr>
              <a:t>Make a poster, leaflet or PowerPoint slide clearly stating the Dos and Don’ts in relation to drugs around the home.</a:t>
            </a:r>
          </a:p>
        </p:txBody>
      </p:sp>
      <p:pic>
        <p:nvPicPr>
          <p:cNvPr id="5122" name="Picture 2" descr="Image result for paper bag">
            <a:extLst>
              <a:ext uri="{FF2B5EF4-FFF2-40B4-BE49-F238E27FC236}">
                <a16:creationId xmlns:a16="http://schemas.microsoft.com/office/drawing/2014/main" id="{1D495D84-4490-4822-ADA1-C64333AACCC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3696" y="543574"/>
            <a:ext cx="5355312" cy="535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4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ouse outline clipart">
            <a:extLst>
              <a:ext uri="{FF2B5EF4-FFF2-40B4-BE49-F238E27FC236}">
                <a16:creationId xmlns:a16="http://schemas.microsoft.com/office/drawing/2014/main" id="{0DD37EB4-1A43-4A7B-BE5D-3459F51EB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620" y="812490"/>
            <a:ext cx="7421019" cy="51122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eer bottle">
            <a:extLst>
              <a:ext uri="{FF2B5EF4-FFF2-40B4-BE49-F238E27FC236}">
                <a16:creationId xmlns:a16="http://schemas.microsoft.com/office/drawing/2014/main" id="{FD00F0D3-5861-4B1A-BC4E-A70DDF4442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6657" y="4508196"/>
            <a:ext cx="1970943" cy="19709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igarettes">
            <a:extLst>
              <a:ext uri="{FF2B5EF4-FFF2-40B4-BE49-F238E27FC236}">
                <a16:creationId xmlns:a16="http://schemas.microsoft.com/office/drawing/2014/main" id="{B01F6090-349D-480C-BB58-874F1AFFD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06" y="4943354"/>
            <a:ext cx="2050352" cy="15357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aerosol can air freshner">
            <a:extLst>
              <a:ext uri="{FF2B5EF4-FFF2-40B4-BE49-F238E27FC236}">
                <a16:creationId xmlns:a16="http://schemas.microsoft.com/office/drawing/2014/main" id="{611DA3E1-43E6-43E8-AEB3-22927AE22DAA}"/>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0934" y="340254"/>
            <a:ext cx="1724575" cy="17245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asthma inhalers">
            <a:extLst>
              <a:ext uri="{FF2B5EF4-FFF2-40B4-BE49-F238E27FC236}">
                <a16:creationId xmlns:a16="http://schemas.microsoft.com/office/drawing/2014/main" id="{361E2607-D03D-49E4-91F5-8D655F0A3AA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4905" y="404337"/>
            <a:ext cx="2255666" cy="150495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calpol">
            <a:extLst>
              <a:ext uri="{FF2B5EF4-FFF2-40B4-BE49-F238E27FC236}">
                <a16:creationId xmlns:a16="http://schemas.microsoft.com/office/drawing/2014/main" id="{69C6BDD4-52AA-4E4D-9F15-05F93521CBA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40" y="2733417"/>
            <a:ext cx="1774779" cy="177477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paracetamol tablets">
            <a:extLst>
              <a:ext uri="{FF2B5EF4-FFF2-40B4-BE49-F238E27FC236}">
                <a16:creationId xmlns:a16="http://schemas.microsoft.com/office/drawing/2014/main" id="{DEF3B9A2-2CB2-4A92-B127-98E5369B4C6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2287" y="4511040"/>
            <a:ext cx="2050352" cy="205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4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7E7637-BBCD-4D6D-B627-567056AC3A2E}"/>
              </a:ext>
            </a:extLst>
          </p:cNvPr>
          <p:cNvPicPr>
            <a:picLocks noChangeAspect="1"/>
          </p:cNvPicPr>
          <p:nvPr/>
        </p:nvPicPr>
        <p:blipFill rotWithShape="1">
          <a:blip r:embed="rId2"/>
          <a:srcRect l="14500" t="10444" r="17125" b="23777"/>
          <a:stretch/>
        </p:blipFill>
        <p:spPr>
          <a:xfrm>
            <a:off x="194310" y="320039"/>
            <a:ext cx="8533422" cy="6241181"/>
          </a:xfrm>
          <a:prstGeom prst="rect">
            <a:avLst/>
          </a:prstGeom>
        </p:spPr>
      </p:pic>
      <p:sp>
        <p:nvSpPr>
          <p:cNvPr id="3" name="Rectangle 2">
            <a:extLst>
              <a:ext uri="{FF2B5EF4-FFF2-40B4-BE49-F238E27FC236}">
                <a16:creationId xmlns:a16="http://schemas.microsoft.com/office/drawing/2014/main" id="{65B186EC-91C3-40F7-AFE1-0F521E649798}"/>
              </a:ext>
            </a:extLst>
          </p:cNvPr>
          <p:cNvSpPr/>
          <p:nvPr/>
        </p:nvSpPr>
        <p:spPr>
          <a:xfrm>
            <a:off x="4571999" y="1459832"/>
            <a:ext cx="4026569" cy="5078129"/>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026" name="Picture 2" descr="Image result for activity time">
            <a:extLst>
              <a:ext uri="{FF2B5EF4-FFF2-40B4-BE49-F238E27FC236}">
                <a16:creationId xmlns:a16="http://schemas.microsoft.com/office/drawing/2014/main" id="{0A55656B-6B78-4ACD-8348-563B8549C8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322672"/>
            <a:ext cx="2569067" cy="34254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4B0C5D-E1F5-4059-867F-5455F583CBCF}"/>
              </a:ext>
            </a:extLst>
          </p:cNvPr>
          <p:cNvSpPr/>
          <p:nvPr/>
        </p:nvSpPr>
        <p:spPr>
          <a:xfrm>
            <a:off x="545432" y="4748095"/>
            <a:ext cx="8053136" cy="1754326"/>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rPr>
              <a:t>What do you know about</a:t>
            </a:r>
          </a:p>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rPr>
              <a:t>Alcohol? Answer the following questions. Click to reveal the answer.</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endParaRPr>
          </a:p>
        </p:txBody>
      </p:sp>
    </p:spTree>
    <p:extLst>
      <p:ext uri="{BB962C8B-B14F-4D97-AF65-F5344CB8AC3E}">
        <p14:creationId xmlns:p14="http://schemas.microsoft.com/office/powerpoint/2010/main" val="94037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FFAE-5091-427A-820C-4A19480C1137}"/>
              </a:ext>
            </a:extLst>
          </p:cNvPr>
          <p:cNvPicPr>
            <a:picLocks noChangeAspect="1"/>
          </p:cNvPicPr>
          <p:nvPr/>
        </p:nvPicPr>
        <p:blipFill rotWithShape="1">
          <a:blip r:embed="rId2"/>
          <a:srcRect l="14624" t="9111" r="15500" b="8889"/>
          <a:stretch/>
        </p:blipFill>
        <p:spPr>
          <a:xfrm>
            <a:off x="320040" y="457199"/>
            <a:ext cx="8722608" cy="5757857"/>
          </a:xfrm>
          <a:prstGeom prst="rect">
            <a:avLst/>
          </a:prstGeom>
        </p:spPr>
      </p:pic>
      <p:sp>
        <p:nvSpPr>
          <p:cNvPr id="5" name="Rectangle 4">
            <a:extLst>
              <a:ext uri="{FF2B5EF4-FFF2-40B4-BE49-F238E27FC236}">
                <a16:creationId xmlns:a16="http://schemas.microsoft.com/office/drawing/2014/main" id="{D4FB15E9-46B0-46C1-A3AE-896E0B21C2A6}"/>
              </a:ext>
            </a:extLst>
          </p:cNvPr>
          <p:cNvSpPr/>
          <p:nvPr/>
        </p:nvSpPr>
        <p:spPr>
          <a:xfrm>
            <a:off x="4743450" y="3806455"/>
            <a:ext cx="3131820" cy="627321"/>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DB620F1-A66E-4E49-B6AA-D685E1A5BE48}"/>
              </a:ext>
            </a:extLst>
          </p:cNvPr>
          <p:cNvSpPr/>
          <p:nvPr/>
        </p:nvSpPr>
        <p:spPr>
          <a:xfrm>
            <a:off x="7687340" y="3554819"/>
            <a:ext cx="361507" cy="336698"/>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E2FDDF4-0D14-4015-8667-A2B8BAAD0AF8}"/>
              </a:ext>
            </a:extLst>
          </p:cNvPr>
          <p:cNvSpPr/>
          <p:nvPr/>
        </p:nvSpPr>
        <p:spPr>
          <a:xfrm>
            <a:off x="4856879" y="3806455"/>
            <a:ext cx="290496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rPr>
              <a:t>3 Lessons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endParaRPr>
          </a:p>
        </p:txBody>
      </p:sp>
    </p:spTree>
    <p:extLst>
      <p:ext uri="{BB962C8B-B14F-4D97-AF65-F5344CB8AC3E}">
        <p14:creationId xmlns:p14="http://schemas.microsoft.com/office/powerpoint/2010/main" val="67036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4E8227-D26E-436A-8A2D-EA710134E9F5}"/>
              </a:ext>
            </a:extLst>
          </p:cNvPr>
          <p:cNvPicPr>
            <a:picLocks noChangeAspect="1"/>
          </p:cNvPicPr>
          <p:nvPr/>
        </p:nvPicPr>
        <p:blipFill rotWithShape="1">
          <a:blip r:embed="rId2"/>
          <a:srcRect l="17375" t="15556" r="18625" b="14444"/>
          <a:stretch/>
        </p:blipFill>
        <p:spPr>
          <a:xfrm>
            <a:off x="49386" y="631340"/>
            <a:ext cx="9094614" cy="5595319"/>
          </a:xfrm>
          <a:prstGeom prst="rect">
            <a:avLst/>
          </a:prstGeom>
        </p:spPr>
      </p:pic>
      <p:sp>
        <p:nvSpPr>
          <p:cNvPr id="3" name="Explosion: 14 Points 2">
            <a:extLst>
              <a:ext uri="{FF2B5EF4-FFF2-40B4-BE49-F238E27FC236}">
                <a16:creationId xmlns:a16="http://schemas.microsoft.com/office/drawing/2014/main" id="{031CBB6E-F272-431C-B901-83C0A04D93DA}"/>
              </a:ext>
            </a:extLst>
          </p:cNvPr>
          <p:cNvSpPr/>
          <p:nvPr/>
        </p:nvSpPr>
        <p:spPr>
          <a:xfrm>
            <a:off x="3880883" y="919715"/>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xplosion: 14 Points 3">
            <a:extLst>
              <a:ext uri="{FF2B5EF4-FFF2-40B4-BE49-F238E27FC236}">
                <a16:creationId xmlns:a16="http://schemas.microsoft.com/office/drawing/2014/main" id="{EB28C158-F2D5-4C87-9D35-D95392745C98}"/>
              </a:ext>
            </a:extLst>
          </p:cNvPr>
          <p:cNvSpPr/>
          <p:nvPr/>
        </p:nvSpPr>
        <p:spPr>
          <a:xfrm>
            <a:off x="3898601" y="1392382"/>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14 Points 10">
            <a:extLst>
              <a:ext uri="{FF2B5EF4-FFF2-40B4-BE49-F238E27FC236}">
                <a16:creationId xmlns:a16="http://schemas.microsoft.com/office/drawing/2014/main" id="{46508437-D246-4A50-9F59-35D50C4DCB3B}"/>
              </a:ext>
            </a:extLst>
          </p:cNvPr>
          <p:cNvSpPr/>
          <p:nvPr/>
        </p:nvSpPr>
        <p:spPr>
          <a:xfrm>
            <a:off x="3898602" y="1703790"/>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xplosion: 14 Points 11">
            <a:extLst>
              <a:ext uri="{FF2B5EF4-FFF2-40B4-BE49-F238E27FC236}">
                <a16:creationId xmlns:a16="http://schemas.microsoft.com/office/drawing/2014/main" id="{FE6F1A63-7E91-4F1D-96E9-67AB307256A7}"/>
              </a:ext>
            </a:extLst>
          </p:cNvPr>
          <p:cNvSpPr/>
          <p:nvPr/>
        </p:nvSpPr>
        <p:spPr>
          <a:xfrm>
            <a:off x="3880883" y="2058972"/>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xplosion: 14 Points 12">
            <a:extLst>
              <a:ext uri="{FF2B5EF4-FFF2-40B4-BE49-F238E27FC236}">
                <a16:creationId xmlns:a16="http://schemas.microsoft.com/office/drawing/2014/main" id="{F3F28A81-B3A4-4508-9013-4C20675A1FAA}"/>
              </a:ext>
            </a:extLst>
          </p:cNvPr>
          <p:cNvSpPr/>
          <p:nvPr/>
        </p:nvSpPr>
        <p:spPr>
          <a:xfrm>
            <a:off x="3891518" y="2378311"/>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xplosion: 14 Points 13">
            <a:extLst>
              <a:ext uri="{FF2B5EF4-FFF2-40B4-BE49-F238E27FC236}">
                <a16:creationId xmlns:a16="http://schemas.microsoft.com/office/drawing/2014/main" id="{60951D37-CD8D-4810-A45E-59D5B2A5035C}"/>
              </a:ext>
            </a:extLst>
          </p:cNvPr>
          <p:cNvSpPr/>
          <p:nvPr/>
        </p:nvSpPr>
        <p:spPr>
          <a:xfrm>
            <a:off x="3863161" y="2694872"/>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xplosion: 14 Points 14">
            <a:extLst>
              <a:ext uri="{FF2B5EF4-FFF2-40B4-BE49-F238E27FC236}">
                <a16:creationId xmlns:a16="http://schemas.microsoft.com/office/drawing/2014/main" id="{D26EC2BD-D24B-425C-8F8C-9AE912C63434}"/>
              </a:ext>
            </a:extLst>
          </p:cNvPr>
          <p:cNvSpPr/>
          <p:nvPr/>
        </p:nvSpPr>
        <p:spPr>
          <a:xfrm>
            <a:off x="3863161" y="3226177"/>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xplosion: 14 Points 15">
            <a:extLst>
              <a:ext uri="{FF2B5EF4-FFF2-40B4-BE49-F238E27FC236}">
                <a16:creationId xmlns:a16="http://schemas.microsoft.com/office/drawing/2014/main" id="{3C144100-0673-4BEE-8DD1-AEEA9702A870}"/>
              </a:ext>
            </a:extLst>
          </p:cNvPr>
          <p:cNvSpPr/>
          <p:nvPr/>
        </p:nvSpPr>
        <p:spPr>
          <a:xfrm>
            <a:off x="3880883" y="3674516"/>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xplosion: 14 Points 16">
            <a:extLst>
              <a:ext uri="{FF2B5EF4-FFF2-40B4-BE49-F238E27FC236}">
                <a16:creationId xmlns:a16="http://schemas.microsoft.com/office/drawing/2014/main" id="{7C81A2F1-89BB-4181-BD1D-5597EDAE8DBA}"/>
              </a:ext>
            </a:extLst>
          </p:cNvPr>
          <p:cNvSpPr/>
          <p:nvPr/>
        </p:nvSpPr>
        <p:spPr>
          <a:xfrm>
            <a:off x="3880883" y="4518920"/>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xplosion: 14 Points 17">
            <a:extLst>
              <a:ext uri="{FF2B5EF4-FFF2-40B4-BE49-F238E27FC236}">
                <a16:creationId xmlns:a16="http://schemas.microsoft.com/office/drawing/2014/main" id="{138EC63F-FB0E-4EBF-AF57-970B9128F463}"/>
              </a:ext>
            </a:extLst>
          </p:cNvPr>
          <p:cNvSpPr/>
          <p:nvPr/>
        </p:nvSpPr>
        <p:spPr>
          <a:xfrm>
            <a:off x="3880883" y="5244270"/>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xplosion: 14 Points 18">
            <a:extLst>
              <a:ext uri="{FF2B5EF4-FFF2-40B4-BE49-F238E27FC236}">
                <a16:creationId xmlns:a16="http://schemas.microsoft.com/office/drawing/2014/main" id="{DAF8E540-56EE-4372-B089-4C6432A1C033}"/>
              </a:ext>
            </a:extLst>
          </p:cNvPr>
          <p:cNvSpPr/>
          <p:nvPr/>
        </p:nvSpPr>
        <p:spPr>
          <a:xfrm>
            <a:off x="3880883" y="5530701"/>
            <a:ext cx="489097" cy="3880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32 Points 19">
            <a:extLst>
              <a:ext uri="{FF2B5EF4-FFF2-40B4-BE49-F238E27FC236}">
                <a16:creationId xmlns:a16="http://schemas.microsoft.com/office/drawing/2014/main" id="{0F94FF53-A6D3-4FDA-B0F1-F4D69FD7DF99}"/>
              </a:ext>
            </a:extLst>
          </p:cNvPr>
          <p:cNvSpPr/>
          <p:nvPr/>
        </p:nvSpPr>
        <p:spPr>
          <a:xfrm>
            <a:off x="4352258" y="795675"/>
            <a:ext cx="4742355" cy="706175"/>
          </a:xfrm>
          <a:prstGeom prst="star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Star: 32 Points 20">
            <a:extLst>
              <a:ext uri="{FF2B5EF4-FFF2-40B4-BE49-F238E27FC236}">
                <a16:creationId xmlns:a16="http://schemas.microsoft.com/office/drawing/2014/main" id="{F952E47E-2A87-499A-9631-0CA4BE7A8188}"/>
              </a:ext>
            </a:extLst>
          </p:cNvPr>
          <p:cNvSpPr/>
          <p:nvPr/>
        </p:nvSpPr>
        <p:spPr>
          <a:xfrm>
            <a:off x="4302871" y="1431844"/>
            <a:ext cx="4742355" cy="356437"/>
          </a:xfrm>
          <a:prstGeom prst="star3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Star: 32 Points 21">
            <a:extLst>
              <a:ext uri="{FF2B5EF4-FFF2-40B4-BE49-F238E27FC236}">
                <a16:creationId xmlns:a16="http://schemas.microsoft.com/office/drawing/2014/main" id="{2694D6C0-D86C-4D18-97A2-21A2E5BC161C}"/>
              </a:ext>
            </a:extLst>
          </p:cNvPr>
          <p:cNvSpPr/>
          <p:nvPr/>
        </p:nvSpPr>
        <p:spPr>
          <a:xfrm>
            <a:off x="4327566" y="1764118"/>
            <a:ext cx="4742355" cy="326507"/>
          </a:xfrm>
          <a:prstGeom prst="star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Star: 32 Points 22">
            <a:extLst>
              <a:ext uri="{FF2B5EF4-FFF2-40B4-BE49-F238E27FC236}">
                <a16:creationId xmlns:a16="http://schemas.microsoft.com/office/drawing/2014/main" id="{6949F613-D0FB-4D31-A820-416992AF8FC7}"/>
              </a:ext>
            </a:extLst>
          </p:cNvPr>
          <p:cNvSpPr/>
          <p:nvPr/>
        </p:nvSpPr>
        <p:spPr>
          <a:xfrm>
            <a:off x="4302870" y="2116465"/>
            <a:ext cx="4742355" cy="319339"/>
          </a:xfrm>
          <a:prstGeom prst="star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4" name="Star: 32 Points 23">
            <a:extLst>
              <a:ext uri="{FF2B5EF4-FFF2-40B4-BE49-F238E27FC236}">
                <a16:creationId xmlns:a16="http://schemas.microsoft.com/office/drawing/2014/main" id="{3141A973-EE0B-45CF-8522-CFB7EED33FF8}"/>
              </a:ext>
            </a:extLst>
          </p:cNvPr>
          <p:cNvSpPr/>
          <p:nvPr/>
        </p:nvSpPr>
        <p:spPr>
          <a:xfrm>
            <a:off x="4302869" y="2459452"/>
            <a:ext cx="4742355" cy="247846"/>
          </a:xfrm>
          <a:prstGeom prst="star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5" name="Star: 32 Points 24">
            <a:extLst>
              <a:ext uri="{FF2B5EF4-FFF2-40B4-BE49-F238E27FC236}">
                <a16:creationId xmlns:a16="http://schemas.microsoft.com/office/drawing/2014/main" id="{9704E6F3-073E-4934-B278-372CAD5DC5FD}"/>
              </a:ext>
            </a:extLst>
          </p:cNvPr>
          <p:cNvSpPr/>
          <p:nvPr/>
        </p:nvSpPr>
        <p:spPr>
          <a:xfrm>
            <a:off x="4302868" y="2700959"/>
            <a:ext cx="4742355" cy="597893"/>
          </a:xfrm>
          <a:prstGeom prst="star32">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6" name="Star: 32 Points 25">
            <a:extLst>
              <a:ext uri="{FF2B5EF4-FFF2-40B4-BE49-F238E27FC236}">
                <a16:creationId xmlns:a16="http://schemas.microsoft.com/office/drawing/2014/main" id="{D2AE4069-353A-4FEE-A009-0A81E6D8C127}"/>
              </a:ext>
            </a:extLst>
          </p:cNvPr>
          <p:cNvSpPr/>
          <p:nvPr/>
        </p:nvSpPr>
        <p:spPr>
          <a:xfrm>
            <a:off x="4204091" y="3202711"/>
            <a:ext cx="4742355" cy="552456"/>
          </a:xfrm>
          <a:prstGeom prst="star3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Star: 32 Points 26">
            <a:extLst>
              <a:ext uri="{FF2B5EF4-FFF2-40B4-BE49-F238E27FC236}">
                <a16:creationId xmlns:a16="http://schemas.microsoft.com/office/drawing/2014/main" id="{CEADC3B9-7BC4-49AC-A7F7-B9CB582CCE07}"/>
              </a:ext>
            </a:extLst>
          </p:cNvPr>
          <p:cNvSpPr/>
          <p:nvPr/>
        </p:nvSpPr>
        <p:spPr>
          <a:xfrm>
            <a:off x="4204091" y="5208294"/>
            <a:ext cx="4742355" cy="365197"/>
          </a:xfrm>
          <a:prstGeom prst="star3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8" name="Star: 32 Points 27">
            <a:extLst>
              <a:ext uri="{FF2B5EF4-FFF2-40B4-BE49-F238E27FC236}">
                <a16:creationId xmlns:a16="http://schemas.microsoft.com/office/drawing/2014/main" id="{D3710CA2-3355-4619-9D2F-2B330D5A90B5}"/>
              </a:ext>
            </a:extLst>
          </p:cNvPr>
          <p:cNvSpPr/>
          <p:nvPr/>
        </p:nvSpPr>
        <p:spPr>
          <a:xfrm>
            <a:off x="4029741" y="3682982"/>
            <a:ext cx="5316278" cy="974078"/>
          </a:xfrm>
          <a:prstGeom prst="star3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9" name="Star: 32 Points 28">
            <a:extLst>
              <a:ext uri="{FF2B5EF4-FFF2-40B4-BE49-F238E27FC236}">
                <a16:creationId xmlns:a16="http://schemas.microsoft.com/office/drawing/2014/main" id="{F676C7E8-71D2-41DB-943B-885BCC4FB48D}"/>
              </a:ext>
            </a:extLst>
          </p:cNvPr>
          <p:cNvSpPr/>
          <p:nvPr/>
        </p:nvSpPr>
        <p:spPr>
          <a:xfrm>
            <a:off x="4029741" y="4538095"/>
            <a:ext cx="5196012" cy="706175"/>
          </a:xfrm>
          <a:prstGeom prst="star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0" name="Star: 32 Points 29">
            <a:extLst>
              <a:ext uri="{FF2B5EF4-FFF2-40B4-BE49-F238E27FC236}">
                <a16:creationId xmlns:a16="http://schemas.microsoft.com/office/drawing/2014/main" id="{D507F4BB-BB36-430E-B004-E96828C2520B}"/>
              </a:ext>
            </a:extLst>
          </p:cNvPr>
          <p:cNvSpPr/>
          <p:nvPr/>
        </p:nvSpPr>
        <p:spPr>
          <a:xfrm>
            <a:off x="4244967" y="5498704"/>
            <a:ext cx="4742355" cy="626021"/>
          </a:xfrm>
          <a:prstGeom prst="star32">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68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D4D9D-3344-4798-B7D8-0FA2B8C704DA}"/>
              </a:ext>
            </a:extLst>
          </p:cNvPr>
          <p:cNvPicPr>
            <a:picLocks noChangeAspect="1"/>
          </p:cNvPicPr>
          <p:nvPr/>
        </p:nvPicPr>
        <p:blipFill rotWithShape="1">
          <a:blip r:embed="rId2"/>
          <a:srcRect l="15999" t="19556" r="18375" b="20222"/>
          <a:stretch/>
        </p:blipFill>
        <p:spPr>
          <a:xfrm>
            <a:off x="285749" y="217170"/>
            <a:ext cx="1897381" cy="979410"/>
          </a:xfrm>
          <a:prstGeom prst="rect">
            <a:avLst/>
          </a:prstGeom>
        </p:spPr>
      </p:pic>
      <p:pic>
        <p:nvPicPr>
          <p:cNvPr id="3" name="Picture 2">
            <a:extLst>
              <a:ext uri="{FF2B5EF4-FFF2-40B4-BE49-F238E27FC236}">
                <a16:creationId xmlns:a16="http://schemas.microsoft.com/office/drawing/2014/main" id="{23EB36CE-3810-4AEC-8614-417D20FFB88C}"/>
              </a:ext>
            </a:extLst>
          </p:cNvPr>
          <p:cNvPicPr>
            <a:picLocks noChangeAspect="1"/>
          </p:cNvPicPr>
          <p:nvPr/>
        </p:nvPicPr>
        <p:blipFill rotWithShape="1">
          <a:blip r:embed="rId3"/>
          <a:srcRect l="16250" t="9778" r="18125" b="10889"/>
          <a:stretch/>
        </p:blipFill>
        <p:spPr>
          <a:xfrm>
            <a:off x="417745" y="1175606"/>
            <a:ext cx="8440506" cy="5739544"/>
          </a:xfrm>
          <a:prstGeom prst="rect">
            <a:avLst/>
          </a:prstGeom>
        </p:spPr>
      </p:pic>
      <p:sp>
        <p:nvSpPr>
          <p:cNvPr id="4" name="TextBox 3">
            <a:extLst>
              <a:ext uri="{FF2B5EF4-FFF2-40B4-BE49-F238E27FC236}">
                <a16:creationId xmlns:a16="http://schemas.microsoft.com/office/drawing/2014/main" id="{BDED4324-98E5-41C4-BF2E-FC1E099413AD}"/>
              </a:ext>
            </a:extLst>
          </p:cNvPr>
          <p:cNvSpPr txBox="1"/>
          <p:nvPr/>
        </p:nvSpPr>
        <p:spPr>
          <a:xfrm>
            <a:off x="2777490" y="125730"/>
            <a:ext cx="5772150" cy="830997"/>
          </a:xfrm>
          <a:prstGeom prst="rect">
            <a:avLst/>
          </a:prstGeom>
          <a:noFill/>
        </p:spPr>
        <p:txBody>
          <a:bodyPr wrap="square" rtlCol="0">
            <a:spAutoFit/>
          </a:bodyPr>
          <a:lstStyle/>
          <a:p>
            <a:r>
              <a:rPr lang="en-GB" sz="1600" dirty="0">
                <a:latin typeface="Comic Sans MS" panose="030F0702030302020204" pitchFamily="66" charset="0"/>
              </a:rPr>
              <a:t>Read the scenarios below. If you can, discuss them with someone else. Think about issues such as peer-pressure, self-image and acceptance.</a:t>
            </a:r>
          </a:p>
        </p:txBody>
      </p:sp>
    </p:spTree>
    <p:extLst>
      <p:ext uri="{BB962C8B-B14F-4D97-AF65-F5344CB8AC3E}">
        <p14:creationId xmlns:p14="http://schemas.microsoft.com/office/powerpoint/2010/main" val="313200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30A0E-2A07-4867-B890-85EE6F9C7BEC}"/>
              </a:ext>
            </a:extLst>
          </p:cNvPr>
          <p:cNvPicPr>
            <a:picLocks noChangeAspect="1"/>
          </p:cNvPicPr>
          <p:nvPr/>
        </p:nvPicPr>
        <p:blipFill rotWithShape="1">
          <a:blip r:embed="rId2"/>
          <a:srcRect l="18250" t="34667" r="34875" b="22444"/>
          <a:stretch/>
        </p:blipFill>
        <p:spPr>
          <a:xfrm>
            <a:off x="285750" y="194310"/>
            <a:ext cx="4286250" cy="2205990"/>
          </a:xfrm>
          <a:prstGeom prst="rect">
            <a:avLst/>
          </a:prstGeom>
        </p:spPr>
      </p:pic>
      <p:pic>
        <p:nvPicPr>
          <p:cNvPr id="3" name="Picture 2">
            <a:extLst>
              <a:ext uri="{FF2B5EF4-FFF2-40B4-BE49-F238E27FC236}">
                <a16:creationId xmlns:a16="http://schemas.microsoft.com/office/drawing/2014/main" id="{DDA0A6ED-58DF-405D-B0F7-25D79AC76DE3}"/>
              </a:ext>
            </a:extLst>
          </p:cNvPr>
          <p:cNvPicPr>
            <a:picLocks noChangeAspect="1"/>
          </p:cNvPicPr>
          <p:nvPr/>
        </p:nvPicPr>
        <p:blipFill rotWithShape="1">
          <a:blip r:embed="rId3">
            <a:clrChange>
              <a:clrFrom>
                <a:srgbClr val="FAEEE2"/>
              </a:clrFrom>
              <a:clrTo>
                <a:srgbClr val="FAEEE2">
                  <a:alpha val="0"/>
                </a:srgbClr>
              </a:clrTo>
            </a:clrChange>
          </a:blip>
          <a:srcRect l="17000" t="9556" r="17375" b="5778"/>
          <a:stretch/>
        </p:blipFill>
        <p:spPr>
          <a:xfrm>
            <a:off x="2857500" y="2308860"/>
            <a:ext cx="6000750" cy="4354830"/>
          </a:xfrm>
          <a:prstGeom prst="rect">
            <a:avLst/>
          </a:prstGeom>
        </p:spPr>
      </p:pic>
      <p:sp>
        <p:nvSpPr>
          <p:cNvPr id="4" name="TextBox 3">
            <a:extLst>
              <a:ext uri="{FF2B5EF4-FFF2-40B4-BE49-F238E27FC236}">
                <a16:creationId xmlns:a16="http://schemas.microsoft.com/office/drawing/2014/main" id="{40D44A8A-3CF8-4044-8459-9D584E393F52}"/>
              </a:ext>
            </a:extLst>
          </p:cNvPr>
          <p:cNvSpPr txBox="1"/>
          <p:nvPr/>
        </p:nvSpPr>
        <p:spPr>
          <a:xfrm>
            <a:off x="85725" y="2598003"/>
            <a:ext cx="2771775" cy="2554545"/>
          </a:xfrm>
          <a:prstGeom prst="rect">
            <a:avLst/>
          </a:prstGeom>
          <a:noFill/>
        </p:spPr>
        <p:txBody>
          <a:bodyPr wrap="square" rtlCol="0">
            <a:spAutoFit/>
          </a:bodyPr>
          <a:lstStyle/>
          <a:p>
            <a:r>
              <a:rPr lang="en-GB" sz="1600" dirty="0">
                <a:latin typeface="Comic Sans MS" panose="030F0702030302020204" pitchFamily="66" charset="0"/>
              </a:rPr>
              <a:t>You’ll find a copy of this resource sheet to download.</a:t>
            </a:r>
          </a:p>
          <a:p>
            <a:r>
              <a:rPr lang="en-GB" sz="1600" dirty="0">
                <a:latin typeface="Comic Sans MS" panose="030F0702030302020204" pitchFamily="66" charset="0"/>
              </a:rPr>
              <a:t>Remember, this is an important issue. When you are older you’ll be able to consume alcoholic drinks, but it is a drug and, like all  drugs, needs to be treated with care.</a:t>
            </a:r>
          </a:p>
        </p:txBody>
      </p:sp>
      <p:sp>
        <p:nvSpPr>
          <p:cNvPr id="5" name="Rectangle 4">
            <a:extLst>
              <a:ext uri="{FF2B5EF4-FFF2-40B4-BE49-F238E27FC236}">
                <a16:creationId xmlns:a16="http://schemas.microsoft.com/office/drawing/2014/main" id="{952A2FE4-8EF1-42EC-A899-3790BC33AE52}"/>
              </a:ext>
            </a:extLst>
          </p:cNvPr>
          <p:cNvSpPr/>
          <p:nvPr/>
        </p:nvSpPr>
        <p:spPr>
          <a:xfrm>
            <a:off x="5348176" y="194310"/>
            <a:ext cx="3250391" cy="1569660"/>
          </a:xfrm>
          <a:prstGeom prst="rect">
            <a:avLst/>
          </a:prstGeom>
          <a:noFill/>
        </p:spPr>
        <p:txBody>
          <a:bodyPr wrap="squar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uhaus 93" panose="04030905020B02020C02" pitchFamily="82" charset="0"/>
              </a:rPr>
              <a:t>Additional information about alcohol and the law is available to download.</a:t>
            </a:r>
          </a:p>
        </p:txBody>
      </p:sp>
    </p:spTree>
    <p:extLst>
      <p:ext uri="{BB962C8B-B14F-4D97-AF65-F5344CB8AC3E}">
        <p14:creationId xmlns:p14="http://schemas.microsoft.com/office/powerpoint/2010/main" val="40845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571C4E-B886-43F0-8EDE-3053B5FB316D}"/>
              </a:ext>
            </a:extLst>
          </p:cNvPr>
          <p:cNvPicPr>
            <a:picLocks noChangeAspect="1"/>
          </p:cNvPicPr>
          <p:nvPr/>
        </p:nvPicPr>
        <p:blipFill rotWithShape="1">
          <a:blip r:embed="rId2"/>
          <a:srcRect l="18091" t="18489" r="18123" b="73458"/>
          <a:stretch/>
        </p:blipFill>
        <p:spPr>
          <a:xfrm>
            <a:off x="280797" y="337185"/>
            <a:ext cx="8582406" cy="1003935"/>
          </a:xfrm>
          <a:prstGeom prst="rect">
            <a:avLst/>
          </a:prstGeom>
        </p:spPr>
      </p:pic>
      <p:sp>
        <p:nvSpPr>
          <p:cNvPr id="8" name="Rectangle 7">
            <a:extLst>
              <a:ext uri="{FF2B5EF4-FFF2-40B4-BE49-F238E27FC236}">
                <a16:creationId xmlns:a16="http://schemas.microsoft.com/office/drawing/2014/main" id="{C183C995-7971-4E0D-9BA3-A09E490D9C8C}"/>
              </a:ext>
            </a:extLst>
          </p:cNvPr>
          <p:cNvSpPr/>
          <p:nvPr/>
        </p:nvSpPr>
        <p:spPr>
          <a:xfrm>
            <a:off x="3084576" y="454643"/>
            <a:ext cx="438912" cy="769018"/>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5F9BCC-7D24-4808-A190-D7F481F49B59}"/>
              </a:ext>
            </a:extLst>
          </p:cNvPr>
          <p:cNvSpPr/>
          <p:nvPr/>
        </p:nvSpPr>
        <p:spPr>
          <a:xfrm rot="414077">
            <a:off x="2830702" y="337184"/>
            <a:ext cx="946660" cy="830997"/>
          </a:xfrm>
          <a:prstGeom prst="rect">
            <a:avLst/>
          </a:prstGeom>
          <a:noFill/>
        </p:spPr>
        <p:txBody>
          <a:bodyPr wrap="squar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2:</a:t>
            </a:r>
          </a:p>
        </p:txBody>
      </p:sp>
      <p:sp>
        <p:nvSpPr>
          <p:cNvPr id="9" name="Rectangle 8">
            <a:extLst>
              <a:ext uri="{FF2B5EF4-FFF2-40B4-BE49-F238E27FC236}">
                <a16:creationId xmlns:a16="http://schemas.microsoft.com/office/drawing/2014/main" id="{DEA8A5D2-7022-45D9-A27C-39FE77456452}"/>
              </a:ext>
            </a:extLst>
          </p:cNvPr>
          <p:cNvSpPr/>
          <p:nvPr/>
        </p:nvSpPr>
        <p:spPr>
          <a:xfrm>
            <a:off x="280797" y="1275911"/>
            <a:ext cx="8582406" cy="5298769"/>
          </a:xfrm>
          <a:prstGeom prst="rect">
            <a:avLst/>
          </a:prstGeom>
          <a:solidFill>
            <a:srgbClr val="FFFF00"/>
          </a:solidFill>
          <a:ln>
            <a:no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9FD794B-5EFC-4B6B-AFE5-50DA4BFE57C6}"/>
              </a:ext>
            </a:extLst>
          </p:cNvPr>
          <p:cNvPicPr>
            <a:picLocks noChangeAspect="1"/>
          </p:cNvPicPr>
          <p:nvPr/>
        </p:nvPicPr>
        <p:blipFill rotWithShape="1">
          <a:blip r:embed="rId3"/>
          <a:srcRect l="30449" t="27376" r="25067" b="15789"/>
          <a:stretch/>
        </p:blipFill>
        <p:spPr>
          <a:xfrm>
            <a:off x="920496" y="1222046"/>
            <a:ext cx="7303008" cy="5248379"/>
          </a:xfrm>
          <a:prstGeom prst="rect">
            <a:avLst/>
          </a:prstGeom>
        </p:spPr>
      </p:pic>
    </p:spTree>
    <p:extLst>
      <p:ext uri="{BB962C8B-B14F-4D97-AF65-F5344CB8AC3E}">
        <p14:creationId xmlns:p14="http://schemas.microsoft.com/office/powerpoint/2010/main" val="19121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26" name="Picture 2" descr="Related image">
            <a:extLst>
              <a:ext uri="{FF2B5EF4-FFF2-40B4-BE49-F238E27FC236}">
                <a16:creationId xmlns:a16="http://schemas.microsoft.com/office/drawing/2014/main" id="{D424D3A9-0580-4F23-8F93-2778A66C3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7" r="-1" b="-1"/>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AF55484-290C-4938-A33C-47470C6398D5}"/>
              </a:ext>
            </a:extLst>
          </p:cNvPr>
          <p:cNvSpPr/>
          <p:nvPr/>
        </p:nvSpPr>
        <p:spPr>
          <a:xfrm>
            <a:off x="1392936" y="177977"/>
            <a:ext cx="7246688" cy="532903"/>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What do you know about the sense of smell?</a:t>
            </a:r>
          </a:p>
        </p:txBody>
      </p:sp>
      <p:sp>
        <p:nvSpPr>
          <p:cNvPr id="3" name="Rectangle 2">
            <a:extLst>
              <a:ext uri="{FF2B5EF4-FFF2-40B4-BE49-F238E27FC236}">
                <a16:creationId xmlns:a16="http://schemas.microsoft.com/office/drawing/2014/main" id="{B2823C50-E3CC-4A75-9094-D38DDFBB4EFA}"/>
              </a:ext>
            </a:extLst>
          </p:cNvPr>
          <p:cNvSpPr/>
          <p:nvPr/>
        </p:nvSpPr>
        <p:spPr>
          <a:xfrm>
            <a:off x="176152" y="5844203"/>
            <a:ext cx="8797160" cy="954107"/>
          </a:xfrm>
          <a:prstGeom prst="rect">
            <a:avLst/>
          </a:prstGeom>
        </p:spPr>
        <p:txBody>
          <a:bodyPr wrap="square">
            <a:spAutoFit/>
          </a:bodyPr>
          <a:lstStyle/>
          <a:p>
            <a:pPr algn="ctr"/>
            <a:r>
              <a:rPr lang="en-GB" sz="2800" b="1" dirty="0">
                <a:latin typeface="Calibri" panose="020F0502020204030204" pitchFamily="34" charset="0"/>
                <a:ea typeface="Calibri" panose="020F0502020204030204" pitchFamily="34" charset="0"/>
                <a:cs typeface="Times New Roman" panose="02020603050405020304" pitchFamily="18" charset="0"/>
              </a:rPr>
              <a:t>What would life be like if you couldn’t smell things? </a:t>
            </a:r>
          </a:p>
          <a:p>
            <a:pPr algn="ctr"/>
            <a:r>
              <a:rPr lang="en-GB" sz="2800" b="1" dirty="0">
                <a:latin typeface="Calibri" panose="020F0502020204030204" pitchFamily="34" charset="0"/>
                <a:ea typeface="Calibri" panose="020F0502020204030204" pitchFamily="34" charset="0"/>
                <a:cs typeface="Times New Roman" panose="02020603050405020304" pitchFamily="18" charset="0"/>
              </a:rPr>
              <a:t>Why is the sense of smell important? </a:t>
            </a:r>
            <a:endParaRPr lang="en-GB" sz="2800" b="1" dirty="0"/>
          </a:p>
        </p:txBody>
      </p:sp>
      <p:pic>
        <p:nvPicPr>
          <p:cNvPr id="2052" name="Picture 4" descr="Image result for think">
            <a:extLst>
              <a:ext uri="{FF2B5EF4-FFF2-40B4-BE49-F238E27FC236}">
                <a16:creationId xmlns:a16="http://schemas.microsoft.com/office/drawing/2014/main" id="{6884D3C7-774A-408D-931F-5B02435FD7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4952"/>
            <a:ext cx="1392936" cy="13929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search clipart">
            <a:extLst>
              <a:ext uri="{FF2B5EF4-FFF2-40B4-BE49-F238E27FC236}">
                <a16:creationId xmlns:a16="http://schemas.microsoft.com/office/drawing/2014/main" id="{DF299119-C788-463A-9342-9666DC4C67A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688" y="4403791"/>
            <a:ext cx="2752422" cy="139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0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95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Related image">
            <a:extLst>
              <a:ext uri="{FF2B5EF4-FFF2-40B4-BE49-F238E27FC236}">
                <a16:creationId xmlns:a16="http://schemas.microsoft.com/office/drawing/2014/main" id="{BBC12AA6-6D9A-4F28-AEB1-80773EFFD7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4568" y="97536"/>
            <a:ext cx="6158763" cy="61313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E2DE12-3C62-4A92-8E24-49B4EB5715F0}"/>
              </a:ext>
            </a:extLst>
          </p:cNvPr>
          <p:cNvSpPr/>
          <p:nvPr/>
        </p:nvSpPr>
        <p:spPr>
          <a:xfrm>
            <a:off x="1670579" y="459570"/>
            <a:ext cx="6022573" cy="1454950"/>
          </a:xfrm>
          <a:prstGeom prst="rect">
            <a:avLst/>
          </a:prstGeom>
        </p:spPr>
        <p:txBody>
          <a:bodyPr wrap="square">
            <a:spAutoFit/>
          </a:bodyPr>
          <a:lstStyle/>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What effects can smoking have on someone’s health? Discuss with someone at home.</a:t>
            </a:r>
          </a:p>
        </p:txBody>
      </p:sp>
      <p:sp>
        <p:nvSpPr>
          <p:cNvPr id="3" name="Rectangle 2">
            <a:extLst>
              <a:ext uri="{FF2B5EF4-FFF2-40B4-BE49-F238E27FC236}">
                <a16:creationId xmlns:a16="http://schemas.microsoft.com/office/drawing/2014/main" id="{C1F06744-7F25-4368-BD07-A78321AC8813}"/>
              </a:ext>
            </a:extLst>
          </p:cNvPr>
          <p:cNvSpPr/>
          <p:nvPr/>
        </p:nvSpPr>
        <p:spPr>
          <a:xfrm>
            <a:off x="2286000" y="4568937"/>
            <a:ext cx="4572000" cy="2308324"/>
          </a:xfrm>
          <a:prstGeom prst="rect">
            <a:avLst/>
          </a:prstGeom>
        </p:spPr>
        <p:txBody>
          <a:bodyPr>
            <a:spAutoFit/>
          </a:bodyPr>
          <a:lstStyle/>
          <a:p>
            <a:pPr algn="ctr"/>
            <a:r>
              <a:rPr lang="en-GB" sz="3600" b="1" dirty="0">
                <a:latin typeface="Calibri" panose="020F0502020204030204" pitchFamily="34" charset="0"/>
                <a:ea typeface="Calibri" panose="020F0502020204030204" pitchFamily="34" charset="0"/>
                <a:cs typeface="Times New Roman" panose="02020603050405020304" pitchFamily="18" charset="0"/>
              </a:rPr>
              <a:t>If you don’t ever smoke, are you safe from the effects of smoking? </a:t>
            </a:r>
            <a:endParaRPr lang="en-GB" sz="3600" b="1" dirty="0"/>
          </a:p>
        </p:txBody>
      </p:sp>
      <p:pic>
        <p:nvPicPr>
          <p:cNvPr id="3074" name="Picture 2" descr="Image result for think">
            <a:extLst>
              <a:ext uri="{FF2B5EF4-FFF2-40B4-BE49-F238E27FC236}">
                <a16:creationId xmlns:a16="http://schemas.microsoft.com/office/drawing/2014/main" id="{34C37126-D4B4-492D-B52A-A3CDC4F35B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0579" y="4568937"/>
            <a:ext cx="1002792" cy="100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050" name="Picture 2" descr="Image result for passive smoking">
            <a:extLst>
              <a:ext uri="{FF2B5EF4-FFF2-40B4-BE49-F238E27FC236}">
                <a16:creationId xmlns:a16="http://schemas.microsoft.com/office/drawing/2014/main" id="{741B08CE-EF99-401C-A255-C39B45C88E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4584"/>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2929C7E-0090-407B-A654-2D1788E73E85}"/>
              </a:ext>
            </a:extLst>
          </p:cNvPr>
          <p:cNvSpPr/>
          <p:nvPr/>
        </p:nvSpPr>
        <p:spPr>
          <a:xfrm>
            <a:off x="1627700" y="114949"/>
            <a:ext cx="5888600" cy="595932"/>
          </a:xfrm>
          <a:prstGeom prst="rect">
            <a:avLst/>
          </a:prstGeom>
        </p:spPr>
        <p:txBody>
          <a:bodyPr wrap="none">
            <a:spAutoFit/>
          </a:bodyPr>
          <a:lstStyle/>
          <a:p>
            <a:pPr>
              <a:lnSpc>
                <a:spcPct val="107000"/>
              </a:lnSpc>
              <a:spcAft>
                <a:spcPts val="800"/>
              </a:spcAft>
            </a:pPr>
            <a:r>
              <a:rPr lang="en-GB" sz="3200" b="1">
                <a:latin typeface="Calibri" panose="020F0502020204030204" pitchFamily="34" charset="0"/>
                <a:ea typeface="Calibri" panose="020F0502020204030204" pitchFamily="34" charset="0"/>
                <a:cs typeface="Times New Roman" panose="02020603050405020304" pitchFamily="18" charset="0"/>
              </a:rPr>
              <a:t>What’s happening in this picture?</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092670-9298-4AC4-82F9-28875C57CA13}"/>
              </a:ext>
            </a:extLst>
          </p:cNvPr>
          <p:cNvSpPr/>
          <p:nvPr/>
        </p:nvSpPr>
        <p:spPr>
          <a:xfrm>
            <a:off x="112776" y="5895981"/>
            <a:ext cx="8918448" cy="954107"/>
          </a:xfrm>
          <a:prstGeom prst="rect">
            <a:avLst/>
          </a:prstGeom>
        </p:spPr>
        <p:txBody>
          <a:bodyPr wrap="square">
            <a:spAutoFit/>
          </a:bodyPr>
          <a:lstStyle/>
          <a:p>
            <a:pPr algn="ctr"/>
            <a:r>
              <a:rPr lang="en-GB" sz="2800" b="1" dirty="0">
                <a:latin typeface="Calibri" panose="020F0502020204030204" pitchFamily="34" charset="0"/>
                <a:ea typeface="Calibri" panose="020F0502020204030204" pitchFamily="34" charset="0"/>
                <a:cs typeface="Times New Roman" panose="02020603050405020304" pitchFamily="18" charset="0"/>
              </a:rPr>
              <a:t>Will the car passenger experience anything different to the lady smoking the cigarette?</a:t>
            </a:r>
            <a:endParaRPr lang="en-GB" sz="2800" b="1" dirty="0"/>
          </a:p>
        </p:txBody>
      </p:sp>
    </p:spTree>
    <p:extLst>
      <p:ext uri="{BB962C8B-B14F-4D97-AF65-F5344CB8AC3E}">
        <p14:creationId xmlns:p14="http://schemas.microsoft.com/office/powerpoint/2010/main" val="148619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591</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 CHRISTY</vt:lpstr>
      <vt:lpstr>Arial</vt:lpstr>
      <vt:lpstr>Bauhaus 93</vt:lpstr>
      <vt:lpstr>Calibri</vt:lpstr>
      <vt:lpstr>Calibri Light</vt:lpstr>
      <vt:lpstr>Comic Sans MS</vt:lpstr>
      <vt:lpstr>Cooper Black</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Sandford</dc:creator>
  <cp:lastModifiedBy>John Sandford</cp:lastModifiedBy>
  <cp:revision>8</cp:revision>
  <dcterms:created xsi:type="dcterms:W3CDTF">2020-03-23T17:00:48Z</dcterms:created>
  <dcterms:modified xsi:type="dcterms:W3CDTF">2020-03-24T09:56:59Z</dcterms:modified>
</cp:coreProperties>
</file>