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4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numCol="1"/>
          <a:lstStyle/>
          <a:p>
            <a:r>
              <a:rPr lang="en-US" smtClean="0"/>
              <a:t>Click to edit Master title style</a:t>
            </a:r>
            <a:endParaRPr lang="en-GB" altLang="en-GB"/>
          </a:p>
        </p:txBody>
      </p:sp>
      <p:sp>
        <p:nvSpPr>
          <p:cNvPr id="3" name="Subtitle 2"/>
          <p:cNvSpPr>
            <a:spLocks noGrp="1"/>
          </p:cNvSpPr>
          <p:nvPr>
            <p:ph type="subTitle" idx="1"/>
          </p:nvPr>
        </p:nvSpPr>
        <p:spPr>
          <a:xfrm>
            <a:off x="1371600" y="3886200"/>
            <a:ext cx="6400800" cy="1752600"/>
          </a:xfrm>
        </p:spPr>
        <p:txBody>
          <a:bodyPr numCol="1"/>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ltLang="en-GB"/>
          </a:p>
        </p:txBody>
      </p:sp>
      <p:sp>
        <p:nvSpPr>
          <p:cNvPr id="4" name="Date Placeholder 3"/>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2533557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GB" altLang="en-GB"/>
          </a:p>
        </p:txBody>
      </p:sp>
      <p:sp>
        <p:nvSpPr>
          <p:cNvPr id="3" name="Vertical Text Placeholder 2"/>
          <p:cNvSpPr>
            <a:spLocks noGrp="1"/>
          </p:cNvSpPr>
          <p:nvPr>
            <p:ph type="body" orient="vert" idx="1"/>
          </p:nvPr>
        </p:nvSpPr>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4" name="Date Placeholder 3"/>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331650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numCol="1"/>
          <a:lstStyle/>
          <a:p>
            <a:r>
              <a:rPr lang="en-US" smtClean="0"/>
              <a:t>Click to edit Master title style</a:t>
            </a:r>
            <a:endParaRPr lang="en-GB" altLang="en-GB"/>
          </a:p>
        </p:txBody>
      </p:sp>
      <p:sp>
        <p:nvSpPr>
          <p:cNvPr id="3" name="Vertical Text Placeholder 2"/>
          <p:cNvSpPr>
            <a:spLocks noGrp="1"/>
          </p:cNvSpPr>
          <p:nvPr>
            <p:ph type="body" orient="vert" idx="1"/>
          </p:nvPr>
        </p:nvSpPr>
        <p:spPr>
          <a:xfrm>
            <a:off x="457200" y="274638"/>
            <a:ext cx="6019800" cy="5851525"/>
          </a:xfrm>
        </p:spPr>
        <p:txBody>
          <a:bodyPr vert="eaVert"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4" name="Date Placeholder 3"/>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45648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GB" altLang="en-GB"/>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4" name="Date Placeholder 3"/>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284759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numCol="1" anchor="t"/>
          <a:lstStyle>
            <a:lvl1pPr algn="l">
              <a:defRPr sz="4000" b="1" cap="all"/>
            </a:lvl1pPr>
          </a:lstStyle>
          <a:p>
            <a:r>
              <a:rPr lang="en-US" smtClean="0"/>
              <a:t>Click to edit Master title style</a:t>
            </a:r>
            <a:endParaRPr lang="en-GB" altLang="en-GB"/>
          </a:p>
        </p:txBody>
      </p:sp>
      <p:sp>
        <p:nvSpPr>
          <p:cNvPr id="3" name="Text Placeholder 2"/>
          <p:cNvSpPr>
            <a:spLocks noGrp="1"/>
          </p:cNvSpPr>
          <p:nvPr>
            <p:ph type="body" idx="1"/>
          </p:nvPr>
        </p:nvSpPr>
        <p:spPr>
          <a:xfrm>
            <a:off x="722313" y="2906713"/>
            <a:ext cx="7772400" cy="1500187"/>
          </a:xfrm>
        </p:spPr>
        <p:txBody>
          <a:bodyPr numCol="1"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5" name="Footer Placeholder 4"/>
          <p:cNvSpPr>
            <a:spLocks noGrp="1"/>
          </p:cNvSpPr>
          <p:nvPr>
            <p:ph type="ftr" sz="quarter" idx="11"/>
          </p:nvPr>
        </p:nvSpPr>
        <p:spPr/>
        <p:txBody>
          <a:bodyPr numCol="1"/>
          <a:lstStyle/>
          <a:p>
            <a:endParaRPr lang="en-GB" altLang="en-GB"/>
          </a:p>
        </p:txBody>
      </p:sp>
      <p:sp>
        <p:nvSpPr>
          <p:cNvPr id="6" name="Slide Number Placeholder 5"/>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1922920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GB" altLang="en-GB"/>
          </a:p>
        </p:txBody>
      </p:sp>
      <p:sp>
        <p:nvSpPr>
          <p:cNvPr id="3" name="Content Placeholder 2"/>
          <p:cNvSpPr>
            <a:spLocks noGrp="1"/>
          </p:cNvSpPr>
          <p:nvPr>
            <p:ph sz="half" idx="1"/>
          </p:nvPr>
        </p:nvSpPr>
        <p:spPr>
          <a:xfrm>
            <a:off x="457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4" name="Content Placeholder 3"/>
          <p:cNvSpPr>
            <a:spLocks noGrp="1"/>
          </p:cNvSpPr>
          <p:nvPr>
            <p:ph sz="half" idx="2"/>
          </p:nvPr>
        </p:nvSpPr>
        <p:spPr>
          <a:xfrm>
            <a:off x="4648200" y="1600200"/>
            <a:ext cx="4038600" cy="4525963"/>
          </a:xfrm>
        </p:spPr>
        <p:txBody>
          <a:bodyPr numCol="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5" name="Date Placeholder 4"/>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6" name="Footer Placeholder 5"/>
          <p:cNvSpPr>
            <a:spLocks noGrp="1"/>
          </p:cNvSpPr>
          <p:nvPr>
            <p:ph type="ftr" sz="quarter" idx="11"/>
          </p:nvPr>
        </p:nvSpPr>
        <p:spPr/>
        <p:txBody>
          <a:bodyPr numCol="1"/>
          <a:lstStyle/>
          <a:p>
            <a:endParaRPr lang="en-GB" altLang="en-GB"/>
          </a:p>
        </p:txBody>
      </p:sp>
      <p:sp>
        <p:nvSpPr>
          <p:cNvPr id="7" name="Slide Number Placeholder 6"/>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248740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lvl1pPr>
              <a:defRPr/>
            </a:lvl1pPr>
          </a:lstStyle>
          <a:p>
            <a:r>
              <a:rPr lang="en-US" smtClean="0"/>
              <a:t>Click to edit Master title style</a:t>
            </a:r>
            <a:endParaRPr lang="en-GB" altLang="en-GB"/>
          </a:p>
        </p:txBody>
      </p:sp>
      <p:sp>
        <p:nvSpPr>
          <p:cNvPr id="3" name="Text Placeholder 2"/>
          <p:cNvSpPr>
            <a:spLocks noGrp="1"/>
          </p:cNvSpPr>
          <p:nvPr>
            <p:ph type="body" idx="1"/>
          </p:nvPr>
        </p:nvSpPr>
        <p:spPr>
          <a:xfrm>
            <a:off x="457200" y="1535113"/>
            <a:ext cx="4040188"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5" name="Text Placeholder 4"/>
          <p:cNvSpPr>
            <a:spLocks noGrp="1"/>
          </p:cNvSpPr>
          <p:nvPr>
            <p:ph type="body" sz="quarter" idx="3"/>
          </p:nvPr>
        </p:nvSpPr>
        <p:spPr>
          <a:xfrm>
            <a:off x="4645025" y="1535113"/>
            <a:ext cx="4041775" cy="639762"/>
          </a:xfrm>
        </p:spPr>
        <p:txBody>
          <a:bodyPr numCol="1"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numCol="1"/>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7" name="Date Placeholder 6"/>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8" name="Footer Placeholder 7"/>
          <p:cNvSpPr>
            <a:spLocks noGrp="1"/>
          </p:cNvSpPr>
          <p:nvPr>
            <p:ph type="ftr" sz="quarter" idx="11"/>
          </p:nvPr>
        </p:nvSpPr>
        <p:spPr/>
        <p:txBody>
          <a:bodyPr numCol="1"/>
          <a:lstStyle/>
          <a:p>
            <a:endParaRPr lang="en-GB" altLang="en-GB"/>
          </a:p>
        </p:txBody>
      </p:sp>
      <p:sp>
        <p:nvSpPr>
          <p:cNvPr id="9" name="Slide Number Placeholder 8"/>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323311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GB" altLang="en-GB"/>
          </a:p>
        </p:txBody>
      </p:sp>
      <p:sp>
        <p:nvSpPr>
          <p:cNvPr id="3" name="Date Placeholder 2"/>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4" name="Footer Placeholder 3"/>
          <p:cNvSpPr>
            <a:spLocks noGrp="1"/>
          </p:cNvSpPr>
          <p:nvPr>
            <p:ph type="ftr" sz="quarter" idx="11"/>
          </p:nvPr>
        </p:nvSpPr>
        <p:spPr/>
        <p:txBody>
          <a:bodyPr numCol="1"/>
          <a:lstStyle/>
          <a:p>
            <a:endParaRPr lang="en-GB" altLang="en-GB"/>
          </a:p>
        </p:txBody>
      </p:sp>
      <p:sp>
        <p:nvSpPr>
          <p:cNvPr id="5" name="Slide Number Placeholder 4"/>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230670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3" name="Footer Placeholder 2"/>
          <p:cNvSpPr>
            <a:spLocks noGrp="1"/>
          </p:cNvSpPr>
          <p:nvPr>
            <p:ph type="ftr" sz="quarter" idx="11"/>
          </p:nvPr>
        </p:nvSpPr>
        <p:spPr/>
        <p:txBody>
          <a:bodyPr numCol="1"/>
          <a:lstStyle/>
          <a:p>
            <a:endParaRPr lang="en-GB" altLang="en-GB"/>
          </a:p>
        </p:txBody>
      </p:sp>
      <p:sp>
        <p:nvSpPr>
          <p:cNvPr id="4" name="Slide Number Placeholder 3"/>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147715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numCol="1" anchor="b"/>
          <a:lstStyle>
            <a:lvl1pPr algn="l">
              <a:defRPr sz="2000" b="1"/>
            </a:lvl1pPr>
          </a:lstStyle>
          <a:p>
            <a:r>
              <a:rPr lang="en-US" smtClean="0"/>
              <a:t>Click to edit Master title style</a:t>
            </a:r>
            <a:endParaRPr lang="en-GB" altLang="en-GB"/>
          </a:p>
        </p:txBody>
      </p:sp>
      <p:sp>
        <p:nvSpPr>
          <p:cNvPr id="3" name="Content Placeholder 2"/>
          <p:cNvSpPr>
            <a:spLocks noGrp="1"/>
          </p:cNvSpPr>
          <p:nvPr>
            <p:ph idx="1"/>
          </p:nvPr>
        </p:nvSpPr>
        <p:spPr>
          <a:xfrm>
            <a:off x="3575050" y="273050"/>
            <a:ext cx="5111750" cy="5853113"/>
          </a:xfrm>
        </p:spPr>
        <p:txBody>
          <a:bodyPr numCol="1"/>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4" name="Text Placeholder 3"/>
          <p:cNvSpPr>
            <a:spLocks noGrp="1"/>
          </p:cNvSpPr>
          <p:nvPr>
            <p:ph type="body" sz="half" idx="2"/>
          </p:nvPr>
        </p:nvSpPr>
        <p:spPr>
          <a:xfrm>
            <a:off x="457200" y="1435100"/>
            <a:ext cx="3008313" cy="4691063"/>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6" name="Footer Placeholder 5"/>
          <p:cNvSpPr>
            <a:spLocks noGrp="1"/>
          </p:cNvSpPr>
          <p:nvPr>
            <p:ph type="ftr" sz="quarter" idx="11"/>
          </p:nvPr>
        </p:nvSpPr>
        <p:spPr/>
        <p:txBody>
          <a:bodyPr numCol="1"/>
          <a:lstStyle/>
          <a:p>
            <a:endParaRPr lang="en-GB" altLang="en-GB"/>
          </a:p>
        </p:txBody>
      </p:sp>
      <p:sp>
        <p:nvSpPr>
          <p:cNvPr id="7" name="Slide Number Placeholder 6"/>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4023837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numCol="1" anchor="b"/>
          <a:lstStyle>
            <a:lvl1pPr algn="l">
              <a:defRPr sz="2000" b="1"/>
            </a:lvl1pPr>
          </a:lstStyle>
          <a:p>
            <a:r>
              <a:rPr lang="en-US" smtClean="0"/>
              <a:t>Click to edit Master title style</a:t>
            </a:r>
            <a:endParaRPr lang="en-GB" altLang="en-GB"/>
          </a:p>
        </p:txBody>
      </p:sp>
      <p:sp>
        <p:nvSpPr>
          <p:cNvPr id="3" name="Picture Placeholder 2"/>
          <p:cNvSpPr>
            <a:spLocks noGrp="1"/>
          </p:cNvSpPr>
          <p:nvPr>
            <p:ph type="pic" idx="1"/>
          </p:nvPr>
        </p:nvSpPr>
        <p:spPr>
          <a:xfrm>
            <a:off x="1792288" y="612775"/>
            <a:ext cx="5486400" cy="4114800"/>
          </a:xfrm>
        </p:spPr>
        <p:txBody>
          <a:bodyPr numCol="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ltLang="en-GB"/>
          </a:p>
        </p:txBody>
      </p:sp>
      <p:sp>
        <p:nvSpPr>
          <p:cNvPr id="4" name="Text Placeholder 3"/>
          <p:cNvSpPr>
            <a:spLocks noGrp="1"/>
          </p:cNvSpPr>
          <p:nvPr>
            <p:ph type="body" sz="half" idx="2"/>
          </p:nvPr>
        </p:nvSpPr>
        <p:spPr>
          <a:xfrm>
            <a:off x="1792288" y="5367338"/>
            <a:ext cx="5486400" cy="804862"/>
          </a:xfrm>
        </p:spPr>
        <p:txBody>
          <a:bodyPr numCol="1"/>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numCol="1"/>
          <a:lstStyle/>
          <a:p>
            <a:fld id="{131CE6B8-9A37-4BBF-9E0F-7CB72ED27D98}" type="datetimeFigureOut">
              <a:rPr lang="en-GB" altLang="en-GB" smtClean="0"/>
              <a:t>26/04/2020</a:t>
            </a:fld>
            <a:endParaRPr lang="en-GB" altLang="en-GB"/>
          </a:p>
        </p:txBody>
      </p:sp>
      <p:sp>
        <p:nvSpPr>
          <p:cNvPr id="6" name="Footer Placeholder 5"/>
          <p:cNvSpPr>
            <a:spLocks noGrp="1"/>
          </p:cNvSpPr>
          <p:nvPr>
            <p:ph type="ftr" sz="quarter" idx="11"/>
          </p:nvPr>
        </p:nvSpPr>
        <p:spPr/>
        <p:txBody>
          <a:bodyPr numCol="1"/>
          <a:lstStyle/>
          <a:p>
            <a:endParaRPr lang="en-GB" altLang="en-GB"/>
          </a:p>
        </p:txBody>
      </p:sp>
      <p:sp>
        <p:nvSpPr>
          <p:cNvPr id="7" name="Slide Number Placeholder 6"/>
          <p:cNvSpPr>
            <a:spLocks noGrp="1"/>
          </p:cNvSpPr>
          <p:nvPr>
            <p:ph type="sldNum" sz="quarter" idx="12"/>
          </p:nvPr>
        </p:nvSpPr>
        <p:spPr/>
        <p:txBody>
          <a:bodyPr numCol="1"/>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63964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numCol="1" rtlCol="0" anchor="ctr">
            <a:normAutofit/>
          </a:bodyPr>
          <a:lstStyle/>
          <a:p>
            <a:r>
              <a:rPr lang="en-US" smtClean="0"/>
              <a:t>Click to edit Master title style</a:t>
            </a:r>
            <a:endParaRPr lang="en-GB" alt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lt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numCol="1" rtlCol="0" anchor="ctr"/>
          <a:lstStyle>
            <a:lvl1pPr algn="l">
              <a:defRPr sz="1200">
                <a:solidFill>
                  <a:schemeClr val="tx1">
                    <a:tint val="75000"/>
                  </a:schemeClr>
                </a:solidFill>
              </a:defRPr>
            </a:lvl1pPr>
          </a:lstStyle>
          <a:p>
            <a:fld id="{131CE6B8-9A37-4BBF-9E0F-7CB72ED27D98}" type="datetimeFigureOut">
              <a:rPr lang="en-GB" altLang="en-GB" smtClean="0"/>
              <a:t>26/04/2020</a:t>
            </a:fld>
            <a:endParaRPr lang="en-GB" alt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numCol="1" rtlCol="0" anchor="ctr"/>
          <a:lstStyle>
            <a:lvl1pPr algn="ctr">
              <a:defRPr sz="1200">
                <a:solidFill>
                  <a:schemeClr val="tx1">
                    <a:tint val="75000"/>
                  </a:schemeClr>
                </a:solidFill>
              </a:defRPr>
            </a:lvl1pPr>
          </a:lstStyle>
          <a:p>
            <a:endParaRPr lang="en-GB" alt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numCol="1" rtlCol="0" anchor="ctr"/>
          <a:lstStyle>
            <a:lvl1pPr algn="r">
              <a:defRPr sz="1200">
                <a:solidFill>
                  <a:schemeClr val="tx1">
                    <a:tint val="75000"/>
                  </a:schemeClr>
                </a:solidFill>
              </a:defRPr>
            </a:lvl1pPr>
          </a:lstStyle>
          <a:p>
            <a:fld id="{C0E8A2AD-9F22-41DC-95CE-8181B30365B0}" type="slidenum">
              <a:rPr lang="en-GB" altLang="en-GB" smtClean="0"/>
              <a:t>‹#›</a:t>
            </a:fld>
            <a:endParaRPr lang="en-GB" altLang="en-GB"/>
          </a:p>
        </p:txBody>
      </p:sp>
    </p:spTree>
    <p:extLst>
      <p:ext uri="{BB962C8B-B14F-4D97-AF65-F5344CB8AC3E}">
        <p14:creationId xmlns:p14="http://schemas.microsoft.com/office/powerpoint/2010/main" val="2618784535"/>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a:bodyPr>
          <a:lstStyle/>
          <a:p>
            <a:r>
              <a:rPr lang="en-GB" altLang="en-GB" sz="8800" b="1" dirty="0" smtClean="0">
                <a:solidFill>
                  <a:schemeClr val="bg1"/>
                </a:solidFill>
              </a:rPr>
              <a:t>Knock! Knock!!!</a:t>
            </a:r>
            <a:endParaRPr lang="en-GB" altLang="en-GB" sz="8800" b="1" dirty="0">
              <a:solidFill>
                <a:schemeClr val="bg1"/>
              </a:solidFill>
            </a:endParaRPr>
          </a:p>
        </p:txBody>
      </p:sp>
      <p:sp>
        <p:nvSpPr>
          <p:cNvPr id="3" name="Subtitle 2"/>
          <p:cNvSpPr>
            <a:spLocks noGrp="1"/>
          </p:cNvSpPr>
          <p:nvPr>
            <p:ph type="subTitle" idx="1"/>
          </p:nvPr>
        </p:nvSpPr>
        <p:spPr/>
        <p:txBody>
          <a:bodyPr numCol="1">
            <a:normAutofit fontScale="92500"/>
          </a:bodyPr>
          <a:lstStyle/>
          <a:p>
            <a:r>
              <a:rPr lang="en-GB" altLang="en-GB" sz="4800" b="1" dirty="0" smtClean="0">
                <a:solidFill>
                  <a:schemeClr val="tx1"/>
                </a:solidFill>
                <a:latin typeface="SassoonPrimaryInfant" pitchFamily="2" charset="0"/>
              </a:rPr>
              <a:t>Intro: Who lives behind a door like this?????</a:t>
            </a:r>
            <a:endParaRPr lang="en-GB" altLang="en-GB" sz="4800" b="1" dirty="0">
              <a:solidFill>
                <a:schemeClr val="tx1"/>
              </a:solidFill>
              <a:latin typeface="SassoonPrimaryInfant" pitchFamily="2" charset="0"/>
            </a:endParaRPr>
          </a:p>
        </p:txBody>
      </p:sp>
    </p:spTree>
    <p:extLst>
      <p:ext uri="{BB962C8B-B14F-4D97-AF65-F5344CB8AC3E}">
        <p14:creationId xmlns:p14="http://schemas.microsoft.com/office/powerpoint/2010/main" val="11645276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764704"/>
            <a:ext cx="7848872" cy="3392724"/>
          </a:xfrm>
          <a:prstGeom prst="rect">
            <a:avLst/>
          </a:prstGeom>
        </p:spPr>
        <p:txBody>
          <a:bodyPr wrap="square" numCol="1">
            <a:spAutoFit/>
          </a:bodyPr>
          <a:lstStyle/>
          <a:p>
            <a:pPr>
              <a:lnSpc>
                <a:spcPct val="115000"/>
              </a:lnSpc>
              <a:spcAft>
                <a:spcPts val="1000"/>
              </a:spcAft>
            </a:pPr>
            <a:r>
              <a:rPr lang="en-GB" altLang="en-GB" sz="4800" b="1" dirty="0" smtClean="0">
                <a:solidFill>
                  <a:schemeClr val="bg1"/>
                </a:solidFill>
                <a:latin typeface="SassoonPrimaryInfant" pitchFamily="2" charset="0"/>
                <a:ea typeface="Calibri" panose="020F0502020204030204" pitchFamily="34" charset="0"/>
                <a:cs typeface="Times New Roman" panose="02020603050405020304" pitchFamily="18" charset="0"/>
              </a:rPr>
              <a:t>Our Task:</a:t>
            </a:r>
          </a:p>
          <a:p>
            <a:pPr>
              <a:lnSpc>
                <a:spcPct val="115000"/>
              </a:lnSpc>
              <a:spcAft>
                <a:spcPts val="1000"/>
              </a:spcAft>
            </a:pPr>
            <a:r>
              <a:rPr lang="en-GB" altLang="en-GB" sz="4800" b="1" dirty="0" smtClean="0">
                <a:solidFill>
                  <a:schemeClr val="bg1"/>
                </a:solidFill>
                <a:latin typeface="SassoonPrimaryInfant" pitchFamily="2" charset="0"/>
                <a:ea typeface="Calibri" panose="020F0502020204030204" pitchFamily="34" charset="0"/>
                <a:cs typeface="Times New Roman" panose="02020603050405020304" pitchFamily="18" charset="0"/>
              </a:rPr>
              <a:t>To produce a piece of fantasy writing entitled…</a:t>
            </a:r>
          </a:p>
          <a:p>
            <a:pPr>
              <a:lnSpc>
                <a:spcPct val="115000"/>
              </a:lnSpc>
              <a:spcAft>
                <a:spcPts val="1000"/>
              </a:spcAft>
            </a:pPr>
            <a:endParaRPr lang="en-GB" alt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95717" y="3789040"/>
            <a:ext cx="8948283" cy="1569660"/>
          </a:xfrm>
          <a:prstGeom prst="rect">
            <a:avLst/>
          </a:prstGeom>
          <a:noFill/>
        </p:spPr>
        <p:txBody>
          <a:bodyPr wrap="none" lIns="91440" tIns="45720" rIns="91440" bIns="45720" numCol="1">
            <a:spAutoFit/>
          </a:bodyPr>
          <a:lstStyle/>
          <a:p>
            <a:pPr algn="ctr"/>
            <a:r>
              <a:rPr lang="en-US" sz="9600" dirty="0" smtClean="0">
                <a:ln w="0"/>
                <a:solidFill>
                  <a:sysClr val="windowText" lastClr="000000"/>
                </a:solidFill>
                <a:effectLst>
                  <a:reflection blurRad="6350" stA="53000" endA="300" endPos="35500" dir="5400000" sy="-90000" algn="bl" rotWithShape="0"/>
                </a:effectLst>
                <a:latin typeface="SassoonPrimaryInfant" pitchFamily="2" charset="0"/>
              </a:rPr>
              <a:t>Beyond The Door</a:t>
            </a:r>
            <a:endParaRPr lang="en-US" sz="9600" dirty="0">
              <a:ln w="0"/>
              <a:solidFill>
                <a:sysClr val="windowText" lastClr="000000"/>
              </a:solidFill>
              <a:effectLst>
                <a:reflection blurRad="6350" stA="53000" endA="300" endPos="35500" dir="5400000" sy="-90000" algn="bl" rotWithShape="0"/>
              </a:effectLst>
              <a:latin typeface="SassoonPrimaryInfant" pitchFamily="2" charset="0"/>
            </a:endParaRPr>
          </a:p>
        </p:txBody>
      </p:sp>
    </p:spTree>
    <p:extLst>
      <p:ext uri="{BB962C8B-B14F-4D97-AF65-F5344CB8AC3E}">
        <p14:creationId xmlns:p14="http://schemas.microsoft.com/office/powerpoint/2010/main" val="2986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297" y="-68086"/>
            <a:ext cx="8352928" cy="2768963"/>
          </a:xfrm>
          <a:prstGeom prst="rect">
            <a:avLst/>
          </a:prstGeom>
        </p:spPr>
        <p:txBody>
          <a:bodyPr wrap="square" numCol="1">
            <a:spAutoFit/>
          </a:bodyPr>
          <a:lstStyle/>
          <a:p>
            <a:pPr algn="ctr">
              <a:lnSpc>
                <a:spcPct val="115000"/>
              </a:lnSpc>
              <a:spcAft>
                <a:spcPts val="1000"/>
              </a:spcAft>
            </a:pPr>
            <a:r>
              <a:rPr lang="en-GB" altLang="en-GB" sz="4800" b="1" smtClean="0">
                <a:latin typeface="Sassoon Infant Std" panose="020B0503020103030203" pitchFamily="34" charset="0"/>
                <a:ea typeface="Calibri" panose="020F0502020204030204" pitchFamily="34" charset="0"/>
                <a:cs typeface="Times New Roman" panose="02020603050405020304" pitchFamily="18" charset="0"/>
              </a:rPr>
              <a:t>Step One:</a:t>
            </a:r>
          </a:p>
          <a:p>
            <a:pPr algn="ctr">
              <a:lnSpc>
                <a:spcPct val="115000"/>
              </a:lnSpc>
              <a:spcAft>
                <a:spcPts val="1000"/>
              </a:spcAft>
            </a:pPr>
            <a:r>
              <a:rPr lang="en-GB" altLang="en-GB" sz="4800" b="1" smtClean="0">
                <a:effectLst/>
                <a:latin typeface="Sassoon Infant Std" panose="020B0503020103030203" pitchFamily="34" charset="0"/>
                <a:ea typeface="Calibri" panose="020F0502020204030204" pitchFamily="34" charset="0"/>
                <a:cs typeface="Times New Roman" panose="02020603050405020304" pitchFamily="18" charset="0"/>
              </a:rPr>
              <a:t>WALT: Appreciate texts from the fantasy genre</a:t>
            </a:r>
            <a:endParaRPr lang="en-GB" altLang="en-GB" sz="3600" b="1" dirty="0">
              <a:effectLst/>
              <a:latin typeface="Sassoon Infant Std" panose="020B0503020103030203" pitchFamily="34" charset="0"/>
              <a:ea typeface="Calibri" panose="020F0502020204030204" pitchFamily="34" charset="0"/>
              <a:cs typeface="Times New Roman" panose="02020603050405020304" pitchFamily="18" charset="0"/>
            </a:endParaRPr>
          </a:p>
        </p:txBody>
      </p:sp>
      <p:pic>
        <p:nvPicPr>
          <p:cNvPr id="1026" name="Picture 2" descr="Image result for harry po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rot="1178856">
            <a:off x="439734" y="2734975"/>
            <a:ext cx="2544217" cy="14294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lion the witch and the wardr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0755546">
            <a:off x="6565202" y="2767033"/>
            <a:ext cx="2035558" cy="30230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ildren's books fantasy gen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22645" y="4286255"/>
            <a:ext cx="1581116" cy="23544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hildren's books fantasy gen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rot="20397174">
            <a:off x="4564618" y="3213050"/>
            <a:ext cx="1602709" cy="19343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lice in wonderland 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rot="1030479">
            <a:off x="399932" y="4253926"/>
            <a:ext cx="1596581" cy="221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22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8"/>
                                        </p:tgtEl>
                                        <p:attrNameLst>
                                          <p:attrName>style.visibility</p:attrName>
                                        </p:attrNameLst>
                                      </p:cBhvr>
                                      <p:to>
                                        <p:strVal val="visible"/>
                                      </p:to>
                                    </p:set>
                                    <p:animEffect transition="in" filter="fade">
                                      <p:cBhvr>
                                        <p:cTn id="14" dur="1000"/>
                                        <p:tgtEl>
                                          <p:spTgt spid="1038"/>
                                        </p:tgtEl>
                                      </p:cBhvr>
                                    </p:animEffect>
                                    <p:anim calcmode="lin" valueType="num">
                                      <p:cBhvr>
                                        <p:cTn id="15" dur="1000" fill="hold"/>
                                        <p:tgtEl>
                                          <p:spTgt spid="1038"/>
                                        </p:tgtEl>
                                        <p:attrNameLst>
                                          <p:attrName>ppt_x</p:attrName>
                                        </p:attrNameLst>
                                      </p:cBhvr>
                                      <p:tavLst>
                                        <p:tav tm="0">
                                          <p:val>
                                            <p:strVal val="#ppt_x"/>
                                          </p:val>
                                        </p:tav>
                                        <p:tav tm="100000">
                                          <p:val>
                                            <p:strVal val="#ppt_x"/>
                                          </p:val>
                                        </p:tav>
                                      </p:tavLst>
                                    </p:anim>
                                    <p:anim calcmode="lin" valueType="num">
                                      <p:cBhvr>
                                        <p:cTn id="16"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fade">
                                      <p:cBhvr>
                                        <p:cTn id="21" dur="1000"/>
                                        <p:tgtEl>
                                          <p:spTgt spid="1036"/>
                                        </p:tgtEl>
                                      </p:cBhvr>
                                    </p:animEffect>
                                    <p:anim calcmode="lin" valueType="num">
                                      <p:cBhvr>
                                        <p:cTn id="22" dur="1000" fill="hold"/>
                                        <p:tgtEl>
                                          <p:spTgt spid="1036"/>
                                        </p:tgtEl>
                                        <p:attrNameLst>
                                          <p:attrName>ppt_x</p:attrName>
                                        </p:attrNameLst>
                                      </p:cBhvr>
                                      <p:tavLst>
                                        <p:tav tm="0">
                                          <p:val>
                                            <p:strVal val="#ppt_x"/>
                                          </p:val>
                                        </p:tav>
                                        <p:tav tm="100000">
                                          <p:val>
                                            <p:strVal val="#ppt_x"/>
                                          </p:val>
                                        </p:tav>
                                      </p:tavLst>
                                    </p:anim>
                                    <p:anim calcmode="lin" valueType="num">
                                      <p:cBhvr>
                                        <p:cTn id="23"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40"/>
                                        </p:tgtEl>
                                        <p:attrNameLst>
                                          <p:attrName>style.visibility</p:attrName>
                                        </p:attrNameLst>
                                      </p:cBhvr>
                                      <p:to>
                                        <p:strVal val="visible"/>
                                      </p:to>
                                    </p:set>
                                    <p:animEffect transition="in" filter="fade">
                                      <p:cBhvr>
                                        <p:cTn id="28" dur="1000"/>
                                        <p:tgtEl>
                                          <p:spTgt spid="1040"/>
                                        </p:tgtEl>
                                      </p:cBhvr>
                                    </p:animEffect>
                                    <p:anim calcmode="lin" valueType="num">
                                      <p:cBhvr>
                                        <p:cTn id="29" dur="1000" fill="hold"/>
                                        <p:tgtEl>
                                          <p:spTgt spid="1040"/>
                                        </p:tgtEl>
                                        <p:attrNameLst>
                                          <p:attrName>ppt_x</p:attrName>
                                        </p:attrNameLst>
                                      </p:cBhvr>
                                      <p:tavLst>
                                        <p:tav tm="0">
                                          <p:val>
                                            <p:strVal val="#ppt_x"/>
                                          </p:val>
                                        </p:tav>
                                        <p:tav tm="100000">
                                          <p:val>
                                            <p:strVal val="#ppt_x"/>
                                          </p:val>
                                        </p:tav>
                                      </p:tavLst>
                                    </p:anim>
                                    <p:anim calcmode="lin" valueType="num">
                                      <p:cBhvr>
                                        <p:cTn id="30"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1000"/>
                                        <p:tgtEl>
                                          <p:spTgt spid="1032"/>
                                        </p:tgtEl>
                                      </p:cBhvr>
                                    </p:animEffect>
                                    <p:anim calcmode="lin" valueType="num">
                                      <p:cBhvr>
                                        <p:cTn id="36" dur="1000" fill="hold"/>
                                        <p:tgtEl>
                                          <p:spTgt spid="1032"/>
                                        </p:tgtEl>
                                        <p:attrNameLst>
                                          <p:attrName>ppt_x</p:attrName>
                                        </p:attrNameLst>
                                      </p:cBhvr>
                                      <p:tavLst>
                                        <p:tav tm="0">
                                          <p:val>
                                            <p:strVal val="#ppt_x"/>
                                          </p:val>
                                        </p:tav>
                                        <p:tav tm="100000">
                                          <p:val>
                                            <p:strVal val="#ppt_x"/>
                                          </p:val>
                                        </p:tav>
                                      </p:tavLst>
                                    </p:anim>
                                    <p:anim calcmode="lin" valueType="num">
                                      <p:cBhvr>
                                        <p:cTn id="3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297" y="-68086"/>
            <a:ext cx="8352928" cy="2768963"/>
          </a:xfrm>
          <a:prstGeom prst="rect">
            <a:avLst/>
          </a:prstGeom>
        </p:spPr>
        <p:txBody>
          <a:bodyPr wrap="square" numCol="1">
            <a:spAutoFit/>
          </a:bodyPr>
          <a:lstStyle/>
          <a:p>
            <a:pPr algn="ctr">
              <a:lnSpc>
                <a:spcPct val="115000"/>
              </a:lnSpc>
              <a:spcAft>
                <a:spcPts val="1000"/>
              </a:spcAft>
            </a:pPr>
            <a:r>
              <a:rPr lang="en-GB" altLang="en-GB" sz="4800" b="1" smtClean="0">
                <a:latin typeface="Sassoon Infant Std" panose="020B0503020103030203" pitchFamily="34" charset="0"/>
                <a:ea typeface="Calibri" panose="020F0502020204030204" pitchFamily="34" charset="0"/>
                <a:cs typeface="Times New Roman" panose="02020603050405020304" pitchFamily="18" charset="0"/>
              </a:rPr>
              <a:t>Step One:</a:t>
            </a:r>
          </a:p>
          <a:p>
            <a:pPr algn="ctr">
              <a:lnSpc>
                <a:spcPct val="115000"/>
              </a:lnSpc>
              <a:spcAft>
                <a:spcPts val="1000"/>
              </a:spcAft>
            </a:pPr>
            <a:r>
              <a:rPr lang="en-GB" altLang="en-GB" sz="4800" b="1" smtClean="0">
                <a:effectLst/>
                <a:latin typeface="Sassoon Infant Std" panose="020B0503020103030203" pitchFamily="34" charset="0"/>
                <a:ea typeface="Calibri" panose="020F0502020204030204" pitchFamily="34" charset="0"/>
                <a:cs typeface="Times New Roman" panose="02020603050405020304" pitchFamily="18" charset="0"/>
              </a:rPr>
              <a:t>WALT: Appreciate texts from the fantasy genre</a:t>
            </a:r>
            <a:endParaRPr lang="en-GB" altLang="en-GB" sz="3600" b="1" dirty="0">
              <a:effectLst/>
              <a:latin typeface="Sassoon Infant Std" panose="020B0503020103030203" pitchFamily="34" charset="0"/>
              <a:ea typeface="Calibri" panose="020F0502020204030204" pitchFamily="34" charset="0"/>
              <a:cs typeface="Times New Roman" panose="02020603050405020304" pitchFamily="18" charset="0"/>
            </a:endParaRPr>
          </a:p>
        </p:txBody>
      </p:sp>
      <p:pic>
        <p:nvPicPr>
          <p:cNvPr id="1026" name="Picture 2" descr="Image result for harry po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rot="1178856">
            <a:off x="439734" y="2734975"/>
            <a:ext cx="2544217" cy="14294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lion the witch and the wardr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20755546">
            <a:off x="6565202" y="2767033"/>
            <a:ext cx="2035558" cy="30230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hildren's books fantasy gen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922645" y="4286255"/>
            <a:ext cx="1581116" cy="23544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children's books fantasy gen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rot="20397174">
            <a:off x="4564618" y="3213050"/>
            <a:ext cx="1602709" cy="19343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lice in wonderland boo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rot="1030479">
            <a:off x="399932" y="4253926"/>
            <a:ext cx="1596581" cy="221920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2"/>
          <p:cNvSpPr/>
          <p:nvPr/>
        </p:nvSpPr>
        <p:spPr>
          <a:xfrm rot="1509305">
            <a:off x="381236" y="409759"/>
            <a:ext cx="8245050" cy="6476343"/>
          </a:xfrm>
          <a:prstGeom prst="cloud">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5" name="TextBox 4"/>
          <p:cNvSpPr txBox="1"/>
          <p:nvPr/>
        </p:nvSpPr>
        <p:spPr>
          <a:xfrm>
            <a:off x="1377783" y="1860785"/>
            <a:ext cx="6993694" cy="3046988"/>
          </a:xfrm>
          <a:prstGeom prst="rect">
            <a:avLst/>
          </a:prstGeom>
          <a:noFill/>
        </p:spPr>
        <p:txBody>
          <a:bodyPr wrap="square" numCol="1" rtlCol="0">
            <a:spAutoFit/>
          </a:bodyPr>
          <a:lstStyle/>
          <a:p>
            <a:r>
              <a:rPr lang="en-GB" altLang="en-GB" sz="3200" b="1" dirty="0" smtClean="0">
                <a:latin typeface="SassoonPrimaryInfant" pitchFamily="2" charset="0"/>
              </a:rPr>
              <a:t>Definition of Fantasy Genre:</a:t>
            </a:r>
            <a:r>
              <a:rPr lang="en-GB" altLang="en-GB" sz="3200" dirty="0" smtClean="0">
                <a:latin typeface="SassoonPrimaryInfant" pitchFamily="2" charset="0"/>
              </a:rPr>
              <a:t> “…any </a:t>
            </a:r>
            <a:r>
              <a:rPr lang="en-GB" altLang="en-GB" sz="3200" dirty="0">
                <a:latin typeface="SassoonPrimaryInfant" pitchFamily="2" charset="0"/>
              </a:rPr>
              <a:t>book that contains unrealistic settings, or magic, often set in a medieval universe, or possibly involving mythical beings or supernatural forms as a primary element of the plot, theme, or setting</a:t>
            </a:r>
            <a:r>
              <a:rPr lang="en-GB" altLang="en-GB" sz="3200" dirty="0" smtClean="0">
                <a:latin typeface="SassoonPrimaryInfant" pitchFamily="2" charset="0"/>
              </a:rPr>
              <a:t>.”</a:t>
            </a:r>
            <a:endParaRPr lang="en-GB" altLang="en-GB" sz="3200" dirty="0">
              <a:latin typeface="SassoonPrimaryInfant" pitchFamily="2" charset="0"/>
            </a:endParaRPr>
          </a:p>
        </p:txBody>
      </p:sp>
    </p:spTree>
    <p:extLst>
      <p:ext uri="{BB962C8B-B14F-4D97-AF65-F5344CB8AC3E}">
        <p14:creationId xmlns:p14="http://schemas.microsoft.com/office/powerpoint/2010/main" val="10687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8"/>
                                        </p:tgtEl>
                                        <p:attrNameLst>
                                          <p:attrName>style.visibility</p:attrName>
                                        </p:attrNameLst>
                                      </p:cBhvr>
                                      <p:to>
                                        <p:strVal val="visible"/>
                                      </p:to>
                                    </p:set>
                                    <p:animEffect transition="in" filter="fade">
                                      <p:cBhvr>
                                        <p:cTn id="14" dur="1000"/>
                                        <p:tgtEl>
                                          <p:spTgt spid="1038"/>
                                        </p:tgtEl>
                                      </p:cBhvr>
                                    </p:animEffect>
                                    <p:anim calcmode="lin" valueType="num">
                                      <p:cBhvr>
                                        <p:cTn id="15" dur="1000" fill="hold"/>
                                        <p:tgtEl>
                                          <p:spTgt spid="1038"/>
                                        </p:tgtEl>
                                        <p:attrNameLst>
                                          <p:attrName>ppt_x</p:attrName>
                                        </p:attrNameLst>
                                      </p:cBhvr>
                                      <p:tavLst>
                                        <p:tav tm="0">
                                          <p:val>
                                            <p:strVal val="#ppt_x"/>
                                          </p:val>
                                        </p:tav>
                                        <p:tav tm="100000">
                                          <p:val>
                                            <p:strVal val="#ppt_x"/>
                                          </p:val>
                                        </p:tav>
                                      </p:tavLst>
                                    </p:anim>
                                    <p:anim calcmode="lin" valueType="num">
                                      <p:cBhvr>
                                        <p:cTn id="16"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6"/>
                                        </p:tgtEl>
                                        <p:attrNameLst>
                                          <p:attrName>style.visibility</p:attrName>
                                        </p:attrNameLst>
                                      </p:cBhvr>
                                      <p:to>
                                        <p:strVal val="visible"/>
                                      </p:to>
                                    </p:set>
                                    <p:animEffect transition="in" filter="fade">
                                      <p:cBhvr>
                                        <p:cTn id="21" dur="1000"/>
                                        <p:tgtEl>
                                          <p:spTgt spid="1036"/>
                                        </p:tgtEl>
                                      </p:cBhvr>
                                    </p:animEffect>
                                    <p:anim calcmode="lin" valueType="num">
                                      <p:cBhvr>
                                        <p:cTn id="22" dur="1000" fill="hold"/>
                                        <p:tgtEl>
                                          <p:spTgt spid="1036"/>
                                        </p:tgtEl>
                                        <p:attrNameLst>
                                          <p:attrName>ppt_x</p:attrName>
                                        </p:attrNameLst>
                                      </p:cBhvr>
                                      <p:tavLst>
                                        <p:tav tm="0">
                                          <p:val>
                                            <p:strVal val="#ppt_x"/>
                                          </p:val>
                                        </p:tav>
                                        <p:tav tm="100000">
                                          <p:val>
                                            <p:strVal val="#ppt_x"/>
                                          </p:val>
                                        </p:tav>
                                      </p:tavLst>
                                    </p:anim>
                                    <p:anim calcmode="lin" valueType="num">
                                      <p:cBhvr>
                                        <p:cTn id="23"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40"/>
                                        </p:tgtEl>
                                        <p:attrNameLst>
                                          <p:attrName>style.visibility</p:attrName>
                                        </p:attrNameLst>
                                      </p:cBhvr>
                                      <p:to>
                                        <p:strVal val="visible"/>
                                      </p:to>
                                    </p:set>
                                    <p:animEffect transition="in" filter="fade">
                                      <p:cBhvr>
                                        <p:cTn id="28" dur="1000"/>
                                        <p:tgtEl>
                                          <p:spTgt spid="1040"/>
                                        </p:tgtEl>
                                      </p:cBhvr>
                                    </p:animEffect>
                                    <p:anim calcmode="lin" valueType="num">
                                      <p:cBhvr>
                                        <p:cTn id="29" dur="1000" fill="hold"/>
                                        <p:tgtEl>
                                          <p:spTgt spid="1040"/>
                                        </p:tgtEl>
                                        <p:attrNameLst>
                                          <p:attrName>ppt_x</p:attrName>
                                        </p:attrNameLst>
                                      </p:cBhvr>
                                      <p:tavLst>
                                        <p:tav tm="0">
                                          <p:val>
                                            <p:strVal val="#ppt_x"/>
                                          </p:val>
                                        </p:tav>
                                        <p:tav tm="100000">
                                          <p:val>
                                            <p:strVal val="#ppt_x"/>
                                          </p:val>
                                        </p:tav>
                                      </p:tavLst>
                                    </p:anim>
                                    <p:anim calcmode="lin" valueType="num">
                                      <p:cBhvr>
                                        <p:cTn id="30"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fade">
                                      <p:cBhvr>
                                        <p:cTn id="35" dur="1000"/>
                                        <p:tgtEl>
                                          <p:spTgt spid="1032"/>
                                        </p:tgtEl>
                                      </p:cBhvr>
                                    </p:animEffect>
                                    <p:anim calcmode="lin" valueType="num">
                                      <p:cBhvr>
                                        <p:cTn id="36" dur="1000" fill="hold"/>
                                        <p:tgtEl>
                                          <p:spTgt spid="1032"/>
                                        </p:tgtEl>
                                        <p:attrNameLst>
                                          <p:attrName>ppt_x</p:attrName>
                                        </p:attrNameLst>
                                      </p:cBhvr>
                                      <p:tavLst>
                                        <p:tav tm="0">
                                          <p:val>
                                            <p:strVal val="#ppt_x"/>
                                          </p:val>
                                        </p:tav>
                                        <p:tav tm="100000">
                                          <p:val>
                                            <p:strVal val="#ppt_x"/>
                                          </p:val>
                                        </p:tav>
                                      </p:tavLst>
                                    </p:anim>
                                    <p:anim calcmode="lin" valueType="num">
                                      <p:cBhvr>
                                        <p:cTn id="37"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34318" y="188640"/>
            <a:ext cx="8784976" cy="5760640"/>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 name="Rectangle 1"/>
          <p:cNvSpPr/>
          <p:nvPr/>
        </p:nvSpPr>
        <p:spPr>
          <a:xfrm>
            <a:off x="1403648" y="980728"/>
            <a:ext cx="6192688" cy="4442691"/>
          </a:xfrm>
          <a:prstGeom prst="rect">
            <a:avLst/>
          </a:prstGeom>
        </p:spPr>
        <p:txBody>
          <a:bodyPr wrap="square" numCol="1">
            <a:spAutoFit/>
          </a:bodyPr>
          <a:lstStyle/>
          <a:p>
            <a:pPr algn="ctr">
              <a:lnSpc>
                <a:spcPct val="115000"/>
              </a:lnSpc>
              <a:spcAft>
                <a:spcPts val="1000"/>
              </a:spcAft>
            </a:pPr>
            <a:r>
              <a:rPr lang="en-GB" altLang="en-GB" sz="4000" b="1" dirty="0" smtClean="0">
                <a:latin typeface="SassoonPrimaryInfant" pitchFamily="2" charset="0"/>
                <a:ea typeface="Calibri" panose="020F0502020204030204" pitchFamily="34" charset="0"/>
                <a:cs typeface="Times New Roman" panose="02020603050405020304" pitchFamily="18" charset="0"/>
              </a:rPr>
              <a:t>Step Two:</a:t>
            </a:r>
          </a:p>
          <a:p>
            <a:pPr algn="ctr">
              <a:lnSpc>
                <a:spcPct val="115000"/>
              </a:lnSpc>
              <a:spcAft>
                <a:spcPts val="1000"/>
              </a:spcAft>
            </a:pPr>
            <a:r>
              <a:rPr lang="en-GB" altLang="en-GB" sz="4000" b="1" dirty="0" smtClean="0">
                <a:effectLst/>
                <a:latin typeface="SassoonPrimaryInfant" pitchFamily="2" charset="0"/>
                <a:ea typeface="Calibri" panose="020F0502020204030204" pitchFamily="34" charset="0"/>
                <a:cs typeface="Times New Roman" panose="02020603050405020304" pitchFamily="18" charset="0"/>
              </a:rPr>
              <a:t>WALT: Use our imagination to gather and organise our ideas, selecting the ones we may use</a:t>
            </a:r>
            <a:endParaRPr lang="en-GB" altLang="en-GB" sz="2800" dirty="0">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860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34318" y="188640"/>
            <a:ext cx="8784976" cy="5760640"/>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 name="Rectangle 1"/>
          <p:cNvSpPr/>
          <p:nvPr/>
        </p:nvSpPr>
        <p:spPr>
          <a:xfrm>
            <a:off x="1403648" y="980728"/>
            <a:ext cx="6192688" cy="4339650"/>
          </a:xfrm>
          <a:prstGeom prst="rect">
            <a:avLst/>
          </a:prstGeom>
        </p:spPr>
        <p:txBody>
          <a:bodyPr wrap="square" numCol="1">
            <a:spAutoFit/>
          </a:bodyPr>
          <a:lstStyle/>
          <a:p>
            <a:pPr algn="ctr">
              <a:lnSpc>
                <a:spcPct val="115000"/>
              </a:lnSpc>
              <a:spcAft>
                <a:spcPts val="1000"/>
              </a:spcAft>
            </a:pPr>
            <a:r>
              <a:rPr lang="en-GB" altLang="en-GB" sz="4000" b="1" dirty="0" smtClean="0">
                <a:latin typeface="SassoonPrimaryInfant" pitchFamily="2" charset="0"/>
                <a:ea typeface="Calibri" panose="020F0502020204030204" pitchFamily="34" charset="0"/>
                <a:cs typeface="Times New Roman" panose="02020603050405020304" pitchFamily="18" charset="0"/>
              </a:rPr>
              <a:t>Use the mind map to gather lots of ideas. You will only use one idea for your final story, but see how many you can come up with!</a:t>
            </a:r>
            <a:endParaRPr lang="en-GB" altLang="en-GB" sz="2800" dirty="0">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9536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drews hall combe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851401" y="3417143"/>
            <a:ext cx="12811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28" name="AutoShape 4"/>
          <p:cNvCxnSpPr>
            <a:cxnSpLocks noChangeShapeType="1"/>
          </p:cNvCxnSpPr>
          <p:nvPr/>
        </p:nvCxnSpPr>
        <p:spPr>
          <a:xfrm rot="10800000">
            <a:off x="1532062" y="954137"/>
            <a:ext cx="1728788" cy="1403350"/>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29" name="AutoShape 5"/>
          <p:cNvCxnSpPr>
            <a:cxnSpLocks noChangeShapeType="1"/>
          </p:cNvCxnSpPr>
          <p:nvPr/>
        </p:nvCxnSpPr>
        <p:spPr>
          <a:xfrm rot="10800000">
            <a:off x="971600" y="2995662"/>
            <a:ext cx="2301950" cy="325438"/>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0" name="AutoShape 6"/>
          <p:cNvCxnSpPr>
            <a:cxnSpLocks noChangeShapeType="1"/>
          </p:cNvCxnSpPr>
          <p:nvPr/>
        </p:nvCxnSpPr>
        <p:spPr>
          <a:xfrm>
            <a:off x="5508224" y="3798143"/>
            <a:ext cx="2016104" cy="1125774"/>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1" name="AutoShape 7"/>
          <p:cNvCxnSpPr>
            <a:cxnSpLocks noChangeShapeType="1"/>
          </p:cNvCxnSpPr>
          <p:nvPr/>
        </p:nvCxnSpPr>
        <p:spPr>
          <a:xfrm flipV="1">
            <a:off x="4788024" y="817613"/>
            <a:ext cx="2279650" cy="1539875"/>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2" name="AutoShape 8"/>
          <p:cNvCxnSpPr>
            <a:cxnSpLocks noChangeShapeType="1"/>
          </p:cNvCxnSpPr>
          <p:nvPr/>
        </p:nvCxnSpPr>
        <p:spPr>
          <a:xfrm rot="10800000" flipV="1">
            <a:off x="1259632" y="3959274"/>
            <a:ext cx="2347294" cy="1485950"/>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3" name="AutoShape 9"/>
          <p:cNvCxnSpPr>
            <a:cxnSpLocks noChangeShapeType="1"/>
          </p:cNvCxnSpPr>
          <p:nvPr/>
        </p:nvCxnSpPr>
        <p:spPr>
          <a:xfrm flipV="1">
            <a:off x="5927849" y="2813655"/>
            <a:ext cx="2166938" cy="438150"/>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4" name="AutoShape 10"/>
          <p:cNvCxnSpPr>
            <a:cxnSpLocks noChangeShapeType="1"/>
          </p:cNvCxnSpPr>
          <p:nvPr/>
        </p:nvCxnSpPr>
        <p:spPr>
          <a:xfrm rot="16200000" flipH="1">
            <a:off x="4880853" y="4601949"/>
            <a:ext cx="1480738" cy="1213927"/>
          </a:xfrm>
          <a:prstGeom prst="curvedConnector3">
            <a:avLst>
              <a:gd name="adj1" fmla="val 50000"/>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5" name="Rectangle 4"/>
          <p:cNvSpPr/>
          <p:nvPr/>
        </p:nvSpPr>
        <p:spPr>
          <a:xfrm>
            <a:off x="3413743" y="2383740"/>
            <a:ext cx="2345846" cy="1323439"/>
          </a:xfrm>
          <a:prstGeom prst="rect">
            <a:avLst/>
          </a:prstGeom>
          <a:noFill/>
        </p:spPr>
        <p:txBody>
          <a:bodyPr wrap="square" lIns="91440" tIns="45720" rIns="91440" bIns="45720" numCol="1">
            <a:spAutoFit/>
          </a:bodyPr>
          <a:lstStyle/>
          <a:p>
            <a:pPr algn="ctr"/>
            <a:r>
              <a:rPr lang="en-US" sz="40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Beyond the Door</a:t>
            </a:r>
            <a:endPar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0" name="AutoShape 11"/>
          <p:cNvSpPr>
            <a:spLocks noChangeArrowheads="1"/>
          </p:cNvSpPr>
          <p:nvPr/>
        </p:nvSpPr>
        <p:spPr>
          <a:xfrm>
            <a:off x="7478713" y="1011238"/>
            <a:ext cx="1052512" cy="788987"/>
          </a:xfrm>
          <a:prstGeom prst="cloudCallout">
            <a:avLst>
              <a:gd name="adj1" fmla="val -103199"/>
              <a:gd name="adj2" fmla="val 50954"/>
            </a:avLst>
          </a:prstGeom>
          <a:noFill/>
          <a:ln w="25400">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bg1"/>
                </a:solidFill>
                <a:effectLst/>
                <a:latin typeface="Calibri" panose="020F0502020204030204" pitchFamily="34" charset="0"/>
              </a:rPr>
              <a:t>Deep in Space</a:t>
            </a:r>
            <a:endParaRPr kumimoji="0" lang="en-US" sz="2000" b="0" i="0" u="none" strike="noStrike" cap="none" normalizeH="0" baseline="0" dirty="0" smtClean="0">
              <a:ln>
                <a:noFill/>
              </a:ln>
              <a:solidFill>
                <a:schemeClr val="bg1"/>
              </a:solidFill>
              <a:effectLst/>
              <a:latin typeface="Arial" panose="020B0604020202020204" pitchFamily="34" charset="0"/>
            </a:endParaRPr>
          </a:p>
        </p:txBody>
      </p:sp>
      <p:sp>
        <p:nvSpPr>
          <p:cNvPr id="11" name="AutoShape 12"/>
          <p:cNvSpPr>
            <a:spLocks noChangeArrowheads="1"/>
          </p:cNvSpPr>
          <p:nvPr/>
        </p:nvSpPr>
        <p:spPr>
          <a:xfrm>
            <a:off x="77696" y="4529423"/>
            <a:ext cx="1050925" cy="788988"/>
          </a:xfrm>
          <a:prstGeom prst="cloudCallout">
            <a:avLst>
              <a:gd name="adj1" fmla="val 118231"/>
              <a:gd name="adj2" fmla="val 28731"/>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bg1"/>
                </a:solidFill>
                <a:effectLst/>
                <a:latin typeface="Calibri" panose="020F0502020204030204" pitchFamily="34" charset="0"/>
              </a:rPr>
              <a:t>The undersea kingdom</a:t>
            </a:r>
            <a:endParaRPr kumimoji="0" lang="en-US" sz="3600" b="0" i="0" u="none" strike="noStrike" cap="none" normalizeH="0" baseline="0" dirty="0" smtClean="0">
              <a:ln>
                <a:noFill/>
              </a:ln>
              <a:solidFill>
                <a:schemeClr val="bg1"/>
              </a:solidFill>
              <a:effectLst/>
              <a:latin typeface="Arial" panose="020B0604020202020204" pitchFamily="34" charset="0"/>
            </a:endParaRPr>
          </a:p>
        </p:txBody>
      </p:sp>
      <p:cxnSp>
        <p:nvCxnSpPr>
          <p:cNvPr id="1037" name="AutoShape 13"/>
          <p:cNvCxnSpPr>
            <a:cxnSpLocks noChangeShapeType="1"/>
          </p:cNvCxnSpPr>
          <p:nvPr/>
        </p:nvCxnSpPr>
        <p:spPr>
          <a:xfrm flipH="1" flipV="1">
            <a:off x="7191375" y="347663"/>
            <a:ext cx="374650" cy="650875"/>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8" name="AutoShape 14"/>
          <p:cNvCxnSpPr>
            <a:cxnSpLocks noChangeShapeType="1"/>
          </p:cNvCxnSpPr>
          <p:nvPr/>
        </p:nvCxnSpPr>
        <p:spPr>
          <a:xfrm flipV="1">
            <a:off x="8016875" y="46038"/>
            <a:ext cx="225425" cy="839787"/>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39" name="AutoShape 15"/>
          <p:cNvCxnSpPr>
            <a:cxnSpLocks noChangeShapeType="1"/>
          </p:cNvCxnSpPr>
          <p:nvPr/>
        </p:nvCxnSpPr>
        <p:spPr>
          <a:xfrm flipV="1">
            <a:off x="8505825" y="396875"/>
            <a:ext cx="488950" cy="527050"/>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0" name="AutoShape 16"/>
          <p:cNvCxnSpPr>
            <a:cxnSpLocks noChangeShapeType="1"/>
          </p:cNvCxnSpPr>
          <p:nvPr/>
        </p:nvCxnSpPr>
        <p:spPr>
          <a:xfrm flipV="1">
            <a:off x="8656638" y="1274763"/>
            <a:ext cx="400050" cy="36512"/>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1041" name="AutoShape 17"/>
          <p:cNvCxnSpPr>
            <a:cxnSpLocks noChangeShapeType="1"/>
          </p:cNvCxnSpPr>
          <p:nvPr/>
        </p:nvCxnSpPr>
        <p:spPr>
          <a:xfrm>
            <a:off x="8431213" y="1646238"/>
            <a:ext cx="212725" cy="801687"/>
          </a:xfrm>
          <a:prstGeom prst="straightConnector1">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Tree>
    <p:extLst>
      <p:ext uri="{BB962C8B-B14F-4D97-AF65-F5344CB8AC3E}">
        <p14:creationId xmlns:p14="http://schemas.microsoft.com/office/powerpoint/2010/main" val="2945034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8640960" cy="6210931"/>
          </a:xfrm>
          <a:prstGeom prst="rect">
            <a:avLst/>
          </a:prstGeom>
        </p:spPr>
        <p:txBody>
          <a:bodyPr wrap="square" numCol="1">
            <a:spAutoFit/>
          </a:bodyPr>
          <a:lstStyle/>
          <a:p>
            <a:pPr marL="571500" indent="-571500">
              <a:lnSpc>
                <a:spcPct val="115000"/>
              </a:lnSpc>
              <a:spcAft>
                <a:spcPts val="1000"/>
              </a:spcAft>
              <a:buFont typeface="Arial" panose="020B0604020202020204" pitchFamily="34" charset="0"/>
              <a:buChar char="•"/>
            </a:pPr>
            <a:r>
              <a:rPr lang="en-GB" altLang="en-GB" sz="3600" b="1" dirty="0" smtClean="0">
                <a:solidFill>
                  <a:schemeClr val="bg1"/>
                </a:solidFill>
                <a:latin typeface="SassoonPrimaryInfant" pitchFamily="2" charset="0"/>
                <a:ea typeface="Calibri" panose="020F0502020204030204" pitchFamily="34" charset="0"/>
                <a:cs typeface="Times New Roman" panose="02020603050405020304" pitchFamily="18" charset="0"/>
              </a:rPr>
              <a:t>The mind map on the previous slide has been started for you</a:t>
            </a:r>
          </a:p>
          <a:p>
            <a:pPr marL="571500" indent="-571500">
              <a:lnSpc>
                <a:spcPct val="115000"/>
              </a:lnSpc>
              <a:spcAft>
                <a:spcPts val="1000"/>
              </a:spcAft>
              <a:buFont typeface="Arial" panose="020B0604020202020204" pitchFamily="34" charset="0"/>
              <a:buChar char="•"/>
            </a:pPr>
            <a:r>
              <a:rPr lang="en-GB" altLang="en-GB" sz="3600" b="1" dirty="0" smtClean="0">
                <a:solidFill>
                  <a:schemeClr val="bg1"/>
                </a:solidFill>
                <a:effectLst/>
                <a:latin typeface="SassoonPrimaryInfant" pitchFamily="2" charset="0"/>
                <a:ea typeface="Calibri" panose="020F0502020204030204" pitchFamily="34" charset="0"/>
                <a:cs typeface="Times New Roman" panose="02020603050405020304" pitchFamily="18" charset="0"/>
              </a:rPr>
              <a:t>At the end of each wiggly line, add a possible setting / location for what lies behind the door in your story</a:t>
            </a:r>
          </a:p>
          <a:p>
            <a:pPr marL="571500" indent="-571500">
              <a:lnSpc>
                <a:spcPct val="115000"/>
              </a:lnSpc>
              <a:spcAft>
                <a:spcPts val="1000"/>
              </a:spcAft>
              <a:buFont typeface="Arial" panose="020B0604020202020204" pitchFamily="34" charset="0"/>
              <a:buChar char="•"/>
            </a:pPr>
            <a:r>
              <a:rPr lang="en-GB" altLang="en-GB" sz="3600" b="1" dirty="0" smtClean="0">
                <a:solidFill>
                  <a:schemeClr val="bg1"/>
                </a:solidFill>
                <a:latin typeface="SassoonPrimaryInfant" pitchFamily="2" charset="0"/>
                <a:ea typeface="Calibri" panose="020F0502020204030204" pitchFamily="34" charset="0"/>
                <a:cs typeface="Times New Roman" panose="02020603050405020304" pitchFamily="18" charset="0"/>
              </a:rPr>
              <a:t>Then use smaller arrows to come up with characters and plot ideas</a:t>
            </a:r>
          </a:p>
          <a:p>
            <a:pPr marL="571500" indent="-571500">
              <a:lnSpc>
                <a:spcPct val="115000"/>
              </a:lnSpc>
              <a:spcAft>
                <a:spcPts val="1000"/>
              </a:spcAft>
              <a:buFont typeface="Arial" panose="020B0604020202020204" pitchFamily="34" charset="0"/>
              <a:buChar char="•"/>
            </a:pPr>
            <a:r>
              <a:rPr lang="en-GB" altLang="en-GB" sz="3600" b="1" dirty="0" smtClean="0">
                <a:solidFill>
                  <a:schemeClr val="bg1"/>
                </a:solidFill>
                <a:effectLst/>
                <a:latin typeface="SassoonPrimaryInfant" pitchFamily="2" charset="0"/>
                <a:ea typeface="Calibri" panose="020F0502020204030204" pitchFamily="34" charset="0"/>
                <a:cs typeface="Times New Roman" panose="02020603050405020304" pitchFamily="18" charset="0"/>
              </a:rPr>
              <a:t>Finally, decide which idea you will base your story on</a:t>
            </a:r>
            <a:endParaRPr lang="en-GB" altLang="en-GB" sz="2400"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8275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61225" y="18759"/>
            <a:ext cx="8784976" cy="5760640"/>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 name="Rectangle 1"/>
          <p:cNvSpPr/>
          <p:nvPr/>
        </p:nvSpPr>
        <p:spPr>
          <a:xfrm>
            <a:off x="1403648" y="980728"/>
            <a:ext cx="6192688" cy="3760004"/>
          </a:xfrm>
          <a:prstGeom prst="rect">
            <a:avLst/>
          </a:prstGeom>
        </p:spPr>
        <p:txBody>
          <a:bodyPr wrap="square" numCol="1">
            <a:spAutoFit/>
          </a:bodyPr>
          <a:lstStyle/>
          <a:p>
            <a:pPr algn="ctr">
              <a:lnSpc>
                <a:spcPct val="115000"/>
              </a:lnSpc>
              <a:spcAft>
                <a:spcPts val="1000"/>
              </a:spcAft>
            </a:pPr>
            <a:r>
              <a:rPr lang="en-GB" altLang="en-GB" sz="4000" b="1" dirty="0" smtClean="0">
                <a:latin typeface="SassoonPrimaryInfant" pitchFamily="2" charset="0"/>
                <a:ea typeface="Calibri" panose="020F0502020204030204" pitchFamily="34" charset="0"/>
                <a:cs typeface="Times New Roman" panose="02020603050405020304" pitchFamily="18" charset="0"/>
              </a:rPr>
              <a:t>Step Three:</a:t>
            </a:r>
          </a:p>
          <a:p>
            <a:pPr algn="ctr">
              <a:lnSpc>
                <a:spcPct val="115000"/>
              </a:lnSpc>
              <a:spcAft>
                <a:spcPts val="1000"/>
              </a:spcAft>
            </a:pPr>
            <a:r>
              <a:rPr lang="en-GB" altLang="en-GB" sz="4000" b="1" dirty="0" smtClean="0">
                <a:effectLst/>
                <a:latin typeface="SassoonPrimaryInfant" pitchFamily="2" charset="0"/>
                <a:ea typeface="Calibri" panose="020F0502020204030204" pitchFamily="34" charset="0"/>
                <a:cs typeface="Times New Roman" panose="02020603050405020304" pitchFamily="18" charset="0"/>
              </a:rPr>
              <a:t>WALT: Organise our thoughts and ideas to create a structured plan for </a:t>
            </a:r>
            <a:r>
              <a:rPr lang="en-GB" altLang="en-GB" sz="4000" b="1" smtClean="0">
                <a:effectLst/>
                <a:latin typeface="SassoonPrimaryInfant" pitchFamily="2" charset="0"/>
                <a:ea typeface="Calibri" panose="020F0502020204030204" pitchFamily="34" charset="0"/>
                <a:cs typeface="Times New Roman" panose="02020603050405020304" pitchFamily="18" charset="0"/>
              </a:rPr>
              <a:t>our written piece</a:t>
            </a:r>
            <a:endParaRPr lang="en-GB" altLang="en-GB" sz="2800" dirty="0">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4905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61225" y="18759"/>
            <a:ext cx="3994751" cy="2537908"/>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 name="Rectangle 1"/>
          <p:cNvSpPr/>
          <p:nvPr/>
        </p:nvSpPr>
        <p:spPr>
          <a:xfrm>
            <a:off x="467544" y="399617"/>
            <a:ext cx="3312368" cy="1776192"/>
          </a:xfrm>
          <a:prstGeom prst="rect">
            <a:avLst/>
          </a:prstGeom>
        </p:spPr>
        <p:txBody>
          <a:bodyPr wrap="square" numCol="1">
            <a:spAutoFit/>
          </a:bodyPr>
          <a:lstStyle/>
          <a:p>
            <a:pPr algn="ctr">
              <a:lnSpc>
                <a:spcPct val="115000"/>
              </a:lnSpc>
              <a:spcAft>
                <a:spcPts val="1000"/>
              </a:spcAft>
            </a:pPr>
            <a:r>
              <a:rPr lang="en-GB" altLang="en-GB" sz="2400" b="1" dirty="0" smtClean="0">
                <a:latin typeface="SassoonPrimaryInfant" pitchFamily="2" charset="0"/>
                <a:ea typeface="Calibri" panose="020F0502020204030204" pitchFamily="34" charset="0"/>
                <a:cs typeface="Times New Roman" panose="02020603050405020304" pitchFamily="18" charset="0"/>
              </a:rPr>
              <a:t>Setting: Where or when is your story set once you go through the door?</a:t>
            </a:r>
            <a:endParaRPr lang="en-GB" altLang="en-GB" sz="1600" dirty="0">
              <a:effectLst/>
              <a:latin typeface="SassoonPrimaryInfant" pitchFamily="2" charset="0"/>
              <a:ea typeface="Calibri" panose="020F0502020204030204" pitchFamily="34" charset="0"/>
              <a:cs typeface="Times New Roman" panose="02020603050405020304" pitchFamily="18" charset="0"/>
            </a:endParaRPr>
          </a:p>
        </p:txBody>
      </p:sp>
      <p:sp>
        <p:nvSpPr>
          <p:cNvPr id="5" name="Cloud Callout 4"/>
          <p:cNvSpPr/>
          <p:nvPr/>
        </p:nvSpPr>
        <p:spPr>
          <a:xfrm>
            <a:off x="4571998" y="83809"/>
            <a:ext cx="3706719" cy="2258113"/>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6" name="Rectangle 5"/>
          <p:cNvSpPr/>
          <p:nvPr/>
        </p:nvSpPr>
        <p:spPr>
          <a:xfrm>
            <a:off x="4927314" y="399617"/>
            <a:ext cx="3043185" cy="1791260"/>
          </a:xfrm>
          <a:prstGeom prst="rect">
            <a:avLst/>
          </a:prstGeom>
        </p:spPr>
        <p:txBody>
          <a:bodyPr wrap="square" numCol="1">
            <a:spAutoFit/>
          </a:bodyPr>
          <a:lstStyle/>
          <a:p>
            <a:pPr algn="ctr">
              <a:lnSpc>
                <a:spcPct val="115000"/>
              </a:lnSpc>
              <a:spcAft>
                <a:spcPts val="1000"/>
              </a:spcAft>
            </a:pPr>
            <a:r>
              <a:rPr lang="en-GB" altLang="en-GB" sz="2400" b="1" dirty="0" smtClean="0">
                <a:latin typeface="SassoonPrimaryInfant" pitchFamily="2" charset="0"/>
                <a:ea typeface="Calibri" panose="020F0502020204030204" pitchFamily="34" charset="0"/>
                <a:cs typeface="Times New Roman" panose="02020603050405020304" pitchFamily="18" charset="0"/>
              </a:rPr>
              <a:t>Characters: Who do you meet when you go Beyond the Door?</a:t>
            </a:r>
            <a:endParaRPr lang="en-GB" altLang="en-GB" sz="1600" dirty="0">
              <a:effectLst/>
              <a:latin typeface="SassoonPrimaryInfant" pitchFamily="2" charset="0"/>
              <a:ea typeface="Calibri" panose="020F0502020204030204" pitchFamily="34" charset="0"/>
              <a:cs typeface="Times New Roman" panose="02020603050405020304" pitchFamily="18" charset="0"/>
            </a:endParaRPr>
          </a:p>
        </p:txBody>
      </p:sp>
      <p:sp>
        <p:nvSpPr>
          <p:cNvPr id="7" name="Cloud Callout 6"/>
          <p:cNvSpPr/>
          <p:nvPr/>
        </p:nvSpPr>
        <p:spPr>
          <a:xfrm>
            <a:off x="395892" y="2879942"/>
            <a:ext cx="4507874" cy="2997330"/>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8" name="Rectangle 7"/>
          <p:cNvSpPr/>
          <p:nvPr/>
        </p:nvSpPr>
        <p:spPr>
          <a:xfrm>
            <a:off x="683568" y="3356992"/>
            <a:ext cx="3312368" cy="1989775"/>
          </a:xfrm>
          <a:prstGeom prst="rect">
            <a:avLst/>
          </a:prstGeom>
        </p:spPr>
        <p:txBody>
          <a:bodyPr wrap="square" numCol="1">
            <a:spAutoFit/>
          </a:bodyPr>
          <a:lstStyle/>
          <a:p>
            <a:pPr algn="ctr">
              <a:lnSpc>
                <a:spcPct val="115000"/>
              </a:lnSpc>
              <a:spcAft>
                <a:spcPts val="1000"/>
              </a:spcAft>
            </a:pPr>
            <a:r>
              <a:rPr lang="en-GB" altLang="en-GB" b="1" dirty="0" smtClean="0">
                <a:effectLst/>
                <a:latin typeface="SassoonPrimaryInfant" pitchFamily="2" charset="0"/>
                <a:ea typeface="Calibri" panose="020F0502020204030204" pitchFamily="34" charset="0"/>
                <a:cs typeface="Times New Roman" panose="02020603050405020304" pitchFamily="18" charset="0"/>
              </a:rPr>
              <a:t>Intro: Set </a:t>
            </a:r>
            <a:r>
              <a:rPr lang="en-GB" altLang="en-GB" b="1" dirty="0" smtClean="0">
                <a:latin typeface="SassoonPrimaryInfant" pitchFamily="2" charset="0"/>
                <a:ea typeface="Calibri" panose="020F0502020204030204" pitchFamily="34" charset="0"/>
                <a:cs typeface="Times New Roman" panose="02020603050405020304" pitchFamily="18" charset="0"/>
              </a:rPr>
              <a:t>in today’s times, how and why are you going through the door? Once you go through, do you fall into a new world? Do you land with a bump? </a:t>
            </a:r>
            <a:endParaRPr lang="en-GB" altLang="en-GB" b="1" dirty="0">
              <a:effectLst/>
              <a:latin typeface="SassoonPrimaryInfant" pitchFamily="2" charset="0"/>
              <a:ea typeface="Calibri" panose="020F0502020204030204" pitchFamily="34" charset="0"/>
              <a:cs typeface="Times New Roman" panose="02020603050405020304" pitchFamily="18" charset="0"/>
            </a:endParaRPr>
          </a:p>
        </p:txBody>
      </p:sp>
      <p:sp>
        <p:nvSpPr>
          <p:cNvPr id="9" name="Cloud Callout 8"/>
          <p:cNvSpPr/>
          <p:nvPr/>
        </p:nvSpPr>
        <p:spPr>
          <a:xfrm>
            <a:off x="5156302" y="2279292"/>
            <a:ext cx="3751687" cy="2258112"/>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10" name="Rectangle 9"/>
          <p:cNvSpPr/>
          <p:nvPr/>
        </p:nvSpPr>
        <p:spPr>
          <a:xfrm>
            <a:off x="5292080" y="2786194"/>
            <a:ext cx="3220589" cy="1141595"/>
          </a:xfrm>
          <a:prstGeom prst="rect">
            <a:avLst/>
          </a:prstGeom>
        </p:spPr>
        <p:txBody>
          <a:bodyPr wrap="square" numCol="1">
            <a:spAutoFit/>
          </a:bodyPr>
          <a:lstStyle/>
          <a:p>
            <a:pPr algn="ctr">
              <a:lnSpc>
                <a:spcPct val="115000"/>
              </a:lnSpc>
              <a:spcAft>
                <a:spcPts val="1000"/>
              </a:spcAft>
            </a:pPr>
            <a:r>
              <a:rPr lang="en-GB" altLang="en-GB" sz="2000" b="1" dirty="0" smtClean="0">
                <a:latin typeface="SassoonPrimaryInfant" pitchFamily="2" charset="0"/>
                <a:ea typeface="Calibri" panose="020F0502020204030204" pitchFamily="34" charset="0"/>
                <a:cs typeface="Times New Roman" panose="02020603050405020304" pitchFamily="18" charset="0"/>
              </a:rPr>
              <a:t>Problem: What goes wrong or what must the characters overcome?</a:t>
            </a:r>
            <a:endParaRPr lang="en-GB" altLang="en-GB" sz="1400" dirty="0">
              <a:effectLst/>
              <a:latin typeface="SassoonPrimaryInfant" pitchFamily="2" charset="0"/>
              <a:ea typeface="Calibri" panose="020F0502020204030204" pitchFamily="34" charset="0"/>
              <a:cs typeface="Times New Roman" panose="02020603050405020304" pitchFamily="18" charset="0"/>
            </a:endParaRPr>
          </a:p>
        </p:txBody>
      </p:sp>
      <p:sp>
        <p:nvSpPr>
          <p:cNvPr id="11" name="Cloud Callout 10"/>
          <p:cNvSpPr/>
          <p:nvPr/>
        </p:nvSpPr>
        <p:spPr>
          <a:xfrm>
            <a:off x="4796262" y="4537404"/>
            <a:ext cx="3482455" cy="2225207"/>
          </a:xfrm>
          <a:prstGeom prst="cloudCallout">
            <a:avLst>
              <a:gd name="adj1" fmla="val -76200"/>
              <a:gd name="adj2" fmla="val 15274"/>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12" name="Rectangle 11"/>
          <p:cNvSpPr/>
          <p:nvPr/>
        </p:nvSpPr>
        <p:spPr>
          <a:xfrm>
            <a:off x="5153506" y="4813448"/>
            <a:ext cx="2816994" cy="1495538"/>
          </a:xfrm>
          <a:prstGeom prst="rect">
            <a:avLst/>
          </a:prstGeom>
        </p:spPr>
        <p:txBody>
          <a:bodyPr wrap="square" numCol="1">
            <a:spAutoFit/>
          </a:bodyPr>
          <a:lstStyle/>
          <a:p>
            <a:pPr algn="ctr">
              <a:lnSpc>
                <a:spcPct val="115000"/>
              </a:lnSpc>
              <a:spcAft>
                <a:spcPts val="1000"/>
              </a:spcAft>
            </a:pPr>
            <a:r>
              <a:rPr lang="en-GB" altLang="en-GB" sz="2000" b="1" dirty="0" smtClean="0">
                <a:latin typeface="SassoonPrimaryInfant" pitchFamily="2" charset="0"/>
                <a:ea typeface="Calibri" panose="020F0502020204030204" pitchFamily="34" charset="0"/>
                <a:cs typeface="Times New Roman" panose="02020603050405020304" pitchFamily="18" charset="0"/>
              </a:rPr>
              <a:t>Ending: How is the problem solved and how do you get back to the door?</a:t>
            </a:r>
            <a:endParaRPr lang="en-GB" altLang="en-GB" sz="1400" dirty="0">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81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61225" y="18759"/>
            <a:ext cx="8784976" cy="5760640"/>
          </a:xfrm>
          <a:prstGeom prst="cloudCallout">
            <a:avLst>
              <a:gd name="adj1" fmla="val -50350"/>
              <a:gd name="adj2" fmla="val 6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 name="Rectangle 1"/>
          <p:cNvSpPr/>
          <p:nvPr/>
        </p:nvSpPr>
        <p:spPr>
          <a:xfrm>
            <a:off x="1403648" y="980728"/>
            <a:ext cx="6192688" cy="3760004"/>
          </a:xfrm>
          <a:prstGeom prst="rect">
            <a:avLst/>
          </a:prstGeom>
        </p:spPr>
        <p:txBody>
          <a:bodyPr wrap="square" numCol="1">
            <a:spAutoFit/>
          </a:bodyPr>
          <a:lstStyle/>
          <a:p>
            <a:pPr algn="ctr">
              <a:lnSpc>
                <a:spcPct val="115000"/>
              </a:lnSpc>
              <a:spcAft>
                <a:spcPts val="1000"/>
              </a:spcAft>
            </a:pPr>
            <a:r>
              <a:rPr lang="en-GB" altLang="en-GB" sz="4000" b="1" dirty="0" smtClean="0">
                <a:latin typeface="SassoonPrimaryInfant" pitchFamily="2" charset="0"/>
                <a:ea typeface="Calibri" panose="020F0502020204030204" pitchFamily="34" charset="0"/>
                <a:cs typeface="Times New Roman" panose="02020603050405020304" pitchFamily="18" charset="0"/>
              </a:rPr>
              <a:t>Step Four:</a:t>
            </a:r>
          </a:p>
          <a:p>
            <a:pPr algn="ctr">
              <a:lnSpc>
                <a:spcPct val="115000"/>
              </a:lnSpc>
              <a:spcAft>
                <a:spcPts val="1000"/>
              </a:spcAft>
            </a:pPr>
            <a:r>
              <a:rPr lang="en-GB" altLang="en-GB" sz="4000" b="1" dirty="0" smtClean="0">
                <a:effectLst/>
                <a:latin typeface="SassoonPrimaryInfant" pitchFamily="2" charset="0"/>
                <a:ea typeface="Calibri" panose="020F0502020204030204" pitchFamily="34" charset="0"/>
                <a:cs typeface="Times New Roman" panose="02020603050405020304" pitchFamily="18" charset="0"/>
              </a:rPr>
              <a:t>WALT: Create an imaginative piece of writing in the fantasy genre</a:t>
            </a:r>
            <a:endParaRPr lang="en-GB" altLang="en-GB" sz="2800" dirty="0">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231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sz="6000" b="1" dirty="0" smtClean="0"/>
              <a:t>Door Number One</a:t>
            </a:r>
            <a:endParaRPr lang="en-GB" altLang="en-GB" sz="6000" b="1" dirty="0"/>
          </a:p>
        </p:txBody>
      </p:sp>
      <p:pic>
        <p:nvPicPr>
          <p:cNvPr id="1026" name="Picture 2" descr="C:\Users\KMcJ\Pictures\downing stree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99792" y="1772817"/>
            <a:ext cx="3888432" cy="42447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heresa may fun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1084279">
            <a:off x="6332125" y="3086315"/>
            <a:ext cx="2156966" cy="161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62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0-#ppt_w/2"/>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2135" y="-49493"/>
            <a:ext cx="2304256" cy="769441"/>
          </a:xfrm>
          <a:prstGeom prst="rect">
            <a:avLst/>
          </a:prstGeom>
          <a:noFill/>
        </p:spPr>
        <p:txBody>
          <a:bodyPr wrap="square" numCol="1" rtlCol="0">
            <a:spAutoFit/>
          </a:bodyPr>
          <a:lstStyle/>
          <a:p>
            <a:pPr algn="ctr"/>
            <a:r>
              <a:rPr lang="en-GB" altLang="en-GB" sz="4400" dirty="0" smtClean="0">
                <a:solidFill>
                  <a:schemeClr val="bg1"/>
                </a:solidFill>
                <a:latin typeface="SassoonPrimaryInfant" pitchFamily="2" charset="0"/>
              </a:rPr>
              <a:t>WILF</a:t>
            </a:r>
            <a:r>
              <a:rPr lang="en-GB" altLang="en-GB" sz="4400" dirty="0" smtClean="0">
                <a:latin typeface="SassoonPrimaryInfant" pitchFamily="2" charset="0"/>
              </a:rPr>
              <a:t>:</a:t>
            </a:r>
            <a:endParaRPr lang="en-GB" altLang="en-GB" sz="4400" dirty="0">
              <a:latin typeface="SassoonPrimaryInfant"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39" y="588310"/>
            <a:ext cx="4032448" cy="6004841"/>
          </a:xfrm>
          <a:prstGeom prst="rect">
            <a:avLst/>
          </a:prstGeom>
        </p:spPr>
      </p:pic>
      <p:sp>
        <p:nvSpPr>
          <p:cNvPr id="9" name="TextBox 8"/>
          <p:cNvSpPr txBox="1"/>
          <p:nvPr/>
        </p:nvSpPr>
        <p:spPr>
          <a:xfrm>
            <a:off x="539552" y="909941"/>
            <a:ext cx="3456384" cy="5016758"/>
          </a:xfrm>
          <a:prstGeom prst="rect">
            <a:avLst/>
          </a:prstGeom>
          <a:noFill/>
        </p:spPr>
        <p:txBody>
          <a:bodyPr wrap="square" numCol="1" rtlCol="0">
            <a:spAutoFit/>
          </a:bodyPr>
          <a:lstStyle/>
          <a:p>
            <a:pPr marL="285750" indent="-285750">
              <a:buFont typeface="Wingdings" panose="05000000000000000000" pitchFamily="2" charset="2"/>
              <a:buChar char="q"/>
            </a:pPr>
            <a:r>
              <a:rPr lang="en-GB" altLang="en-GB" sz="3200" dirty="0" smtClean="0">
                <a:latin typeface="SassoonPrimaryInfant" pitchFamily="2" charset="0"/>
              </a:rPr>
              <a:t>Adverbs to strengthen verbs</a:t>
            </a:r>
          </a:p>
          <a:p>
            <a:pPr marL="285750" indent="-285750">
              <a:buFont typeface="Wingdings" panose="05000000000000000000" pitchFamily="2" charset="2"/>
              <a:buChar char="q"/>
            </a:pPr>
            <a:r>
              <a:rPr lang="en-GB" altLang="en-GB" sz="3200" dirty="0" smtClean="0">
                <a:latin typeface="SassoonPrimaryInfant" pitchFamily="2" charset="0"/>
              </a:rPr>
              <a:t>Interesting adjectives</a:t>
            </a:r>
          </a:p>
          <a:p>
            <a:pPr marL="285750" indent="-285750">
              <a:buFont typeface="Wingdings" panose="05000000000000000000" pitchFamily="2" charset="2"/>
              <a:buChar char="q"/>
            </a:pPr>
            <a:r>
              <a:rPr lang="en-GB" altLang="en-GB" sz="3200" dirty="0" smtClean="0">
                <a:latin typeface="SassoonPrimaryInfant" pitchFamily="2" charset="0"/>
              </a:rPr>
              <a:t>Careful spelling</a:t>
            </a:r>
          </a:p>
          <a:p>
            <a:pPr marL="285750" indent="-285750">
              <a:buFont typeface="Wingdings" panose="05000000000000000000" pitchFamily="2" charset="2"/>
              <a:buChar char="q"/>
            </a:pPr>
            <a:r>
              <a:rPr lang="en-GB" altLang="en-GB" sz="3200" dirty="0" smtClean="0">
                <a:latin typeface="SassoonPrimaryInfant" pitchFamily="2" charset="0"/>
              </a:rPr>
              <a:t>Unique ideas</a:t>
            </a:r>
          </a:p>
          <a:p>
            <a:pPr marL="285750" indent="-285750">
              <a:buFont typeface="Wingdings" panose="05000000000000000000" pitchFamily="2" charset="2"/>
              <a:buChar char="q"/>
            </a:pPr>
            <a:r>
              <a:rPr lang="en-GB" altLang="en-GB" sz="3200" dirty="0" smtClean="0">
                <a:latin typeface="SassoonPrimaryInfant" pitchFamily="2" charset="0"/>
              </a:rPr>
              <a:t>Can you use a thesaurus to avoid “boring” words?</a:t>
            </a:r>
            <a:endParaRPr lang="en-GB" altLang="en-GB" sz="3200" dirty="0">
              <a:latin typeface="SassoonPrimaryInfant" pitchFamily="2" charset="0"/>
            </a:endParaRPr>
          </a:p>
        </p:txBody>
      </p:sp>
      <p:sp>
        <p:nvSpPr>
          <p:cNvPr id="6" name="TextBox 5"/>
          <p:cNvSpPr txBox="1"/>
          <p:nvPr/>
        </p:nvSpPr>
        <p:spPr>
          <a:xfrm>
            <a:off x="4336059" y="1706069"/>
            <a:ext cx="2304256" cy="1569660"/>
          </a:xfrm>
          <a:prstGeom prst="rect">
            <a:avLst/>
          </a:prstGeom>
          <a:solidFill>
            <a:schemeClr val="accent5">
              <a:lumMod val="60000"/>
              <a:lumOff val="40000"/>
            </a:schemeClr>
          </a:solidFill>
          <a:ln w="28575">
            <a:solidFill>
              <a:schemeClr val="tx1"/>
            </a:solidFill>
          </a:ln>
        </p:spPr>
        <p:txBody>
          <a:bodyPr wrap="square" numCol="1" rtlCol="0">
            <a:spAutoFit/>
          </a:bodyPr>
          <a:lstStyle/>
          <a:p>
            <a:pPr algn="ctr"/>
            <a:r>
              <a:rPr lang="en-GB" altLang="en-GB" sz="3200" dirty="0" smtClean="0">
                <a:latin typeface="SassoonPrimaryInfant" pitchFamily="2" charset="0"/>
              </a:rPr>
              <a:t>Looked</a:t>
            </a:r>
          </a:p>
          <a:p>
            <a:pPr algn="ctr"/>
            <a:endParaRPr lang="en-GB" altLang="en-GB" sz="3200" dirty="0">
              <a:latin typeface="SassoonPrimaryInfant" pitchFamily="2" charset="0"/>
            </a:endParaRPr>
          </a:p>
          <a:p>
            <a:pPr algn="ctr"/>
            <a:endParaRPr lang="en-GB" altLang="en-GB" sz="3200" dirty="0" smtClean="0">
              <a:latin typeface="SassoonPrimaryInfant" pitchFamily="2" charset="0"/>
            </a:endParaRPr>
          </a:p>
        </p:txBody>
      </p:sp>
      <p:sp>
        <p:nvSpPr>
          <p:cNvPr id="10" name="TextBox 9"/>
          <p:cNvSpPr txBox="1"/>
          <p:nvPr/>
        </p:nvSpPr>
        <p:spPr>
          <a:xfrm>
            <a:off x="6721152" y="1715289"/>
            <a:ext cx="2304256" cy="1569660"/>
          </a:xfrm>
          <a:prstGeom prst="rect">
            <a:avLst/>
          </a:prstGeom>
          <a:solidFill>
            <a:schemeClr val="accent5">
              <a:lumMod val="60000"/>
              <a:lumOff val="40000"/>
            </a:schemeClr>
          </a:solidFill>
          <a:ln w="28575">
            <a:solidFill>
              <a:schemeClr val="tx1"/>
            </a:solidFill>
          </a:ln>
        </p:spPr>
        <p:txBody>
          <a:bodyPr wrap="square" numCol="1" rtlCol="0">
            <a:spAutoFit/>
          </a:bodyPr>
          <a:lstStyle/>
          <a:p>
            <a:pPr algn="ctr"/>
            <a:r>
              <a:rPr lang="en-GB" altLang="en-GB" sz="3200" dirty="0" smtClean="0">
                <a:latin typeface="SassoonPrimaryInfant" pitchFamily="2" charset="0"/>
              </a:rPr>
              <a:t>Walked</a:t>
            </a:r>
          </a:p>
          <a:p>
            <a:pPr algn="ctr"/>
            <a:endParaRPr lang="en-GB" altLang="en-GB" sz="3200" dirty="0">
              <a:latin typeface="SassoonPrimaryInfant" pitchFamily="2" charset="0"/>
            </a:endParaRPr>
          </a:p>
          <a:p>
            <a:pPr algn="ctr"/>
            <a:endParaRPr lang="en-GB" altLang="en-GB" sz="3200" dirty="0" smtClean="0">
              <a:latin typeface="SassoonPrimaryInfant" pitchFamily="2" charset="0"/>
            </a:endParaRPr>
          </a:p>
        </p:txBody>
      </p:sp>
      <p:sp>
        <p:nvSpPr>
          <p:cNvPr id="11" name="TextBox 10"/>
          <p:cNvSpPr txBox="1"/>
          <p:nvPr/>
        </p:nvSpPr>
        <p:spPr>
          <a:xfrm>
            <a:off x="4322917" y="3429000"/>
            <a:ext cx="2304256" cy="1569660"/>
          </a:xfrm>
          <a:prstGeom prst="rect">
            <a:avLst/>
          </a:prstGeom>
          <a:solidFill>
            <a:schemeClr val="accent5">
              <a:lumMod val="60000"/>
              <a:lumOff val="40000"/>
            </a:schemeClr>
          </a:solidFill>
          <a:ln w="28575">
            <a:solidFill>
              <a:schemeClr val="tx1"/>
            </a:solidFill>
          </a:ln>
        </p:spPr>
        <p:txBody>
          <a:bodyPr wrap="square" numCol="1" rtlCol="0">
            <a:spAutoFit/>
          </a:bodyPr>
          <a:lstStyle/>
          <a:p>
            <a:pPr algn="ctr"/>
            <a:r>
              <a:rPr lang="en-GB" altLang="en-GB" sz="3200" dirty="0" smtClean="0">
                <a:latin typeface="SassoonPrimaryInfant" pitchFamily="2" charset="0"/>
              </a:rPr>
              <a:t>Said</a:t>
            </a:r>
          </a:p>
          <a:p>
            <a:pPr algn="ctr"/>
            <a:endParaRPr lang="en-GB" altLang="en-GB" sz="3200" dirty="0">
              <a:latin typeface="SassoonPrimaryInfant" pitchFamily="2" charset="0"/>
            </a:endParaRPr>
          </a:p>
          <a:p>
            <a:pPr algn="ctr"/>
            <a:endParaRPr lang="en-GB" altLang="en-GB" sz="3200" dirty="0" smtClean="0">
              <a:latin typeface="SassoonPrimaryInfant" pitchFamily="2" charset="0"/>
            </a:endParaRPr>
          </a:p>
        </p:txBody>
      </p:sp>
      <p:sp>
        <p:nvSpPr>
          <p:cNvPr id="12" name="TextBox 11"/>
          <p:cNvSpPr txBox="1"/>
          <p:nvPr/>
        </p:nvSpPr>
        <p:spPr>
          <a:xfrm>
            <a:off x="6721152" y="3418320"/>
            <a:ext cx="2304256" cy="1569660"/>
          </a:xfrm>
          <a:prstGeom prst="rect">
            <a:avLst/>
          </a:prstGeom>
          <a:solidFill>
            <a:schemeClr val="accent5">
              <a:lumMod val="60000"/>
              <a:lumOff val="40000"/>
            </a:schemeClr>
          </a:solidFill>
          <a:ln w="28575">
            <a:solidFill>
              <a:schemeClr val="tx1"/>
            </a:solidFill>
          </a:ln>
        </p:spPr>
        <p:txBody>
          <a:bodyPr wrap="square" numCol="1" rtlCol="0">
            <a:spAutoFit/>
          </a:bodyPr>
          <a:lstStyle/>
          <a:p>
            <a:pPr algn="ctr"/>
            <a:r>
              <a:rPr lang="en-GB" altLang="en-GB" sz="3200" dirty="0" smtClean="0">
                <a:latin typeface="SassoonPrimaryInfant" pitchFamily="2" charset="0"/>
              </a:rPr>
              <a:t>Curious</a:t>
            </a:r>
          </a:p>
          <a:p>
            <a:pPr algn="ctr"/>
            <a:endParaRPr lang="en-GB" altLang="en-GB" sz="3200" dirty="0">
              <a:latin typeface="SassoonPrimaryInfant" pitchFamily="2" charset="0"/>
            </a:endParaRPr>
          </a:p>
          <a:p>
            <a:pPr algn="ctr"/>
            <a:endParaRPr lang="en-GB" altLang="en-GB" sz="3200" dirty="0" smtClean="0">
              <a:latin typeface="SassoonPrimaryInfant" pitchFamily="2" charset="0"/>
            </a:endParaRPr>
          </a:p>
        </p:txBody>
      </p:sp>
      <p:sp>
        <p:nvSpPr>
          <p:cNvPr id="13" name="TextBox 12"/>
          <p:cNvSpPr txBox="1"/>
          <p:nvPr/>
        </p:nvSpPr>
        <p:spPr>
          <a:xfrm>
            <a:off x="4312510" y="5151931"/>
            <a:ext cx="2304256" cy="1569660"/>
          </a:xfrm>
          <a:prstGeom prst="rect">
            <a:avLst/>
          </a:prstGeom>
          <a:solidFill>
            <a:schemeClr val="accent5">
              <a:lumMod val="60000"/>
              <a:lumOff val="40000"/>
            </a:schemeClr>
          </a:solidFill>
          <a:ln w="28575">
            <a:solidFill>
              <a:schemeClr val="tx1"/>
            </a:solidFill>
          </a:ln>
        </p:spPr>
        <p:txBody>
          <a:bodyPr wrap="square" numCol="1" rtlCol="0">
            <a:spAutoFit/>
          </a:bodyPr>
          <a:lstStyle/>
          <a:p>
            <a:pPr algn="ctr"/>
            <a:r>
              <a:rPr lang="en-GB" altLang="en-GB" sz="3200" dirty="0" smtClean="0">
                <a:latin typeface="SassoonPrimaryInfant" pitchFamily="2" charset="0"/>
              </a:rPr>
              <a:t>Scared</a:t>
            </a:r>
          </a:p>
          <a:p>
            <a:pPr algn="ctr"/>
            <a:endParaRPr lang="en-GB" altLang="en-GB" sz="3200" dirty="0">
              <a:latin typeface="SassoonPrimaryInfant" pitchFamily="2" charset="0"/>
            </a:endParaRPr>
          </a:p>
          <a:p>
            <a:pPr algn="ctr"/>
            <a:endParaRPr lang="en-GB" altLang="en-GB" sz="3200" dirty="0" smtClean="0">
              <a:latin typeface="SassoonPrimaryInfant" pitchFamily="2" charset="0"/>
            </a:endParaRPr>
          </a:p>
        </p:txBody>
      </p:sp>
      <p:sp>
        <p:nvSpPr>
          <p:cNvPr id="14" name="TextBox 13"/>
          <p:cNvSpPr txBox="1"/>
          <p:nvPr/>
        </p:nvSpPr>
        <p:spPr>
          <a:xfrm>
            <a:off x="6721152" y="5151931"/>
            <a:ext cx="2304256" cy="1569660"/>
          </a:xfrm>
          <a:prstGeom prst="rect">
            <a:avLst/>
          </a:prstGeom>
          <a:solidFill>
            <a:schemeClr val="accent5">
              <a:lumMod val="60000"/>
              <a:lumOff val="40000"/>
            </a:schemeClr>
          </a:solidFill>
          <a:ln w="28575">
            <a:solidFill>
              <a:schemeClr val="tx1"/>
            </a:solidFill>
          </a:ln>
        </p:spPr>
        <p:txBody>
          <a:bodyPr wrap="square" numCol="1" rtlCol="0">
            <a:spAutoFit/>
          </a:bodyPr>
          <a:lstStyle/>
          <a:p>
            <a:pPr algn="ctr"/>
            <a:r>
              <a:rPr lang="en-GB" altLang="en-GB" sz="3200" dirty="0" smtClean="0">
                <a:latin typeface="SassoonPrimaryInfant" pitchFamily="2" charset="0"/>
              </a:rPr>
              <a:t>Excited</a:t>
            </a:r>
          </a:p>
          <a:p>
            <a:pPr algn="ctr"/>
            <a:endParaRPr lang="en-GB" altLang="en-GB" sz="3200" dirty="0">
              <a:latin typeface="SassoonPrimaryInfant" pitchFamily="2" charset="0"/>
            </a:endParaRPr>
          </a:p>
          <a:p>
            <a:pPr algn="ctr"/>
            <a:endParaRPr lang="en-GB" altLang="en-GB" sz="3200" dirty="0" smtClean="0">
              <a:latin typeface="SassoonPrimaryInfant" pitchFamily="2" charset="0"/>
            </a:endParaRPr>
          </a:p>
        </p:txBody>
      </p:sp>
      <p:sp>
        <p:nvSpPr>
          <p:cNvPr id="15" name="Rectangle 14"/>
          <p:cNvSpPr/>
          <p:nvPr/>
        </p:nvSpPr>
        <p:spPr>
          <a:xfrm>
            <a:off x="4140487" y="403345"/>
            <a:ext cx="5184576" cy="1138773"/>
          </a:xfrm>
          <a:prstGeom prst="rect">
            <a:avLst/>
          </a:prstGeom>
        </p:spPr>
        <p:txBody>
          <a:bodyPr wrap="square" numCol="1">
            <a:spAutoFit/>
          </a:bodyPr>
          <a:lstStyle/>
          <a:p>
            <a:pPr>
              <a:lnSpc>
                <a:spcPct val="115000"/>
              </a:lnSpc>
              <a:spcAft>
                <a:spcPts val="1000"/>
              </a:spcAft>
            </a:pPr>
            <a:r>
              <a:rPr lang="en-GB" altLang="en-GB" sz="2000" b="1" dirty="0" smtClean="0">
                <a:solidFill>
                  <a:schemeClr val="bg1"/>
                </a:solidFill>
                <a:effectLst/>
                <a:latin typeface="SassoonPrimaryInfant" pitchFamily="2" charset="0"/>
                <a:ea typeface="Calibri" panose="020F0502020204030204" pitchFamily="34" charset="0"/>
                <a:cs typeface="Times New Roman" panose="02020603050405020304" pitchFamily="18" charset="0"/>
              </a:rPr>
              <a:t>Can you jot down on a post-it some more interesting words than the ones below? Try to use these in your writing instead!</a:t>
            </a:r>
            <a:endParaRPr lang="en-GB" altLang="en-GB" sz="2000" b="1"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540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9166" y="111631"/>
            <a:ext cx="6192688" cy="911596"/>
          </a:xfrm>
          <a:prstGeom prst="rect">
            <a:avLst/>
          </a:prstGeom>
        </p:spPr>
        <p:txBody>
          <a:bodyPr wrap="square" numCol="1">
            <a:spAutoFit/>
          </a:bodyPr>
          <a:lstStyle/>
          <a:p>
            <a:pPr algn="ctr">
              <a:lnSpc>
                <a:spcPct val="115000"/>
              </a:lnSpc>
              <a:spcAft>
                <a:spcPts val="1000"/>
              </a:spcAft>
            </a:pPr>
            <a:r>
              <a:rPr lang="en-GB" altLang="en-GB" sz="4800" b="1" dirty="0" smtClean="0">
                <a:solidFill>
                  <a:schemeClr val="bg1"/>
                </a:solidFill>
                <a:latin typeface="SassoonPrimaryInfant" pitchFamily="2" charset="0"/>
                <a:ea typeface="Calibri" panose="020F0502020204030204" pitchFamily="34" charset="0"/>
                <a:cs typeface="Times New Roman" panose="02020603050405020304" pitchFamily="18" charset="0"/>
              </a:rPr>
              <a:t>Follow the steps…</a:t>
            </a:r>
            <a:endParaRPr lang="en-GB" altLang="en-GB" sz="3600"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flipV="1">
            <a:off x="251520" y="5445224"/>
            <a:ext cx="0" cy="9361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691680" y="4509120"/>
            <a:ext cx="0" cy="9361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483477" y="764704"/>
            <a:ext cx="0" cy="936104"/>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043317" y="1700808"/>
            <a:ext cx="0" cy="936104"/>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03157" y="2636912"/>
            <a:ext cx="0" cy="936104"/>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162997" y="3573016"/>
            <a:ext cx="0" cy="9361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1520" y="5445224"/>
            <a:ext cx="1440160"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691680" y="4509120"/>
            <a:ext cx="1440160"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162997" y="3573016"/>
            <a:ext cx="1440160"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4603157" y="2636912"/>
            <a:ext cx="1440160"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043317" y="1700808"/>
            <a:ext cx="1440160"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483477" y="775020"/>
            <a:ext cx="1440160" cy="0"/>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51520" y="5445224"/>
            <a:ext cx="8640960"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7" name="Rectangle 26"/>
          <p:cNvSpPr/>
          <p:nvPr/>
        </p:nvSpPr>
        <p:spPr>
          <a:xfrm>
            <a:off x="1678004" y="4484981"/>
            <a:ext cx="7214476"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8" name="Rectangle 27"/>
          <p:cNvSpPr/>
          <p:nvPr/>
        </p:nvSpPr>
        <p:spPr>
          <a:xfrm>
            <a:off x="3162997" y="3548876"/>
            <a:ext cx="5729483"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29" name="Rectangle 28"/>
          <p:cNvSpPr/>
          <p:nvPr/>
        </p:nvSpPr>
        <p:spPr>
          <a:xfrm>
            <a:off x="4572000" y="2588633"/>
            <a:ext cx="4320480"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30" name="Rectangle 29"/>
          <p:cNvSpPr/>
          <p:nvPr/>
        </p:nvSpPr>
        <p:spPr>
          <a:xfrm>
            <a:off x="6008591" y="1686985"/>
            <a:ext cx="2883889"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31" name="Rectangle 30"/>
          <p:cNvSpPr/>
          <p:nvPr/>
        </p:nvSpPr>
        <p:spPr>
          <a:xfrm>
            <a:off x="7435996" y="757793"/>
            <a:ext cx="1456484" cy="9361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32" name="TextBox 31"/>
          <p:cNvSpPr txBox="1"/>
          <p:nvPr/>
        </p:nvSpPr>
        <p:spPr>
          <a:xfrm>
            <a:off x="152160" y="5216528"/>
            <a:ext cx="1525844" cy="400110"/>
          </a:xfrm>
          <a:prstGeom prst="rect">
            <a:avLst/>
          </a:prstGeom>
          <a:solidFill>
            <a:schemeClr val="bg1"/>
          </a:solidFill>
        </p:spPr>
        <p:txBody>
          <a:bodyPr wrap="square" numCol="1" rtlCol="0">
            <a:spAutoFit/>
          </a:bodyPr>
          <a:lstStyle/>
          <a:p>
            <a:r>
              <a:rPr lang="en-GB" altLang="en-GB" sz="2000" dirty="0">
                <a:latin typeface="SassoonPrimaryInfant" pitchFamily="2" charset="0"/>
              </a:rPr>
              <a:t>I</a:t>
            </a:r>
            <a:r>
              <a:rPr lang="en-GB" altLang="en-GB" sz="2000" dirty="0" smtClean="0">
                <a:latin typeface="SassoonPrimaryInfant" pitchFamily="2" charset="0"/>
              </a:rPr>
              <a:t>ntroduction</a:t>
            </a:r>
            <a:endParaRPr lang="en-GB" altLang="en-GB" sz="2000" dirty="0">
              <a:latin typeface="SassoonPrimaryInfant" pitchFamily="2" charset="0"/>
            </a:endParaRPr>
          </a:p>
        </p:txBody>
      </p:sp>
      <p:sp>
        <p:nvSpPr>
          <p:cNvPr id="33" name="TextBox 32"/>
          <p:cNvSpPr txBox="1"/>
          <p:nvPr/>
        </p:nvSpPr>
        <p:spPr>
          <a:xfrm>
            <a:off x="1633348" y="4160380"/>
            <a:ext cx="1474319" cy="400110"/>
          </a:xfrm>
          <a:prstGeom prst="rect">
            <a:avLst/>
          </a:prstGeom>
          <a:solidFill>
            <a:schemeClr val="bg1"/>
          </a:solidFill>
        </p:spPr>
        <p:txBody>
          <a:bodyPr wrap="square" numCol="1" rtlCol="0">
            <a:spAutoFit/>
          </a:bodyPr>
          <a:lstStyle/>
          <a:p>
            <a:r>
              <a:rPr lang="en-GB" altLang="en-GB" sz="2000" dirty="0" smtClean="0">
                <a:latin typeface="SassoonPrimaryInfant" pitchFamily="2" charset="0"/>
              </a:rPr>
              <a:t>Paragraph 2</a:t>
            </a:r>
            <a:endParaRPr lang="en-GB" altLang="en-GB" sz="2000" dirty="0">
              <a:latin typeface="SassoonPrimaryInfant" pitchFamily="2" charset="0"/>
            </a:endParaRPr>
          </a:p>
        </p:txBody>
      </p:sp>
      <p:sp>
        <p:nvSpPr>
          <p:cNvPr id="34" name="TextBox 33"/>
          <p:cNvSpPr txBox="1"/>
          <p:nvPr/>
        </p:nvSpPr>
        <p:spPr>
          <a:xfrm>
            <a:off x="3094437" y="3428833"/>
            <a:ext cx="1477563" cy="400110"/>
          </a:xfrm>
          <a:prstGeom prst="rect">
            <a:avLst/>
          </a:prstGeom>
          <a:solidFill>
            <a:schemeClr val="bg1"/>
          </a:solidFill>
        </p:spPr>
        <p:txBody>
          <a:bodyPr wrap="square" numCol="1" rtlCol="0">
            <a:spAutoFit/>
          </a:bodyPr>
          <a:lstStyle/>
          <a:p>
            <a:r>
              <a:rPr lang="en-GB" altLang="en-GB" sz="2000" dirty="0" smtClean="0">
                <a:latin typeface="SassoonPrimaryInfant" pitchFamily="2" charset="0"/>
              </a:rPr>
              <a:t>Paragraph 3</a:t>
            </a:r>
            <a:endParaRPr lang="en-GB" altLang="en-GB" sz="2000" dirty="0">
              <a:latin typeface="SassoonPrimaryInfant" pitchFamily="2" charset="0"/>
            </a:endParaRPr>
          </a:p>
        </p:txBody>
      </p:sp>
      <p:sp>
        <p:nvSpPr>
          <p:cNvPr id="35" name="TextBox 34"/>
          <p:cNvSpPr txBox="1"/>
          <p:nvPr/>
        </p:nvSpPr>
        <p:spPr>
          <a:xfrm>
            <a:off x="4539968" y="2515763"/>
            <a:ext cx="1477563" cy="400110"/>
          </a:xfrm>
          <a:prstGeom prst="rect">
            <a:avLst/>
          </a:prstGeom>
          <a:solidFill>
            <a:schemeClr val="bg1"/>
          </a:solidFill>
        </p:spPr>
        <p:txBody>
          <a:bodyPr wrap="square" numCol="1" rtlCol="0">
            <a:spAutoFit/>
          </a:bodyPr>
          <a:lstStyle/>
          <a:p>
            <a:r>
              <a:rPr lang="en-GB" altLang="en-GB" sz="2000" dirty="0" smtClean="0">
                <a:latin typeface="SassoonPrimaryInfant" pitchFamily="2" charset="0"/>
              </a:rPr>
              <a:t>Paragraph 4</a:t>
            </a:r>
            <a:endParaRPr lang="en-GB" altLang="en-GB" sz="2000" dirty="0">
              <a:latin typeface="SassoonPrimaryInfant" pitchFamily="2" charset="0"/>
            </a:endParaRPr>
          </a:p>
        </p:txBody>
      </p:sp>
      <p:sp>
        <p:nvSpPr>
          <p:cNvPr id="36" name="TextBox 35"/>
          <p:cNvSpPr txBox="1"/>
          <p:nvPr/>
        </p:nvSpPr>
        <p:spPr>
          <a:xfrm>
            <a:off x="6005914" y="1618388"/>
            <a:ext cx="1477563" cy="400110"/>
          </a:xfrm>
          <a:prstGeom prst="rect">
            <a:avLst/>
          </a:prstGeom>
          <a:solidFill>
            <a:schemeClr val="bg1"/>
          </a:solidFill>
        </p:spPr>
        <p:txBody>
          <a:bodyPr wrap="square" numCol="1" rtlCol="0">
            <a:spAutoFit/>
          </a:bodyPr>
          <a:lstStyle/>
          <a:p>
            <a:r>
              <a:rPr lang="en-GB" altLang="en-GB" sz="2000" dirty="0" smtClean="0">
                <a:latin typeface="SassoonPrimaryInfant" pitchFamily="2" charset="0"/>
              </a:rPr>
              <a:t>Paragraph 5</a:t>
            </a:r>
            <a:endParaRPr lang="en-GB" altLang="en-GB" sz="2000" dirty="0">
              <a:latin typeface="SassoonPrimaryInfant" pitchFamily="2" charset="0"/>
            </a:endParaRPr>
          </a:p>
        </p:txBody>
      </p:sp>
      <p:sp>
        <p:nvSpPr>
          <p:cNvPr id="37" name="TextBox 36"/>
          <p:cNvSpPr txBox="1"/>
          <p:nvPr/>
        </p:nvSpPr>
        <p:spPr>
          <a:xfrm>
            <a:off x="7414917" y="704717"/>
            <a:ext cx="1477563" cy="400110"/>
          </a:xfrm>
          <a:prstGeom prst="rect">
            <a:avLst/>
          </a:prstGeom>
          <a:solidFill>
            <a:schemeClr val="bg1"/>
          </a:solidFill>
        </p:spPr>
        <p:txBody>
          <a:bodyPr wrap="square" numCol="1" rtlCol="0">
            <a:spAutoFit/>
          </a:bodyPr>
          <a:lstStyle/>
          <a:p>
            <a:r>
              <a:rPr lang="en-GB" altLang="en-GB" sz="2000" dirty="0" smtClean="0">
                <a:latin typeface="SassoonPrimaryInfant" pitchFamily="2" charset="0"/>
              </a:rPr>
              <a:t>Conclusion</a:t>
            </a:r>
            <a:endParaRPr lang="en-GB" altLang="en-GB" sz="2000" dirty="0">
              <a:latin typeface="SassoonPrimaryInfant" pitchFamily="2" charset="0"/>
            </a:endParaRPr>
          </a:p>
        </p:txBody>
      </p:sp>
      <p:sp>
        <p:nvSpPr>
          <p:cNvPr id="38" name="TextBox 37"/>
          <p:cNvSpPr txBox="1"/>
          <p:nvPr/>
        </p:nvSpPr>
        <p:spPr>
          <a:xfrm>
            <a:off x="251520" y="5616638"/>
            <a:ext cx="1381828" cy="830997"/>
          </a:xfrm>
          <a:prstGeom prst="rect">
            <a:avLst/>
          </a:prstGeom>
          <a:noFill/>
        </p:spPr>
        <p:txBody>
          <a:bodyPr wrap="square" numCol="1" rtlCol="0">
            <a:spAutoFit/>
          </a:bodyPr>
          <a:lstStyle/>
          <a:p>
            <a:r>
              <a:rPr lang="en-GB" altLang="en-GB" sz="2400" dirty="0" smtClean="0">
                <a:solidFill>
                  <a:schemeClr val="bg1"/>
                </a:solidFill>
                <a:latin typeface="SassoonPrimaryInfant" pitchFamily="2" charset="0"/>
              </a:rPr>
              <a:t>About 5 lines</a:t>
            </a:r>
            <a:endParaRPr lang="en-GB" altLang="en-GB" sz="2400" dirty="0">
              <a:solidFill>
                <a:schemeClr val="bg1"/>
              </a:solidFill>
              <a:latin typeface="SassoonPrimaryInfant" pitchFamily="2" charset="0"/>
            </a:endParaRPr>
          </a:p>
        </p:txBody>
      </p:sp>
      <p:sp>
        <p:nvSpPr>
          <p:cNvPr id="39" name="TextBox 38"/>
          <p:cNvSpPr txBox="1"/>
          <p:nvPr/>
        </p:nvSpPr>
        <p:spPr>
          <a:xfrm>
            <a:off x="7524239" y="1168566"/>
            <a:ext cx="1381828" cy="830997"/>
          </a:xfrm>
          <a:prstGeom prst="rect">
            <a:avLst/>
          </a:prstGeom>
          <a:noFill/>
        </p:spPr>
        <p:txBody>
          <a:bodyPr wrap="square" numCol="1" rtlCol="0">
            <a:spAutoFit/>
          </a:bodyPr>
          <a:lstStyle/>
          <a:p>
            <a:r>
              <a:rPr lang="en-GB" altLang="en-GB" sz="2400" dirty="0" smtClean="0">
                <a:solidFill>
                  <a:schemeClr val="bg1"/>
                </a:solidFill>
                <a:latin typeface="SassoonPrimaryInfant" pitchFamily="2" charset="0"/>
              </a:rPr>
              <a:t>About 5 lines</a:t>
            </a:r>
            <a:endParaRPr lang="en-GB" altLang="en-GB" sz="2400" dirty="0">
              <a:solidFill>
                <a:schemeClr val="bg1"/>
              </a:solidFill>
              <a:latin typeface="SassoonPrimaryInfant" pitchFamily="2" charset="0"/>
            </a:endParaRPr>
          </a:p>
        </p:txBody>
      </p:sp>
      <p:sp>
        <p:nvSpPr>
          <p:cNvPr id="40" name="TextBox 39"/>
          <p:cNvSpPr txBox="1"/>
          <p:nvPr/>
        </p:nvSpPr>
        <p:spPr>
          <a:xfrm>
            <a:off x="1659213" y="4623241"/>
            <a:ext cx="1627019" cy="830997"/>
          </a:xfrm>
          <a:prstGeom prst="rect">
            <a:avLst/>
          </a:prstGeom>
          <a:noFill/>
        </p:spPr>
        <p:txBody>
          <a:bodyPr wrap="square" numCol="1" rtlCol="0">
            <a:spAutoFit/>
          </a:bodyPr>
          <a:lstStyle/>
          <a:p>
            <a:r>
              <a:rPr lang="en-GB" altLang="en-GB" sz="2400" dirty="0" smtClean="0">
                <a:solidFill>
                  <a:schemeClr val="bg1"/>
                </a:solidFill>
                <a:latin typeface="SassoonPrimaryInfant" pitchFamily="2" charset="0"/>
              </a:rPr>
              <a:t>About 8 lines</a:t>
            </a:r>
            <a:endParaRPr lang="en-GB" altLang="en-GB" sz="2400" dirty="0">
              <a:solidFill>
                <a:schemeClr val="bg1"/>
              </a:solidFill>
              <a:latin typeface="SassoonPrimaryInfant" pitchFamily="2" charset="0"/>
            </a:endParaRPr>
          </a:p>
        </p:txBody>
      </p:sp>
      <p:sp>
        <p:nvSpPr>
          <p:cNvPr id="41" name="TextBox 40"/>
          <p:cNvSpPr txBox="1"/>
          <p:nvPr/>
        </p:nvSpPr>
        <p:spPr>
          <a:xfrm>
            <a:off x="6005914" y="2076125"/>
            <a:ext cx="1627019" cy="830997"/>
          </a:xfrm>
          <a:prstGeom prst="rect">
            <a:avLst/>
          </a:prstGeom>
          <a:noFill/>
        </p:spPr>
        <p:txBody>
          <a:bodyPr wrap="square" numCol="1" rtlCol="0">
            <a:spAutoFit/>
          </a:bodyPr>
          <a:lstStyle/>
          <a:p>
            <a:r>
              <a:rPr lang="en-GB" altLang="en-GB" sz="2400" dirty="0" smtClean="0">
                <a:solidFill>
                  <a:schemeClr val="bg1"/>
                </a:solidFill>
                <a:latin typeface="SassoonPrimaryInfant" pitchFamily="2" charset="0"/>
              </a:rPr>
              <a:t>About 8 lines</a:t>
            </a:r>
            <a:endParaRPr lang="en-GB" altLang="en-GB" sz="2400" dirty="0">
              <a:solidFill>
                <a:schemeClr val="bg1"/>
              </a:solidFill>
              <a:latin typeface="SassoonPrimaryInfant" pitchFamily="2" charset="0"/>
            </a:endParaRPr>
          </a:p>
        </p:txBody>
      </p:sp>
      <p:sp>
        <p:nvSpPr>
          <p:cNvPr id="42" name="TextBox 41"/>
          <p:cNvSpPr txBox="1"/>
          <p:nvPr/>
        </p:nvSpPr>
        <p:spPr>
          <a:xfrm>
            <a:off x="4571999" y="3030231"/>
            <a:ext cx="1627019" cy="830997"/>
          </a:xfrm>
          <a:prstGeom prst="rect">
            <a:avLst/>
          </a:prstGeom>
          <a:noFill/>
        </p:spPr>
        <p:txBody>
          <a:bodyPr wrap="square" numCol="1" rtlCol="0">
            <a:spAutoFit/>
          </a:bodyPr>
          <a:lstStyle/>
          <a:p>
            <a:r>
              <a:rPr lang="en-GB" altLang="en-GB" sz="2400" dirty="0" smtClean="0">
                <a:solidFill>
                  <a:schemeClr val="bg1"/>
                </a:solidFill>
                <a:latin typeface="SassoonPrimaryInfant" pitchFamily="2" charset="0"/>
              </a:rPr>
              <a:t>About 8 lines</a:t>
            </a:r>
            <a:endParaRPr lang="en-GB" altLang="en-GB" sz="2400" dirty="0">
              <a:solidFill>
                <a:schemeClr val="bg1"/>
              </a:solidFill>
              <a:latin typeface="SassoonPrimaryInfant" pitchFamily="2" charset="0"/>
            </a:endParaRPr>
          </a:p>
        </p:txBody>
      </p:sp>
      <p:sp>
        <p:nvSpPr>
          <p:cNvPr id="43" name="TextBox 42"/>
          <p:cNvSpPr txBox="1"/>
          <p:nvPr/>
        </p:nvSpPr>
        <p:spPr>
          <a:xfrm>
            <a:off x="3131189" y="3849338"/>
            <a:ext cx="1627019" cy="830997"/>
          </a:xfrm>
          <a:prstGeom prst="rect">
            <a:avLst/>
          </a:prstGeom>
          <a:noFill/>
        </p:spPr>
        <p:txBody>
          <a:bodyPr wrap="square" numCol="1" rtlCol="0">
            <a:spAutoFit/>
          </a:bodyPr>
          <a:lstStyle/>
          <a:p>
            <a:r>
              <a:rPr lang="en-GB" altLang="en-GB" sz="2400" dirty="0" smtClean="0">
                <a:solidFill>
                  <a:schemeClr val="bg1"/>
                </a:solidFill>
                <a:latin typeface="SassoonPrimaryInfant" pitchFamily="2" charset="0"/>
              </a:rPr>
              <a:t>About 8  lines</a:t>
            </a:r>
            <a:endParaRPr lang="en-GB" altLang="en-GB" sz="2400" dirty="0">
              <a:solidFill>
                <a:schemeClr val="bg1"/>
              </a:solidFill>
              <a:latin typeface="SassoonPrimaryInfant" pitchFamily="2" charset="0"/>
            </a:endParaRPr>
          </a:p>
        </p:txBody>
      </p:sp>
      <p:sp>
        <p:nvSpPr>
          <p:cNvPr id="45" name="TextBox 44"/>
          <p:cNvSpPr txBox="1"/>
          <p:nvPr/>
        </p:nvSpPr>
        <p:spPr>
          <a:xfrm rot="19895289">
            <a:off x="5651157" y="3114599"/>
            <a:ext cx="2131006" cy="1200329"/>
          </a:xfrm>
          <a:prstGeom prst="rect">
            <a:avLst/>
          </a:prstGeom>
          <a:noFill/>
        </p:spPr>
        <p:txBody>
          <a:bodyPr wrap="square" numCol="1" rtlCol="0">
            <a:spAutoFit/>
          </a:bodyPr>
          <a:lstStyle/>
          <a:p>
            <a:r>
              <a:rPr lang="en-GB" altLang="en-GB" sz="2400" dirty="0" smtClean="0">
                <a:solidFill>
                  <a:srgbClr val="FF0000"/>
                </a:solidFill>
                <a:latin typeface="SassoonPrimaryInfant" pitchFamily="2" charset="0"/>
              </a:rPr>
              <a:t>Only group 1 need a 4</a:t>
            </a:r>
            <a:r>
              <a:rPr lang="en-GB" altLang="en-GB" sz="2400" baseline="30000" dirty="0" smtClean="0">
                <a:solidFill>
                  <a:srgbClr val="FF0000"/>
                </a:solidFill>
                <a:latin typeface="SassoonPrimaryInfant" pitchFamily="2" charset="0"/>
              </a:rPr>
              <a:t>th</a:t>
            </a:r>
            <a:r>
              <a:rPr lang="en-GB" altLang="en-GB" sz="2400" dirty="0" smtClean="0">
                <a:solidFill>
                  <a:srgbClr val="FF0000"/>
                </a:solidFill>
                <a:latin typeface="SassoonPrimaryInfant" pitchFamily="2" charset="0"/>
              </a:rPr>
              <a:t> and 5</a:t>
            </a:r>
            <a:r>
              <a:rPr lang="en-GB" altLang="en-GB" sz="2400" baseline="30000" dirty="0" smtClean="0">
                <a:solidFill>
                  <a:srgbClr val="FF0000"/>
                </a:solidFill>
                <a:latin typeface="SassoonPrimaryInfant" pitchFamily="2" charset="0"/>
              </a:rPr>
              <a:t>th</a:t>
            </a:r>
            <a:r>
              <a:rPr lang="en-GB" altLang="en-GB" sz="2400" dirty="0" smtClean="0">
                <a:solidFill>
                  <a:srgbClr val="FF0000"/>
                </a:solidFill>
                <a:latin typeface="SassoonPrimaryInfant" pitchFamily="2" charset="0"/>
              </a:rPr>
              <a:t> paragraph</a:t>
            </a:r>
            <a:endParaRPr lang="en-GB" altLang="en-GB" sz="2400" dirty="0">
              <a:solidFill>
                <a:srgbClr val="FF0000"/>
              </a:solidFill>
              <a:latin typeface="SassoonPrimaryInfant" pitchFamily="2" charset="0"/>
            </a:endParaRPr>
          </a:p>
        </p:txBody>
      </p:sp>
      <p:sp>
        <p:nvSpPr>
          <p:cNvPr id="48" name="Cloud 47"/>
          <p:cNvSpPr/>
          <p:nvPr/>
        </p:nvSpPr>
        <p:spPr>
          <a:xfrm>
            <a:off x="6744695" y="4917111"/>
            <a:ext cx="2072640" cy="134453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50" name="Cloud 49"/>
          <p:cNvSpPr/>
          <p:nvPr/>
        </p:nvSpPr>
        <p:spPr>
          <a:xfrm>
            <a:off x="4578601" y="4944371"/>
            <a:ext cx="2072640" cy="134453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51" name="Cloud 50"/>
          <p:cNvSpPr/>
          <p:nvPr/>
        </p:nvSpPr>
        <p:spPr>
          <a:xfrm>
            <a:off x="2408488" y="4959938"/>
            <a:ext cx="2072640" cy="134453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52" name="TextBox 51"/>
          <p:cNvSpPr txBox="1"/>
          <p:nvPr/>
        </p:nvSpPr>
        <p:spPr>
          <a:xfrm>
            <a:off x="4855538" y="5345216"/>
            <a:ext cx="1889156" cy="584775"/>
          </a:xfrm>
          <a:prstGeom prst="rect">
            <a:avLst/>
          </a:prstGeom>
          <a:noFill/>
        </p:spPr>
        <p:txBody>
          <a:bodyPr wrap="square" numCol="1" rtlCol="0">
            <a:spAutoFit/>
          </a:bodyPr>
          <a:lstStyle/>
          <a:p>
            <a:r>
              <a:rPr lang="en-GB" altLang="en-GB" sz="3200" dirty="0" smtClean="0">
                <a:solidFill>
                  <a:srgbClr val="00B0F0"/>
                </a:solidFill>
                <a:latin typeface="SassoonPrimaryInfant" pitchFamily="2" charset="0"/>
              </a:rPr>
              <a:t>Adverbs</a:t>
            </a:r>
            <a:endParaRPr lang="en-GB" altLang="en-GB" sz="3200" dirty="0">
              <a:solidFill>
                <a:srgbClr val="00B0F0"/>
              </a:solidFill>
              <a:latin typeface="SassoonPrimaryInfant" pitchFamily="2" charset="0"/>
            </a:endParaRPr>
          </a:p>
        </p:txBody>
      </p:sp>
      <p:sp>
        <p:nvSpPr>
          <p:cNvPr id="53" name="TextBox 52"/>
          <p:cNvSpPr txBox="1"/>
          <p:nvPr/>
        </p:nvSpPr>
        <p:spPr>
          <a:xfrm>
            <a:off x="2543334" y="5311706"/>
            <a:ext cx="1889156" cy="584775"/>
          </a:xfrm>
          <a:prstGeom prst="rect">
            <a:avLst/>
          </a:prstGeom>
          <a:noFill/>
        </p:spPr>
        <p:txBody>
          <a:bodyPr wrap="square" numCol="1" rtlCol="0">
            <a:spAutoFit/>
          </a:bodyPr>
          <a:lstStyle/>
          <a:p>
            <a:r>
              <a:rPr lang="en-GB" altLang="en-GB" sz="3200" dirty="0" smtClean="0">
                <a:solidFill>
                  <a:srgbClr val="00B0F0"/>
                </a:solidFill>
                <a:latin typeface="SassoonPrimaryInfant" pitchFamily="2" charset="0"/>
              </a:rPr>
              <a:t>Synonyms</a:t>
            </a:r>
            <a:endParaRPr lang="en-GB" altLang="en-GB" sz="3200" dirty="0">
              <a:solidFill>
                <a:srgbClr val="00B0F0"/>
              </a:solidFill>
              <a:latin typeface="SassoonPrimaryInfant" pitchFamily="2" charset="0"/>
            </a:endParaRPr>
          </a:p>
        </p:txBody>
      </p:sp>
      <p:sp>
        <p:nvSpPr>
          <p:cNvPr id="54" name="TextBox 53"/>
          <p:cNvSpPr txBox="1"/>
          <p:nvPr/>
        </p:nvSpPr>
        <p:spPr>
          <a:xfrm>
            <a:off x="6946375" y="5311707"/>
            <a:ext cx="1889156" cy="584775"/>
          </a:xfrm>
          <a:prstGeom prst="rect">
            <a:avLst/>
          </a:prstGeom>
          <a:noFill/>
        </p:spPr>
        <p:txBody>
          <a:bodyPr wrap="square" numCol="1" rtlCol="0">
            <a:spAutoFit/>
          </a:bodyPr>
          <a:lstStyle/>
          <a:p>
            <a:r>
              <a:rPr lang="en-GB" altLang="en-GB" sz="3200" dirty="0" smtClean="0">
                <a:solidFill>
                  <a:srgbClr val="00B0F0"/>
                </a:solidFill>
                <a:latin typeface="SassoonPrimaryInfant" pitchFamily="2" charset="0"/>
              </a:rPr>
              <a:t>Spelling!!!</a:t>
            </a:r>
            <a:endParaRPr lang="en-GB" altLang="en-GB" sz="3200" dirty="0">
              <a:solidFill>
                <a:srgbClr val="00B0F0"/>
              </a:solidFill>
              <a:latin typeface="SassoonPrimaryInfant" pitchFamily="2" charset="0"/>
            </a:endParaRPr>
          </a:p>
        </p:txBody>
      </p:sp>
      <p:cxnSp>
        <p:nvCxnSpPr>
          <p:cNvPr id="58" name="Straight Arrow Connector 57"/>
          <p:cNvCxnSpPr/>
          <p:nvPr/>
        </p:nvCxnSpPr>
        <p:spPr>
          <a:xfrm flipH="1" flipV="1">
            <a:off x="7092280" y="2515763"/>
            <a:ext cx="322637" cy="5892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5332614" y="3623453"/>
            <a:ext cx="322637" cy="5892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20329632">
            <a:off x="993700" y="1610733"/>
            <a:ext cx="2873330" cy="1015663"/>
          </a:xfrm>
          <a:prstGeom prst="rect">
            <a:avLst/>
          </a:prstGeom>
          <a:solidFill>
            <a:schemeClr val="bg1"/>
          </a:solidFill>
          <a:ln w="28575">
            <a:solidFill>
              <a:schemeClr val="tx1"/>
            </a:solidFill>
          </a:ln>
        </p:spPr>
        <p:txBody>
          <a:bodyPr wrap="square" numCol="1" rtlCol="0">
            <a:spAutoFit/>
          </a:bodyPr>
          <a:lstStyle/>
          <a:p>
            <a:pPr algn="ctr"/>
            <a:r>
              <a:rPr lang="en-GB" altLang="en-GB" sz="2000" dirty="0" smtClean="0">
                <a:solidFill>
                  <a:srgbClr val="FF0000"/>
                </a:solidFill>
                <a:latin typeface="SassoonPrimaryInfant" pitchFamily="2" charset="0"/>
              </a:rPr>
              <a:t>Remember your story should start and end in the Andrews Hall</a:t>
            </a:r>
          </a:p>
        </p:txBody>
      </p:sp>
      <p:cxnSp>
        <p:nvCxnSpPr>
          <p:cNvPr id="46" name="Straight Arrow Connector 45"/>
          <p:cNvCxnSpPr/>
          <p:nvPr/>
        </p:nvCxnSpPr>
        <p:spPr>
          <a:xfrm flipH="1">
            <a:off x="915082" y="2917690"/>
            <a:ext cx="451164" cy="20594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734681" y="926566"/>
            <a:ext cx="3563662" cy="10244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fill="hold"/>
                                        <p:tgtEl>
                                          <p:spTgt spid="41"/>
                                        </p:tgtEl>
                                        <p:attrNameLst>
                                          <p:attrName>ppt_x</p:attrName>
                                        </p:attrNameLst>
                                      </p:cBhvr>
                                      <p:tavLst>
                                        <p:tav tm="0">
                                          <p:val>
                                            <p:strVal val="#ppt_x"/>
                                          </p:val>
                                        </p:tav>
                                        <p:tav tm="100000">
                                          <p:val>
                                            <p:strVal val="#ppt_x"/>
                                          </p:val>
                                        </p:tav>
                                      </p:tavLst>
                                    </p:anim>
                                    <p:anim calcmode="lin" valueType="num">
                                      <p:cBhvr additive="base">
                                        <p:cTn id="37"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80">
                                          <p:stCondLst>
                                            <p:cond delay="0"/>
                                          </p:stCondLst>
                                        </p:cTn>
                                        <p:tgtEl>
                                          <p:spTgt spid="45"/>
                                        </p:tgtEl>
                                      </p:cBhvr>
                                    </p:animEffect>
                                    <p:anim calcmode="lin" valueType="num">
                                      <p:cBhvr>
                                        <p:cTn id="4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54" dur="26">
                                          <p:stCondLst>
                                            <p:cond delay="650"/>
                                          </p:stCondLst>
                                        </p:cTn>
                                        <p:tgtEl>
                                          <p:spTgt spid="45"/>
                                        </p:tgtEl>
                                      </p:cBhvr>
                                      <p:to x="100000" y="60000"/>
                                    </p:animScale>
                                    <p:animScale>
                                      <p:cBhvr>
                                        <p:cTn id="55" dur="166" decel="50000">
                                          <p:stCondLst>
                                            <p:cond delay="676"/>
                                          </p:stCondLst>
                                        </p:cTn>
                                        <p:tgtEl>
                                          <p:spTgt spid="45"/>
                                        </p:tgtEl>
                                      </p:cBhvr>
                                      <p:to x="100000" y="100000"/>
                                    </p:animScale>
                                    <p:animScale>
                                      <p:cBhvr>
                                        <p:cTn id="56" dur="26">
                                          <p:stCondLst>
                                            <p:cond delay="1312"/>
                                          </p:stCondLst>
                                        </p:cTn>
                                        <p:tgtEl>
                                          <p:spTgt spid="45"/>
                                        </p:tgtEl>
                                      </p:cBhvr>
                                      <p:to x="100000" y="80000"/>
                                    </p:animScale>
                                    <p:animScale>
                                      <p:cBhvr>
                                        <p:cTn id="57" dur="166" decel="50000">
                                          <p:stCondLst>
                                            <p:cond delay="1338"/>
                                          </p:stCondLst>
                                        </p:cTn>
                                        <p:tgtEl>
                                          <p:spTgt spid="45"/>
                                        </p:tgtEl>
                                      </p:cBhvr>
                                      <p:to x="100000" y="100000"/>
                                    </p:animScale>
                                    <p:animScale>
                                      <p:cBhvr>
                                        <p:cTn id="58" dur="26">
                                          <p:stCondLst>
                                            <p:cond delay="1642"/>
                                          </p:stCondLst>
                                        </p:cTn>
                                        <p:tgtEl>
                                          <p:spTgt spid="45"/>
                                        </p:tgtEl>
                                      </p:cBhvr>
                                      <p:to x="100000" y="90000"/>
                                    </p:animScale>
                                    <p:animScale>
                                      <p:cBhvr>
                                        <p:cTn id="59" dur="166" decel="50000">
                                          <p:stCondLst>
                                            <p:cond delay="1668"/>
                                          </p:stCondLst>
                                        </p:cTn>
                                        <p:tgtEl>
                                          <p:spTgt spid="45"/>
                                        </p:tgtEl>
                                      </p:cBhvr>
                                      <p:to x="100000" y="100000"/>
                                    </p:animScale>
                                    <p:animScale>
                                      <p:cBhvr>
                                        <p:cTn id="60" dur="26">
                                          <p:stCondLst>
                                            <p:cond delay="1808"/>
                                          </p:stCondLst>
                                        </p:cTn>
                                        <p:tgtEl>
                                          <p:spTgt spid="45"/>
                                        </p:tgtEl>
                                      </p:cBhvr>
                                      <p:to x="100000" y="95000"/>
                                    </p:animScale>
                                    <p:animScale>
                                      <p:cBhvr>
                                        <p:cTn id="61" dur="166" decel="50000">
                                          <p:stCondLst>
                                            <p:cond delay="1834"/>
                                          </p:stCondLst>
                                        </p:cTn>
                                        <p:tgtEl>
                                          <p:spTgt spid="45"/>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80">
                                          <p:stCondLst>
                                            <p:cond delay="0"/>
                                          </p:stCondLst>
                                        </p:cTn>
                                        <p:tgtEl>
                                          <p:spTgt spid="59"/>
                                        </p:tgtEl>
                                      </p:cBhvr>
                                    </p:animEffect>
                                    <p:anim calcmode="lin" valueType="num">
                                      <p:cBhvr>
                                        <p:cTn id="65" dur="1822"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59"/>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59"/>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59"/>
                                        </p:tgtEl>
                                        <p:attrNameLst>
                                          <p:attrName>ppt_y</p:attrName>
                                        </p:attrNameLst>
                                      </p:cBhvr>
                                      <p:tavLst>
                                        <p:tav tm="0" fmla="#ppt_y-sin(pi*$)/81">
                                          <p:val>
                                            <p:fltVal val="0"/>
                                          </p:val>
                                        </p:tav>
                                        <p:tav tm="100000">
                                          <p:val>
                                            <p:fltVal val="1"/>
                                          </p:val>
                                        </p:tav>
                                      </p:tavLst>
                                    </p:anim>
                                    <p:animScale>
                                      <p:cBhvr>
                                        <p:cTn id="70" dur="26">
                                          <p:stCondLst>
                                            <p:cond delay="650"/>
                                          </p:stCondLst>
                                        </p:cTn>
                                        <p:tgtEl>
                                          <p:spTgt spid="59"/>
                                        </p:tgtEl>
                                      </p:cBhvr>
                                      <p:to x="100000" y="60000"/>
                                    </p:animScale>
                                    <p:animScale>
                                      <p:cBhvr>
                                        <p:cTn id="71" dur="166" decel="50000">
                                          <p:stCondLst>
                                            <p:cond delay="676"/>
                                          </p:stCondLst>
                                        </p:cTn>
                                        <p:tgtEl>
                                          <p:spTgt spid="59"/>
                                        </p:tgtEl>
                                      </p:cBhvr>
                                      <p:to x="100000" y="100000"/>
                                    </p:animScale>
                                    <p:animScale>
                                      <p:cBhvr>
                                        <p:cTn id="72" dur="26">
                                          <p:stCondLst>
                                            <p:cond delay="1312"/>
                                          </p:stCondLst>
                                        </p:cTn>
                                        <p:tgtEl>
                                          <p:spTgt spid="59"/>
                                        </p:tgtEl>
                                      </p:cBhvr>
                                      <p:to x="100000" y="80000"/>
                                    </p:animScale>
                                    <p:animScale>
                                      <p:cBhvr>
                                        <p:cTn id="73" dur="166" decel="50000">
                                          <p:stCondLst>
                                            <p:cond delay="1338"/>
                                          </p:stCondLst>
                                        </p:cTn>
                                        <p:tgtEl>
                                          <p:spTgt spid="59"/>
                                        </p:tgtEl>
                                      </p:cBhvr>
                                      <p:to x="100000" y="100000"/>
                                    </p:animScale>
                                    <p:animScale>
                                      <p:cBhvr>
                                        <p:cTn id="74" dur="26">
                                          <p:stCondLst>
                                            <p:cond delay="1642"/>
                                          </p:stCondLst>
                                        </p:cTn>
                                        <p:tgtEl>
                                          <p:spTgt spid="59"/>
                                        </p:tgtEl>
                                      </p:cBhvr>
                                      <p:to x="100000" y="90000"/>
                                    </p:animScale>
                                    <p:animScale>
                                      <p:cBhvr>
                                        <p:cTn id="75" dur="166" decel="50000">
                                          <p:stCondLst>
                                            <p:cond delay="1668"/>
                                          </p:stCondLst>
                                        </p:cTn>
                                        <p:tgtEl>
                                          <p:spTgt spid="59"/>
                                        </p:tgtEl>
                                      </p:cBhvr>
                                      <p:to x="100000" y="100000"/>
                                    </p:animScale>
                                    <p:animScale>
                                      <p:cBhvr>
                                        <p:cTn id="76" dur="26">
                                          <p:stCondLst>
                                            <p:cond delay="1808"/>
                                          </p:stCondLst>
                                        </p:cTn>
                                        <p:tgtEl>
                                          <p:spTgt spid="59"/>
                                        </p:tgtEl>
                                      </p:cBhvr>
                                      <p:to x="100000" y="95000"/>
                                    </p:animScale>
                                    <p:animScale>
                                      <p:cBhvr>
                                        <p:cTn id="77" dur="166" decel="50000">
                                          <p:stCondLst>
                                            <p:cond delay="1834"/>
                                          </p:stCondLst>
                                        </p:cTn>
                                        <p:tgtEl>
                                          <p:spTgt spid="59"/>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down)">
                                      <p:cBhvr>
                                        <p:cTn id="80" dur="580">
                                          <p:stCondLst>
                                            <p:cond delay="0"/>
                                          </p:stCondLst>
                                        </p:cTn>
                                        <p:tgtEl>
                                          <p:spTgt spid="58"/>
                                        </p:tgtEl>
                                      </p:cBhvr>
                                    </p:animEffect>
                                    <p:anim calcmode="lin" valueType="num">
                                      <p:cBhvr>
                                        <p:cTn id="81"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86" dur="26">
                                          <p:stCondLst>
                                            <p:cond delay="650"/>
                                          </p:stCondLst>
                                        </p:cTn>
                                        <p:tgtEl>
                                          <p:spTgt spid="58"/>
                                        </p:tgtEl>
                                      </p:cBhvr>
                                      <p:to x="100000" y="60000"/>
                                    </p:animScale>
                                    <p:animScale>
                                      <p:cBhvr>
                                        <p:cTn id="87" dur="166" decel="50000">
                                          <p:stCondLst>
                                            <p:cond delay="676"/>
                                          </p:stCondLst>
                                        </p:cTn>
                                        <p:tgtEl>
                                          <p:spTgt spid="58"/>
                                        </p:tgtEl>
                                      </p:cBhvr>
                                      <p:to x="100000" y="100000"/>
                                    </p:animScale>
                                    <p:animScale>
                                      <p:cBhvr>
                                        <p:cTn id="88" dur="26">
                                          <p:stCondLst>
                                            <p:cond delay="1312"/>
                                          </p:stCondLst>
                                        </p:cTn>
                                        <p:tgtEl>
                                          <p:spTgt spid="58"/>
                                        </p:tgtEl>
                                      </p:cBhvr>
                                      <p:to x="100000" y="80000"/>
                                    </p:animScale>
                                    <p:animScale>
                                      <p:cBhvr>
                                        <p:cTn id="89" dur="166" decel="50000">
                                          <p:stCondLst>
                                            <p:cond delay="1338"/>
                                          </p:stCondLst>
                                        </p:cTn>
                                        <p:tgtEl>
                                          <p:spTgt spid="58"/>
                                        </p:tgtEl>
                                      </p:cBhvr>
                                      <p:to x="100000" y="100000"/>
                                    </p:animScale>
                                    <p:animScale>
                                      <p:cBhvr>
                                        <p:cTn id="90" dur="26">
                                          <p:stCondLst>
                                            <p:cond delay="1642"/>
                                          </p:stCondLst>
                                        </p:cTn>
                                        <p:tgtEl>
                                          <p:spTgt spid="58"/>
                                        </p:tgtEl>
                                      </p:cBhvr>
                                      <p:to x="100000" y="90000"/>
                                    </p:animScale>
                                    <p:animScale>
                                      <p:cBhvr>
                                        <p:cTn id="91" dur="166" decel="50000">
                                          <p:stCondLst>
                                            <p:cond delay="1668"/>
                                          </p:stCondLst>
                                        </p:cTn>
                                        <p:tgtEl>
                                          <p:spTgt spid="58"/>
                                        </p:tgtEl>
                                      </p:cBhvr>
                                      <p:to x="100000" y="100000"/>
                                    </p:animScale>
                                    <p:animScale>
                                      <p:cBhvr>
                                        <p:cTn id="92" dur="26">
                                          <p:stCondLst>
                                            <p:cond delay="1808"/>
                                          </p:stCondLst>
                                        </p:cTn>
                                        <p:tgtEl>
                                          <p:spTgt spid="58"/>
                                        </p:tgtEl>
                                      </p:cBhvr>
                                      <p:to x="100000" y="95000"/>
                                    </p:animScale>
                                    <p:animScale>
                                      <p:cBhvr>
                                        <p:cTn id="93" dur="166" decel="50000">
                                          <p:stCondLst>
                                            <p:cond delay="1834"/>
                                          </p:stCondLst>
                                        </p:cTn>
                                        <p:tgtEl>
                                          <p:spTgt spid="58"/>
                                        </p:tgtEl>
                                      </p:cBhvr>
                                      <p:to x="100000" y="100000"/>
                                    </p:animScale>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barn(inVertical)">
                                      <p:cBhvr>
                                        <p:cTn id="98" dur="500"/>
                                        <p:tgtEl>
                                          <p:spTgt spid="51"/>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barn(inVertical)">
                                      <p:cBhvr>
                                        <p:cTn id="101" dur="500"/>
                                        <p:tgtEl>
                                          <p:spTgt spid="53"/>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barn(inVertical)">
                                      <p:cBhvr>
                                        <p:cTn id="106" dur="500"/>
                                        <p:tgtEl>
                                          <p:spTgt spid="50"/>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barn(inVertical)">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48"/>
                                        </p:tgtEl>
                                        <p:attrNameLst>
                                          <p:attrName>style.visibility</p:attrName>
                                        </p:attrNameLst>
                                      </p:cBhvr>
                                      <p:to>
                                        <p:strVal val="visible"/>
                                      </p:to>
                                    </p:set>
                                    <p:animEffect transition="in" filter="barn(inVertical)">
                                      <p:cBhvr>
                                        <p:cTn id="114" dur="500"/>
                                        <p:tgtEl>
                                          <p:spTgt spid="48"/>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barn(inVertical)">
                                      <p:cBhvr>
                                        <p:cTn id="117" dur="500"/>
                                        <p:tgtEl>
                                          <p:spTgt spid="54"/>
                                        </p:tgtEl>
                                      </p:cBhvr>
                                    </p:animEffect>
                                  </p:childTnLst>
                                </p:cTn>
                              </p:par>
                              <p:par>
                                <p:cTn id="118" presetID="26" presetClass="entr" presetSubtype="0" fill="hold"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80">
                                          <p:stCondLst>
                                            <p:cond delay="0"/>
                                          </p:stCondLst>
                                        </p:cTn>
                                        <p:tgtEl>
                                          <p:spTgt spid="46"/>
                                        </p:tgtEl>
                                      </p:cBhvr>
                                    </p:animEffect>
                                    <p:anim calcmode="lin" valueType="num">
                                      <p:cBhvr>
                                        <p:cTn id="12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26" dur="26">
                                          <p:stCondLst>
                                            <p:cond delay="650"/>
                                          </p:stCondLst>
                                        </p:cTn>
                                        <p:tgtEl>
                                          <p:spTgt spid="46"/>
                                        </p:tgtEl>
                                      </p:cBhvr>
                                      <p:to x="100000" y="60000"/>
                                    </p:animScale>
                                    <p:animScale>
                                      <p:cBhvr>
                                        <p:cTn id="127" dur="166" decel="50000">
                                          <p:stCondLst>
                                            <p:cond delay="676"/>
                                          </p:stCondLst>
                                        </p:cTn>
                                        <p:tgtEl>
                                          <p:spTgt spid="46"/>
                                        </p:tgtEl>
                                      </p:cBhvr>
                                      <p:to x="100000" y="100000"/>
                                    </p:animScale>
                                    <p:animScale>
                                      <p:cBhvr>
                                        <p:cTn id="128" dur="26">
                                          <p:stCondLst>
                                            <p:cond delay="1312"/>
                                          </p:stCondLst>
                                        </p:cTn>
                                        <p:tgtEl>
                                          <p:spTgt spid="46"/>
                                        </p:tgtEl>
                                      </p:cBhvr>
                                      <p:to x="100000" y="80000"/>
                                    </p:animScale>
                                    <p:animScale>
                                      <p:cBhvr>
                                        <p:cTn id="129" dur="166" decel="50000">
                                          <p:stCondLst>
                                            <p:cond delay="1338"/>
                                          </p:stCondLst>
                                        </p:cTn>
                                        <p:tgtEl>
                                          <p:spTgt spid="46"/>
                                        </p:tgtEl>
                                      </p:cBhvr>
                                      <p:to x="100000" y="100000"/>
                                    </p:animScale>
                                    <p:animScale>
                                      <p:cBhvr>
                                        <p:cTn id="130" dur="26">
                                          <p:stCondLst>
                                            <p:cond delay="1642"/>
                                          </p:stCondLst>
                                        </p:cTn>
                                        <p:tgtEl>
                                          <p:spTgt spid="46"/>
                                        </p:tgtEl>
                                      </p:cBhvr>
                                      <p:to x="100000" y="90000"/>
                                    </p:animScale>
                                    <p:animScale>
                                      <p:cBhvr>
                                        <p:cTn id="131" dur="166" decel="50000">
                                          <p:stCondLst>
                                            <p:cond delay="1668"/>
                                          </p:stCondLst>
                                        </p:cTn>
                                        <p:tgtEl>
                                          <p:spTgt spid="46"/>
                                        </p:tgtEl>
                                      </p:cBhvr>
                                      <p:to x="100000" y="100000"/>
                                    </p:animScale>
                                    <p:animScale>
                                      <p:cBhvr>
                                        <p:cTn id="132" dur="26">
                                          <p:stCondLst>
                                            <p:cond delay="1808"/>
                                          </p:stCondLst>
                                        </p:cTn>
                                        <p:tgtEl>
                                          <p:spTgt spid="46"/>
                                        </p:tgtEl>
                                      </p:cBhvr>
                                      <p:to x="100000" y="95000"/>
                                    </p:animScale>
                                    <p:animScale>
                                      <p:cBhvr>
                                        <p:cTn id="133" dur="166" decel="50000">
                                          <p:stCondLst>
                                            <p:cond delay="1834"/>
                                          </p:stCondLst>
                                        </p:cTn>
                                        <p:tgtEl>
                                          <p:spTgt spid="46"/>
                                        </p:tgtEl>
                                      </p:cBhvr>
                                      <p:to x="100000" y="100000"/>
                                    </p:animScale>
                                  </p:childTnLst>
                                </p:cTn>
                              </p:par>
                              <p:par>
                                <p:cTn id="134" presetID="26" presetClass="entr" presetSubtype="0" fill="hold"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wipe(down)">
                                      <p:cBhvr>
                                        <p:cTn id="136" dur="580">
                                          <p:stCondLst>
                                            <p:cond delay="0"/>
                                          </p:stCondLst>
                                        </p:cTn>
                                        <p:tgtEl>
                                          <p:spTgt spid="47"/>
                                        </p:tgtEl>
                                      </p:cBhvr>
                                    </p:animEffect>
                                    <p:anim calcmode="lin" valueType="num">
                                      <p:cBhvr>
                                        <p:cTn id="137"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8"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9"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40"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41"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42" dur="26">
                                          <p:stCondLst>
                                            <p:cond delay="650"/>
                                          </p:stCondLst>
                                        </p:cTn>
                                        <p:tgtEl>
                                          <p:spTgt spid="47"/>
                                        </p:tgtEl>
                                      </p:cBhvr>
                                      <p:to x="100000" y="60000"/>
                                    </p:animScale>
                                    <p:animScale>
                                      <p:cBhvr>
                                        <p:cTn id="143" dur="166" decel="50000">
                                          <p:stCondLst>
                                            <p:cond delay="676"/>
                                          </p:stCondLst>
                                        </p:cTn>
                                        <p:tgtEl>
                                          <p:spTgt spid="47"/>
                                        </p:tgtEl>
                                      </p:cBhvr>
                                      <p:to x="100000" y="100000"/>
                                    </p:animScale>
                                    <p:animScale>
                                      <p:cBhvr>
                                        <p:cTn id="144" dur="26">
                                          <p:stCondLst>
                                            <p:cond delay="1312"/>
                                          </p:stCondLst>
                                        </p:cTn>
                                        <p:tgtEl>
                                          <p:spTgt spid="47"/>
                                        </p:tgtEl>
                                      </p:cBhvr>
                                      <p:to x="100000" y="80000"/>
                                    </p:animScale>
                                    <p:animScale>
                                      <p:cBhvr>
                                        <p:cTn id="145" dur="166" decel="50000">
                                          <p:stCondLst>
                                            <p:cond delay="1338"/>
                                          </p:stCondLst>
                                        </p:cTn>
                                        <p:tgtEl>
                                          <p:spTgt spid="47"/>
                                        </p:tgtEl>
                                      </p:cBhvr>
                                      <p:to x="100000" y="100000"/>
                                    </p:animScale>
                                    <p:animScale>
                                      <p:cBhvr>
                                        <p:cTn id="146" dur="26">
                                          <p:stCondLst>
                                            <p:cond delay="1642"/>
                                          </p:stCondLst>
                                        </p:cTn>
                                        <p:tgtEl>
                                          <p:spTgt spid="47"/>
                                        </p:tgtEl>
                                      </p:cBhvr>
                                      <p:to x="100000" y="90000"/>
                                    </p:animScale>
                                    <p:animScale>
                                      <p:cBhvr>
                                        <p:cTn id="147" dur="166" decel="50000">
                                          <p:stCondLst>
                                            <p:cond delay="1668"/>
                                          </p:stCondLst>
                                        </p:cTn>
                                        <p:tgtEl>
                                          <p:spTgt spid="47"/>
                                        </p:tgtEl>
                                      </p:cBhvr>
                                      <p:to x="100000" y="100000"/>
                                    </p:animScale>
                                    <p:animScale>
                                      <p:cBhvr>
                                        <p:cTn id="148" dur="26">
                                          <p:stCondLst>
                                            <p:cond delay="1808"/>
                                          </p:stCondLst>
                                        </p:cTn>
                                        <p:tgtEl>
                                          <p:spTgt spid="47"/>
                                        </p:tgtEl>
                                      </p:cBhvr>
                                      <p:to x="100000" y="95000"/>
                                    </p:animScale>
                                    <p:animScale>
                                      <p:cBhvr>
                                        <p:cTn id="149" dur="166" decel="50000">
                                          <p:stCondLst>
                                            <p:cond delay="1834"/>
                                          </p:stCondLst>
                                        </p:cTn>
                                        <p:tgtEl>
                                          <p:spTgt spid="4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0" grpId="0"/>
      <p:bldP spid="41" grpId="0"/>
      <p:bldP spid="42" grpId="0"/>
      <p:bldP spid="43" grpId="0"/>
      <p:bldP spid="45" grpId="0"/>
      <p:bldP spid="48" grpId="0" animBg="1"/>
      <p:bldP spid="50" grpId="0" animBg="1"/>
      <p:bldP spid="51" grpId="0" animBg="1"/>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540" y="1120127"/>
            <a:ext cx="8136904" cy="4801314"/>
          </a:xfrm>
          <a:prstGeom prst="rect">
            <a:avLst/>
          </a:prstGeom>
          <a:solidFill>
            <a:schemeClr val="bg1"/>
          </a:solidFill>
          <a:ln w="38100">
            <a:solidFill>
              <a:schemeClr val="tx1"/>
            </a:solidFill>
          </a:ln>
        </p:spPr>
        <p:txBody>
          <a:bodyPr wrap="square" numCol="1" rtlCol="0">
            <a:spAutoFit/>
          </a:bodyPr>
          <a:lstStyle/>
          <a:p>
            <a:r>
              <a:rPr lang="en-GB" altLang="en-GB" dirty="0"/>
              <a:t> </a:t>
            </a:r>
            <a:r>
              <a:rPr lang="en-GB" altLang="en-GB" dirty="0" smtClean="0"/>
              <a:t>                   </a:t>
            </a:r>
          </a:p>
          <a:p>
            <a:endParaRPr lang="en-GB" altLang="en-GB" dirty="0"/>
          </a:p>
          <a:p>
            <a:r>
              <a:rPr lang="en-GB" altLang="en-GB" dirty="0" smtClean="0"/>
              <a:t>                   </a:t>
            </a:r>
            <a:r>
              <a:rPr lang="en-GB" altLang="en-GB" sz="3600" dirty="0" smtClean="0">
                <a:latin typeface="SassoonPrimaryInfant" pitchFamily="2" charset="0"/>
              </a:rPr>
              <a:t>Something </a:t>
            </a:r>
            <a:r>
              <a:rPr lang="en-GB" altLang="en-GB" sz="3600" dirty="0" smtClean="0">
                <a:latin typeface="SassoonPrimaryInfant" pitchFamily="2" charset="0"/>
              </a:rPr>
              <a:t>I </a:t>
            </a:r>
            <a:r>
              <a:rPr lang="en-GB" altLang="en-GB" sz="3600" dirty="0" smtClean="0">
                <a:latin typeface="SassoonPrimaryInfant" pitchFamily="2" charset="0"/>
              </a:rPr>
              <a:t>did </a:t>
            </a:r>
            <a:r>
              <a:rPr lang="en-GB" altLang="en-GB" sz="3600" dirty="0" smtClean="0">
                <a:latin typeface="SassoonPrimaryInfant" pitchFamily="2" charset="0"/>
              </a:rPr>
              <a:t>really well </a:t>
            </a:r>
          </a:p>
          <a:p>
            <a:r>
              <a:rPr lang="en-GB" altLang="en-GB" sz="3600" dirty="0">
                <a:latin typeface="SassoonPrimaryInfant" pitchFamily="2" charset="0"/>
              </a:rPr>
              <a:t> </a:t>
            </a:r>
            <a:r>
              <a:rPr lang="en-GB" altLang="en-GB" sz="3600" dirty="0" smtClean="0">
                <a:latin typeface="SassoonPrimaryInfant" pitchFamily="2" charset="0"/>
              </a:rPr>
              <a:t>      </a:t>
            </a:r>
          </a:p>
          <a:p>
            <a:r>
              <a:rPr lang="en-GB" altLang="en-GB" sz="3600" dirty="0">
                <a:latin typeface="SassoonPrimaryInfant" pitchFamily="2" charset="0"/>
              </a:rPr>
              <a:t> </a:t>
            </a:r>
            <a:r>
              <a:rPr lang="en-GB" altLang="en-GB" sz="3600" dirty="0" smtClean="0">
                <a:latin typeface="SassoonPrimaryInfant" pitchFamily="2" charset="0"/>
              </a:rPr>
              <a:t>      Something else </a:t>
            </a:r>
            <a:r>
              <a:rPr lang="en-GB" altLang="en-GB" sz="3600" dirty="0">
                <a:latin typeface="SassoonPrimaryInfant" pitchFamily="2" charset="0"/>
              </a:rPr>
              <a:t>I</a:t>
            </a:r>
            <a:r>
              <a:rPr lang="en-GB" altLang="en-GB" sz="3600" dirty="0" smtClean="0">
                <a:latin typeface="SassoonPrimaryInfant" pitchFamily="2" charset="0"/>
              </a:rPr>
              <a:t> </a:t>
            </a:r>
            <a:r>
              <a:rPr lang="en-GB" altLang="en-GB" sz="3600" dirty="0" smtClean="0">
                <a:latin typeface="SassoonPrimaryInfant" pitchFamily="2" charset="0"/>
              </a:rPr>
              <a:t>did really  </a:t>
            </a:r>
          </a:p>
          <a:p>
            <a:r>
              <a:rPr lang="en-GB" altLang="en-GB" sz="3600" dirty="0">
                <a:latin typeface="SassoonPrimaryInfant" pitchFamily="2" charset="0"/>
              </a:rPr>
              <a:t> </a:t>
            </a:r>
            <a:r>
              <a:rPr lang="en-GB" altLang="en-GB" sz="3600" dirty="0" smtClean="0">
                <a:latin typeface="SassoonPrimaryInfant" pitchFamily="2" charset="0"/>
              </a:rPr>
              <a:t>      well</a:t>
            </a:r>
          </a:p>
          <a:p>
            <a:endParaRPr lang="en-GB" altLang="en-GB" sz="3600" dirty="0">
              <a:latin typeface="SassoonPrimaryInfant" pitchFamily="2" charset="0"/>
            </a:endParaRPr>
          </a:p>
          <a:p>
            <a:r>
              <a:rPr lang="en-GB" altLang="en-GB" sz="3600" dirty="0" smtClean="0">
                <a:latin typeface="SassoonPrimaryInfant" pitchFamily="2" charset="0"/>
              </a:rPr>
              <a:t>       Something </a:t>
            </a:r>
            <a:r>
              <a:rPr lang="en-GB" altLang="en-GB" sz="3600" dirty="0" smtClean="0">
                <a:latin typeface="SassoonPrimaryInfant" pitchFamily="2" charset="0"/>
              </a:rPr>
              <a:t>I </a:t>
            </a:r>
            <a:r>
              <a:rPr lang="en-GB" altLang="en-GB" sz="3600" dirty="0" smtClean="0">
                <a:latin typeface="SassoonPrimaryInfant" pitchFamily="2" charset="0"/>
              </a:rPr>
              <a:t>could </a:t>
            </a:r>
            <a:r>
              <a:rPr lang="en-GB" altLang="en-GB" sz="3600" dirty="0" smtClean="0">
                <a:latin typeface="SassoonPrimaryInfant" pitchFamily="2" charset="0"/>
              </a:rPr>
              <a:t>improve </a:t>
            </a:r>
          </a:p>
          <a:p>
            <a:r>
              <a:rPr lang="en-GB" altLang="en-GB" sz="3600" dirty="0">
                <a:latin typeface="SassoonPrimaryInfant" pitchFamily="2" charset="0"/>
              </a:rPr>
              <a:t> </a:t>
            </a:r>
            <a:r>
              <a:rPr lang="en-GB" altLang="en-GB" sz="3600" dirty="0" smtClean="0">
                <a:latin typeface="SassoonPrimaryInfant" pitchFamily="2" charset="0"/>
              </a:rPr>
              <a:t>      on before writing their fantasy story</a:t>
            </a:r>
          </a:p>
          <a:p>
            <a:r>
              <a:rPr lang="en-GB" altLang="en-GB" dirty="0" smtClean="0"/>
              <a:t>                    </a:t>
            </a:r>
            <a:endParaRPr lang="en-GB" altLang="en-GB" sz="4000" dirty="0"/>
          </a:p>
        </p:txBody>
      </p:sp>
      <p:sp>
        <p:nvSpPr>
          <p:cNvPr id="2" name="Rectangle 1"/>
          <p:cNvSpPr/>
          <p:nvPr/>
        </p:nvSpPr>
        <p:spPr>
          <a:xfrm>
            <a:off x="1547664" y="188640"/>
            <a:ext cx="5904656" cy="941796"/>
          </a:xfrm>
          <a:prstGeom prst="rect">
            <a:avLst/>
          </a:prstGeom>
        </p:spPr>
        <p:txBody>
          <a:bodyPr wrap="square" numCol="1">
            <a:spAutoFit/>
          </a:bodyPr>
          <a:lstStyle/>
          <a:p>
            <a:pPr algn="ctr">
              <a:lnSpc>
                <a:spcPct val="115000"/>
              </a:lnSpc>
              <a:spcAft>
                <a:spcPts val="1000"/>
              </a:spcAft>
            </a:pPr>
            <a:r>
              <a:rPr lang="en-GB" altLang="en-GB" sz="4800" b="1" dirty="0" smtClean="0">
                <a:solidFill>
                  <a:schemeClr val="bg1"/>
                </a:solidFill>
                <a:latin typeface="SassoonPrimaryInfant" pitchFamily="2" charset="0"/>
                <a:ea typeface="Calibri" panose="020F0502020204030204" pitchFamily="34" charset="0"/>
                <a:cs typeface="Times New Roman" panose="02020603050405020304" pitchFamily="18" charset="0"/>
              </a:rPr>
              <a:t>Self Assessment:</a:t>
            </a:r>
            <a:endParaRPr lang="en-GB" altLang="en-GB" sz="3600"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sp>
        <p:nvSpPr>
          <p:cNvPr id="3" name="5-Point Star 2"/>
          <p:cNvSpPr/>
          <p:nvPr/>
        </p:nvSpPr>
        <p:spPr>
          <a:xfrm>
            <a:off x="639146" y="1477277"/>
            <a:ext cx="792088" cy="864096"/>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sp>
        <p:nvSpPr>
          <p:cNvPr id="5" name="5-Point Star 4"/>
          <p:cNvSpPr/>
          <p:nvPr/>
        </p:nvSpPr>
        <p:spPr>
          <a:xfrm>
            <a:off x="639146" y="2948121"/>
            <a:ext cx="792088" cy="864096"/>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GB" alt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18556">
            <a:off x="449679" y="4349252"/>
            <a:ext cx="1171023" cy="1245770"/>
          </a:xfrm>
          <a:prstGeom prst="rect">
            <a:avLst/>
          </a:prstGeom>
        </p:spPr>
      </p:pic>
      <p:sp>
        <p:nvSpPr>
          <p:cNvPr id="8" name="TextBox 7"/>
          <p:cNvSpPr txBox="1"/>
          <p:nvPr/>
        </p:nvSpPr>
        <p:spPr>
          <a:xfrm>
            <a:off x="1047263" y="6022711"/>
            <a:ext cx="7344816" cy="830997"/>
          </a:xfrm>
          <a:prstGeom prst="rect">
            <a:avLst/>
          </a:prstGeom>
          <a:noFill/>
        </p:spPr>
        <p:txBody>
          <a:bodyPr wrap="square" numCol="1" rtlCol="0">
            <a:spAutoFit/>
          </a:bodyPr>
          <a:lstStyle/>
          <a:p>
            <a:pPr algn="ctr"/>
            <a:r>
              <a:rPr lang="en-GB" altLang="en-GB" sz="4800" b="1" dirty="0" smtClean="0">
                <a:latin typeface="SassoonPrimaryInfant" pitchFamily="2" charset="0"/>
              </a:rPr>
              <a:t>E</a:t>
            </a:r>
            <a:r>
              <a:rPr lang="en-GB" altLang="en-GB" sz="4800" b="1" dirty="0" smtClean="0">
                <a:solidFill>
                  <a:schemeClr val="bg1"/>
                </a:solidFill>
                <a:latin typeface="SassoonPrimaryInfant" pitchFamily="2" charset="0"/>
              </a:rPr>
              <a:t>ven</a:t>
            </a:r>
            <a:r>
              <a:rPr lang="en-GB" altLang="en-GB" sz="4800" b="1" dirty="0" smtClean="0">
                <a:latin typeface="SassoonPrimaryInfant" pitchFamily="2" charset="0"/>
              </a:rPr>
              <a:t> B</a:t>
            </a:r>
            <a:r>
              <a:rPr lang="en-GB" altLang="en-GB" sz="4800" b="1" dirty="0" smtClean="0">
                <a:solidFill>
                  <a:schemeClr val="bg1"/>
                </a:solidFill>
                <a:latin typeface="SassoonPrimaryInfant" pitchFamily="2" charset="0"/>
              </a:rPr>
              <a:t>etter</a:t>
            </a:r>
            <a:r>
              <a:rPr lang="en-GB" altLang="en-GB" sz="4800" b="1" dirty="0" smtClean="0">
                <a:latin typeface="SassoonPrimaryInfant" pitchFamily="2" charset="0"/>
              </a:rPr>
              <a:t> I</a:t>
            </a:r>
            <a:r>
              <a:rPr lang="en-GB" altLang="en-GB" sz="4800" b="1" dirty="0" smtClean="0">
                <a:solidFill>
                  <a:schemeClr val="bg1"/>
                </a:solidFill>
                <a:latin typeface="SassoonPrimaryInfant" pitchFamily="2" charset="0"/>
              </a:rPr>
              <a:t>f…</a:t>
            </a:r>
            <a:endParaRPr lang="en-GB" altLang="en-GB" sz="4800" b="1" dirty="0">
              <a:solidFill>
                <a:schemeClr val="bg1"/>
              </a:solidFill>
              <a:latin typeface="SassoonPrimaryInfant" pitchFamily="2" charset="0"/>
            </a:endParaRPr>
          </a:p>
        </p:txBody>
      </p:sp>
    </p:spTree>
    <p:extLst>
      <p:ext uri="{BB962C8B-B14F-4D97-AF65-F5344CB8AC3E}">
        <p14:creationId xmlns:p14="http://schemas.microsoft.com/office/powerpoint/2010/main" val="1038422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540" y="1120127"/>
            <a:ext cx="8460940" cy="5170646"/>
          </a:xfrm>
          <a:prstGeom prst="rect">
            <a:avLst/>
          </a:prstGeom>
          <a:solidFill>
            <a:schemeClr val="bg1"/>
          </a:solidFill>
          <a:ln w="38100">
            <a:solidFill>
              <a:schemeClr val="tx1"/>
            </a:solidFill>
          </a:ln>
        </p:spPr>
        <p:txBody>
          <a:bodyPr wrap="square" numCol="1" rtlCol="0">
            <a:spAutoFit/>
          </a:bodyPr>
          <a:lstStyle/>
          <a:p>
            <a:pPr marL="342900" indent="-342900">
              <a:buFont typeface="Arial" panose="020B0604020202020204" pitchFamily="34" charset="0"/>
              <a:buChar char="•"/>
            </a:pPr>
            <a:r>
              <a:rPr lang="en-GB" altLang="en-GB" sz="2200" dirty="0" smtClean="0">
                <a:latin typeface="SassoonPrimaryInfant" pitchFamily="2" charset="0"/>
              </a:rPr>
              <a:t>Google “My School” and login using your usual login and password.</a:t>
            </a:r>
          </a:p>
          <a:p>
            <a:pPr marL="285750" indent="-285750">
              <a:buFont typeface="Arial" panose="020B0604020202020204" pitchFamily="34" charset="0"/>
              <a:buChar char="•"/>
            </a:pPr>
            <a:r>
              <a:rPr lang="en-GB" altLang="en-GB" sz="2200" dirty="0" smtClean="0">
                <a:latin typeface="SassoonPrimaryInfant" pitchFamily="2" charset="0"/>
              </a:rPr>
              <a:t>Click on “My Links”, then in “My Apps” click on </a:t>
            </a:r>
            <a:r>
              <a:rPr lang="en-GB" altLang="en-GB" sz="2200" dirty="0" err="1" smtClean="0">
                <a:latin typeface="SassoonPrimaryInfant" pitchFamily="2" charset="0"/>
              </a:rPr>
              <a:t>NewsDesk</a:t>
            </a:r>
            <a:r>
              <a:rPr lang="en-GB" altLang="en-GB" sz="2200" dirty="0" smtClean="0">
                <a:latin typeface="SassoonPrimaryInfant" pitchFamily="2" charset="0"/>
              </a:rPr>
              <a:t>.</a:t>
            </a:r>
          </a:p>
          <a:p>
            <a:pPr marL="285750" indent="-285750">
              <a:buFont typeface="Arial" panose="020B0604020202020204" pitchFamily="34" charset="0"/>
              <a:buChar char="•"/>
            </a:pPr>
            <a:r>
              <a:rPr lang="en-GB" altLang="en-GB" sz="2200" dirty="0" smtClean="0">
                <a:latin typeface="SassoonPrimaryInfant" pitchFamily="2" charset="0"/>
              </a:rPr>
              <a:t>Click on “Reporter” where there is a microphone icon.</a:t>
            </a:r>
          </a:p>
          <a:p>
            <a:pPr marL="285750" indent="-285750">
              <a:buFont typeface="Arial" panose="020B0604020202020204" pitchFamily="34" charset="0"/>
              <a:buChar char="•"/>
            </a:pPr>
            <a:r>
              <a:rPr lang="en-GB" altLang="en-GB" sz="2200" dirty="0" smtClean="0">
                <a:latin typeface="SassoonPrimaryInfant" pitchFamily="2" charset="0"/>
              </a:rPr>
              <a:t>Scroll down and click on “Create a Headline Story”.</a:t>
            </a:r>
          </a:p>
          <a:p>
            <a:pPr marL="285750" indent="-285750">
              <a:buFont typeface="Arial" panose="020B0604020202020204" pitchFamily="34" charset="0"/>
              <a:buChar char="•"/>
            </a:pPr>
            <a:r>
              <a:rPr lang="en-GB" altLang="en-GB" sz="2200" dirty="0" smtClean="0">
                <a:latin typeface="SassoonPrimaryInfant" pitchFamily="2" charset="0"/>
              </a:rPr>
              <a:t>Type your story on a Word document (or Pages on iPad), then copy and paste the writing into the box on </a:t>
            </a:r>
            <a:r>
              <a:rPr lang="en-GB" altLang="en-GB" sz="2200" dirty="0" err="1" smtClean="0">
                <a:latin typeface="SassoonPrimaryInfant" pitchFamily="2" charset="0"/>
              </a:rPr>
              <a:t>NewsDesk</a:t>
            </a:r>
            <a:r>
              <a:rPr lang="en-GB" altLang="en-GB" sz="2200" dirty="0" smtClean="0">
                <a:latin typeface="SassoonPrimaryInfant" pitchFamily="2" charset="0"/>
              </a:rPr>
              <a:t> (You don’t need a title or any colours or fonts).</a:t>
            </a:r>
            <a:endParaRPr lang="en-GB" altLang="en-GB" sz="2200" dirty="0">
              <a:latin typeface="SassoonPrimaryInfant" pitchFamily="2" charset="0"/>
            </a:endParaRPr>
          </a:p>
          <a:p>
            <a:pPr marL="285750" indent="-285750">
              <a:buFont typeface="Arial" panose="020B0604020202020204" pitchFamily="34" charset="0"/>
              <a:buChar char="•"/>
            </a:pPr>
            <a:r>
              <a:rPr lang="en-GB" altLang="en-GB" sz="2200" dirty="0" smtClean="0">
                <a:latin typeface="SassoonPrimaryInfant" pitchFamily="2" charset="0"/>
              </a:rPr>
              <a:t>Type your title “Beyond the Door” into the “Headline” box.</a:t>
            </a:r>
          </a:p>
          <a:p>
            <a:pPr marL="285750" indent="-285750">
              <a:buFont typeface="Arial" panose="020B0604020202020204" pitchFamily="34" charset="0"/>
              <a:buChar char="•"/>
            </a:pPr>
            <a:r>
              <a:rPr lang="en-GB" altLang="en-GB" sz="2200" dirty="0" smtClean="0">
                <a:latin typeface="SassoonPrimaryInfant" pitchFamily="2" charset="0"/>
              </a:rPr>
              <a:t>Add your age and the password you would usually use to log in.</a:t>
            </a:r>
          </a:p>
          <a:p>
            <a:pPr marL="285750" indent="-285750">
              <a:buFont typeface="Arial" panose="020B0604020202020204" pitchFamily="34" charset="0"/>
              <a:buChar char="•"/>
            </a:pPr>
            <a:r>
              <a:rPr lang="en-GB" altLang="en-GB" sz="2200" dirty="0" smtClean="0">
                <a:latin typeface="SassoonPrimaryInfant" pitchFamily="2" charset="0"/>
              </a:rPr>
              <a:t>Why not search “Beyond the Door” to like and comment on your classmates’ stories</a:t>
            </a:r>
            <a:r>
              <a:rPr lang="en-GB" altLang="en-GB" sz="2200" smtClean="0">
                <a:latin typeface="SassoonPrimaryInfant" pitchFamily="2" charset="0"/>
              </a:rPr>
              <a:t>? </a:t>
            </a:r>
            <a:endParaRPr lang="en-GB" altLang="en-GB" sz="2200" dirty="0" smtClean="0">
              <a:latin typeface="SassoonPrimaryInfant" pitchFamily="2" charset="0"/>
            </a:endParaRPr>
          </a:p>
          <a:p>
            <a:pPr marL="285750" indent="-285750">
              <a:buFont typeface="Arial" panose="020B0604020202020204" pitchFamily="34" charset="0"/>
              <a:buChar char="•"/>
            </a:pPr>
            <a:endParaRPr lang="en-GB" altLang="en-GB" sz="2200" dirty="0">
              <a:latin typeface="SassoonPrimaryInfant" pitchFamily="2" charset="0"/>
            </a:endParaRPr>
          </a:p>
          <a:p>
            <a:pPr marL="285750" indent="-285750">
              <a:buFont typeface="Arial" panose="020B0604020202020204" pitchFamily="34" charset="0"/>
              <a:buChar char="•"/>
            </a:pPr>
            <a:r>
              <a:rPr lang="en-GB" altLang="en-GB" sz="2200" dirty="0" smtClean="0">
                <a:latin typeface="SassoonPrimaryInfant" pitchFamily="2" charset="0"/>
              </a:rPr>
              <a:t>Note: It can take a few hours for stories and comments to be approved by the staff at </a:t>
            </a:r>
            <a:r>
              <a:rPr lang="en-GB" altLang="en-GB" sz="2200" dirty="0" err="1" smtClean="0">
                <a:latin typeface="SassoonPrimaryInfant" pitchFamily="2" charset="0"/>
              </a:rPr>
              <a:t>NewsDesk</a:t>
            </a:r>
            <a:r>
              <a:rPr lang="en-GB" altLang="en-GB" sz="2200" dirty="0" smtClean="0">
                <a:latin typeface="SassoonPrimaryInfant" pitchFamily="2" charset="0"/>
              </a:rPr>
              <a:t>, so they won’t appear immediately!</a:t>
            </a:r>
          </a:p>
        </p:txBody>
      </p:sp>
      <p:sp>
        <p:nvSpPr>
          <p:cNvPr id="2" name="Rectangle 1"/>
          <p:cNvSpPr/>
          <p:nvPr/>
        </p:nvSpPr>
        <p:spPr>
          <a:xfrm>
            <a:off x="899592" y="260648"/>
            <a:ext cx="7344816" cy="729430"/>
          </a:xfrm>
          <a:prstGeom prst="rect">
            <a:avLst/>
          </a:prstGeom>
        </p:spPr>
        <p:txBody>
          <a:bodyPr wrap="square" numCol="1">
            <a:spAutoFit/>
          </a:bodyPr>
          <a:lstStyle/>
          <a:p>
            <a:pPr algn="ctr">
              <a:lnSpc>
                <a:spcPct val="115000"/>
              </a:lnSpc>
              <a:spcAft>
                <a:spcPts val="1000"/>
              </a:spcAft>
            </a:pPr>
            <a:r>
              <a:rPr lang="en-GB" altLang="en-GB" sz="3600" b="1" dirty="0" smtClean="0">
                <a:solidFill>
                  <a:schemeClr val="bg1"/>
                </a:solidFill>
                <a:latin typeface="SassoonPrimaryInfant" pitchFamily="2" charset="0"/>
                <a:ea typeface="Calibri" panose="020F0502020204030204" pitchFamily="34" charset="0"/>
                <a:cs typeface="Times New Roman" panose="02020603050405020304" pitchFamily="18" charset="0"/>
              </a:rPr>
              <a:t>Why not upload to </a:t>
            </a:r>
            <a:r>
              <a:rPr lang="en-GB" altLang="en-GB" sz="3600" b="1" dirty="0" err="1" smtClean="0">
                <a:solidFill>
                  <a:schemeClr val="bg1"/>
                </a:solidFill>
                <a:latin typeface="SassoonPrimaryInfant" pitchFamily="2" charset="0"/>
                <a:ea typeface="Calibri" panose="020F0502020204030204" pitchFamily="34" charset="0"/>
                <a:cs typeface="Times New Roman" panose="02020603050405020304" pitchFamily="18" charset="0"/>
              </a:rPr>
              <a:t>NewsDesk</a:t>
            </a:r>
            <a:r>
              <a:rPr lang="en-GB" altLang="en-GB" sz="3600" b="1" dirty="0" smtClean="0">
                <a:solidFill>
                  <a:schemeClr val="bg1"/>
                </a:solidFill>
                <a:latin typeface="SassoonPrimaryInfant" pitchFamily="2" charset="0"/>
                <a:ea typeface="Calibri" panose="020F0502020204030204" pitchFamily="34" charset="0"/>
                <a:cs typeface="Times New Roman" panose="02020603050405020304" pitchFamily="18" charset="0"/>
              </a:rPr>
              <a:t>?</a:t>
            </a:r>
            <a:endParaRPr lang="en-GB" altLang="en-GB" sz="2400"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5179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1540" y="1120127"/>
            <a:ext cx="8460940" cy="4555093"/>
          </a:xfrm>
          <a:prstGeom prst="rect">
            <a:avLst/>
          </a:prstGeom>
          <a:solidFill>
            <a:schemeClr val="bg1"/>
          </a:solidFill>
          <a:ln w="38100">
            <a:solidFill>
              <a:schemeClr val="tx1"/>
            </a:solidFill>
          </a:ln>
        </p:spPr>
        <p:txBody>
          <a:bodyPr wrap="square" numCol="1" rtlCol="0">
            <a:spAutoFit/>
          </a:bodyPr>
          <a:lstStyle/>
          <a:p>
            <a:pPr algn="ctr"/>
            <a:endParaRPr lang="en-GB" altLang="en-GB" sz="2400" b="1" dirty="0" smtClean="0">
              <a:latin typeface="SassoonPrimaryInfant" pitchFamily="2" charset="0"/>
            </a:endParaRPr>
          </a:p>
          <a:p>
            <a:pPr algn="ctr"/>
            <a:r>
              <a:rPr lang="en-GB" altLang="en-GB" sz="2400" b="1" dirty="0" smtClean="0">
                <a:latin typeface="SassoonPrimaryInfant" pitchFamily="2" charset="0"/>
              </a:rPr>
              <a:t>Why not bring your Beyond the Door story to life?</a:t>
            </a:r>
          </a:p>
          <a:p>
            <a:pPr algn="ctr"/>
            <a:endParaRPr lang="en-GB" altLang="en-GB" sz="2200" dirty="0" smtClean="0">
              <a:latin typeface="SassoonPrimaryInfant" pitchFamily="2" charset="0"/>
            </a:endParaRPr>
          </a:p>
          <a:p>
            <a:pPr algn="ctr"/>
            <a:endParaRPr lang="en-GB" altLang="en-GB" sz="2200" dirty="0">
              <a:latin typeface="SassoonPrimaryInfant" pitchFamily="2" charset="0"/>
            </a:endParaRPr>
          </a:p>
          <a:p>
            <a:pPr algn="ctr"/>
            <a:r>
              <a:rPr lang="en-GB" altLang="en-GB" sz="2200" dirty="0" smtClean="0">
                <a:latin typeface="SassoonPrimaryInfant" pitchFamily="2" charset="0"/>
              </a:rPr>
              <a:t>You could use </a:t>
            </a:r>
            <a:r>
              <a:rPr lang="en-GB" altLang="en-GB" sz="2200" dirty="0" err="1" smtClean="0">
                <a:latin typeface="SassoonPrimaryInfant" pitchFamily="2" charset="0"/>
              </a:rPr>
              <a:t>BookCreator</a:t>
            </a:r>
            <a:r>
              <a:rPr lang="en-GB" altLang="en-GB" sz="2200" dirty="0" smtClean="0">
                <a:latin typeface="SassoonPrimaryInfant" pitchFamily="2" charset="0"/>
              </a:rPr>
              <a:t> to tell your story with added animations!</a:t>
            </a:r>
          </a:p>
          <a:p>
            <a:pPr algn="ctr"/>
            <a:endParaRPr lang="en-GB" altLang="en-GB" sz="2200" dirty="0">
              <a:latin typeface="SassoonPrimaryInfant" pitchFamily="2" charset="0"/>
            </a:endParaRPr>
          </a:p>
          <a:p>
            <a:pPr algn="ctr"/>
            <a:r>
              <a:rPr lang="en-GB" altLang="en-GB" sz="2200" dirty="0" smtClean="0">
                <a:latin typeface="SassoonPrimaryInfant" pitchFamily="2" charset="0"/>
              </a:rPr>
              <a:t>You could use iMovie to transform your story into a movie with animations drawn and photographed, by acting, or by using </a:t>
            </a:r>
            <a:r>
              <a:rPr lang="en-GB" altLang="en-GB" sz="2200" dirty="0" err="1" smtClean="0">
                <a:latin typeface="SassoonPrimaryInfant" pitchFamily="2" charset="0"/>
              </a:rPr>
              <a:t>lego</a:t>
            </a:r>
            <a:r>
              <a:rPr lang="en-GB" altLang="en-GB" sz="2200" dirty="0" smtClean="0">
                <a:latin typeface="SassoonPrimaryInfant" pitchFamily="2" charset="0"/>
              </a:rPr>
              <a:t> figures or toys!</a:t>
            </a:r>
          </a:p>
          <a:p>
            <a:pPr algn="ctr"/>
            <a:endParaRPr lang="en-GB" altLang="en-GB" sz="2200" dirty="0">
              <a:latin typeface="SassoonPrimaryInfant" pitchFamily="2" charset="0"/>
            </a:endParaRPr>
          </a:p>
          <a:p>
            <a:pPr algn="ctr"/>
            <a:r>
              <a:rPr lang="en-GB" altLang="en-GB" sz="2200" dirty="0" smtClean="0">
                <a:latin typeface="SassoonPrimaryInfant" pitchFamily="2" charset="0"/>
              </a:rPr>
              <a:t>You could create a comic-book version of your story by using the </a:t>
            </a:r>
            <a:r>
              <a:rPr lang="en-GB" altLang="en-GB" sz="2200" dirty="0" err="1" smtClean="0">
                <a:latin typeface="SassoonPrimaryInfant" pitchFamily="2" charset="0"/>
              </a:rPr>
              <a:t>ComicLife</a:t>
            </a:r>
            <a:r>
              <a:rPr lang="en-GB" altLang="en-GB" sz="2200" dirty="0" smtClean="0">
                <a:latin typeface="SassoonPrimaryInfant" pitchFamily="2" charset="0"/>
              </a:rPr>
              <a:t> app!</a:t>
            </a:r>
          </a:p>
          <a:p>
            <a:pPr algn="ctr"/>
            <a:endParaRPr lang="en-GB" altLang="en-GB" sz="2200" dirty="0" smtClean="0">
              <a:latin typeface="SassoonPrimaryInfant" pitchFamily="2" charset="0"/>
            </a:endParaRPr>
          </a:p>
        </p:txBody>
      </p:sp>
      <p:sp>
        <p:nvSpPr>
          <p:cNvPr id="2" name="Rectangle 1"/>
          <p:cNvSpPr/>
          <p:nvPr/>
        </p:nvSpPr>
        <p:spPr>
          <a:xfrm>
            <a:off x="899592" y="94891"/>
            <a:ext cx="7344816" cy="843308"/>
          </a:xfrm>
          <a:prstGeom prst="rect">
            <a:avLst/>
          </a:prstGeom>
        </p:spPr>
        <p:txBody>
          <a:bodyPr wrap="square" numCol="1">
            <a:spAutoFit/>
          </a:bodyPr>
          <a:lstStyle/>
          <a:p>
            <a:pPr algn="ctr">
              <a:lnSpc>
                <a:spcPct val="115000"/>
              </a:lnSpc>
              <a:spcAft>
                <a:spcPts val="1000"/>
              </a:spcAft>
            </a:pPr>
            <a:r>
              <a:rPr lang="en-GB" altLang="en-GB" sz="4400" b="1" dirty="0" smtClean="0">
                <a:solidFill>
                  <a:schemeClr val="bg1"/>
                </a:solidFill>
                <a:latin typeface="SassoonPrimaryInfant" pitchFamily="2" charset="0"/>
                <a:ea typeface="Calibri" panose="020F0502020204030204" pitchFamily="34" charset="0"/>
                <a:cs typeface="Times New Roman" panose="02020603050405020304" pitchFamily="18" charset="0"/>
              </a:rPr>
              <a:t>ICT Extension Tasks…</a:t>
            </a:r>
            <a:endParaRPr lang="en-GB" altLang="en-GB" sz="3200"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265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sz="6000" b="1" dirty="0" smtClean="0"/>
              <a:t>Door Number Two</a:t>
            </a:r>
            <a:endParaRPr lang="en-GB" altLang="en-GB" sz="6000" b="1" dirty="0"/>
          </a:p>
        </p:txBody>
      </p:sp>
      <p:pic>
        <p:nvPicPr>
          <p:cNvPr id="2050" name="Picture 2" descr="C:\Users\KMcJ\Pictures\221b baker stree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86030" y="1772817"/>
            <a:ext cx="7358378" cy="417304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media.materialsviews.com/wp-content/uploads/2012/04/Sherlock_Holmes_silhouet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72723" y="2420888"/>
            <a:ext cx="1533036" cy="232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459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sz="6000" b="1" dirty="0" smtClean="0"/>
              <a:t>Door Number Three</a:t>
            </a:r>
            <a:endParaRPr lang="en-GB" altLang="en-GB" sz="6000" b="1" dirty="0"/>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827584" y="1556792"/>
            <a:ext cx="7199784" cy="4049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s://s-media-cache-ak0.pinimg.com/236x/2f/97/8e/2f978e10bc6c1e71316e586e05017a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7282" y="3789040"/>
            <a:ext cx="22479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061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sz="5400" b="1" smtClean="0"/>
              <a:t>Door Number Four</a:t>
            </a:r>
            <a:endParaRPr lang="en-GB" altLang="en-GB" sz="5400" b="1" dirty="0"/>
          </a:p>
        </p:txBody>
      </p:sp>
      <p:pic>
        <p:nvPicPr>
          <p:cNvPr id="3" name="Picture 2" descr="Image result for whitehouse front 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87624" y="1700808"/>
            <a:ext cx="6912768" cy="38900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rot="976083">
            <a:off x="284361" y="4126569"/>
            <a:ext cx="4200401" cy="1737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50551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down)">
                                      <p:cBhvr>
                                        <p:cTn id="11" dur="580">
                                          <p:stCondLst>
                                            <p:cond delay="0"/>
                                          </p:stCondLst>
                                        </p:cTn>
                                        <p:tgtEl>
                                          <p:spTgt spid="5124"/>
                                        </p:tgtEl>
                                      </p:cBhvr>
                                    </p:animEffect>
                                    <p:anim calcmode="lin" valueType="num">
                                      <p:cBhvr>
                                        <p:cTn id="12"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17" dur="26">
                                          <p:stCondLst>
                                            <p:cond delay="650"/>
                                          </p:stCondLst>
                                        </p:cTn>
                                        <p:tgtEl>
                                          <p:spTgt spid="5124"/>
                                        </p:tgtEl>
                                      </p:cBhvr>
                                      <p:to x="100000" y="60000"/>
                                    </p:animScale>
                                    <p:animScale>
                                      <p:cBhvr>
                                        <p:cTn id="18" dur="166" decel="50000">
                                          <p:stCondLst>
                                            <p:cond delay="676"/>
                                          </p:stCondLst>
                                        </p:cTn>
                                        <p:tgtEl>
                                          <p:spTgt spid="5124"/>
                                        </p:tgtEl>
                                      </p:cBhvr>
                                      <p:to x="100000" y="100000"/>
                                    </p:animScale>
                                    <p:animScale>
                                      <p:cBhvr>
                                        <p:cTn id="19" dur="26">
                                          <p:stCondLst>
                                            <p:cond delay="1312"/>
                                          </p:stCondLst>
                                        </p:cTn>
                                        <p:tgtEl>
                                          <p:spTgt spid="5124"/>
                                        </p:tgtEl>
                                      </p:cBhvr>
                                      <p:to x="100000" y="80000"/>
                                    </p:animScale>
                                    <p:animScale>
                                      <p:cBhvr>
                                        <p:cTn id="20" dur="166" decel="50000">
                                          <p:stCondLst>
                                            <p:cond delay="1338"/>
                                          </p:stCondLst>
                                        </p:cTn>
                                        <p:tgtEl>
                                          <p:spTgt spid="5124"/>
                                        </p:tgtEl>
                                      </p:cBhvr>
                                      <p:to x="100000" y="100000"/>
                                    </p:animScale>
                                    <p:animScale>
                                      <p:cBhvr>
                                        <p:cTn id="21" dur="26">
                                          <p:stCondLst>
                                            <p:cond delay="1642"/>
                                          </p:stCondLst>
                                        </p:cTn>
                                        <p:tgtEl>
                                          <p:spTgt spid="5124"/>
                                        </p:tgtEl>
                                      </p:cBhvr>
                                      <p:to x="100000" y="90000"/>
                                    </p:animScale>
                                    <p:animScale>
                                      <p:cBhvr>
                                        <p:cTn id="22" dur="166" decel="50000">
                                          <p:stCondLst>
                                            <p:cond delay="1668"/>
                                          </p:stCondLst>
                                        </p:cTn>
                                        <p:tgtEl>
                                          <p:spTgt spid="5124"/>
                                        </p:tgtEl>
                                      </p:cBhvr>
                                      <p:to x="100000" y="100000"/>
                                    </p:animScale>
                                    <p:animScale>
                                      <p:cBhvr>
                                        <p:cTn id="23" dur="26">
                                          <p:stCondLst>
                                            <p:cond delay="1808"/>
                                          </p:stCondLst>
                                        </p:cTn>
                                        <p:tgtEl>
                                          <p:spTgt spid="5124"/>
                                        </p:tgtEl>
                                      </p:cBhvr>
                                      <p:to x="100000" y="95000"/>
                                    </p:animScale>
                                    <p:animScale>
                                      <p:cBhvr>
                                        <p:cTn id="24"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sz="6000" b="1" dirty="0" smtClean="0"/>
              <a:t>Door </a:t>
            </a:r>
            <a:r>
              <a:rPr lang="en-GB" altLang="en-GB" sz="6000" b="1" smtClean="0"/>
              <a:t>Number Five</a:t>
            </a:r>
            <a:endParaRPr lang="en-GB" altLang="en-GB" sz="6000" b="1" dirty="0"/>
          </a:p>
        </p:txBody>
      </p:sp>
      <p:pic>
        <p:nvPicPr>
          <p:cNvPr id="4102" name="Picture 6" descr="http://www.imerica.it/files/includes/images/wp-wp-content-uploads-2013-07-monsters-inc-door-v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15616" y="1828997"/>
            <a:ext cx="6680260" cy="3600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img2.wikia.nocookie.net/__cb20131226173636/disney/es/images/7/7c/Boo.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08520" y="2852936"/>
            <a:ext cx="3019425"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7005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1976"/>
            <a:ext cx="8229600" cy="1143000"/>
          </a:xfrm>
        </p:spPr>
        <p:txBody>
          <a:bodyPr numCol="1">
            <a:normAutofit/>
          </a:bodyPr>
          <a:lstStyle/>
          <a:p>
            <a:r>
              <a:rPr lang="en-GB" altLang="en-GB" sz="6000" b="1" dirty="0" smtClean="0"/>
              <a:t>Door </a:t>
            </a:r>
            <a:r>
              <a:rPr lang="en-GB" altLang="en-GB" sz="6000" b="1" smtClean="0"/>
              <a:t>Number Six</a:t>
            </a:r>
            <a:endParaRPr lang="en-GB" altLang="en-GB" sz="6000" b="1" dirty="0"/>
          </a:p>
        </p:txBody>
      </p:sp>
      <p:pic>
        <p:nvPicPr>
          <p:cNvPr id="5122" name="Picture 2" descr="https://s-media-cache-ak0.pinimg.com/originals/87/48/54/874854aaa59f1d4a4d78b46e38c381e5.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63" r="33267"/>
          <a:stretch/>
        </p:blipFill>
        <p:spPr>
          <a:xfrm>
            <a:off x="2051720" y="1094426"/>
            <a:ext cx="4824536" cy="569976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vignette1.wikia.nocookie.net/despicableme/images/b/ba/Gru.jpg/revision/latest?cb=2013071102395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652120" y="2473715"/>
            <a:ext cx="361840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975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GB" altLang="en-GB" sz="5400" b="1" dirty="0" smtClean="0"/>
              <a:t>Door </a:t>
            </a:r>
            <a:r>
              <a:rPr lang="en-GB" altLang="en-GB" sz="5400" b="1" smtClean="0"/>
              <a:t>Number Seven</a:t>
            </a:r>
            <a:endParaRPr lang="en-GB" altLang="en-GB" sz="5400" b="1" dirty="0"/>
          </a:p>
        </p:txBody>
      </p:sp>
      <p:pic>
        <p:nvPicPr>
          <p:cNvPr id="1026" name="Picture 2" descr="C:\Users\KMcJ\Pictures\door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77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manoa.hawaii.edu/tropicalmedicine/wp-content/uploads/2014/06/SMALL-question-mark-ma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923928" y="1600200"/>
            <a:ext cx="360045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175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heel(1)">
                                      <p:cBhvr>
                                        <p:cTn id="12"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329"/>
            <a:ext cx="8229600" cy="1143000"/>
          </a:xfrm>
        </p:spPr>
        <p:txBody>
          <a:bodyPr numCol="1">
            <a:normAutofit/>
          </a:bodyPr>
          <a:lstStyle/>
          <a:p>
            <a:r>
              <a:rPr lang="en-GB" altLang="en-GB" sz="5400" b="1" dirty="0" smtClean="0">
                <a:solidFill>
                  <a:schemeClr val="bg1"/>
                </a:solidFill>
                <a:latin typeface="SassoonPrimaryInfant" pitchFamily="2" charset="0"/>
              </a:rPr>
              <a:t>Beyond the Door…</a:t>
            </a:r>
            <a:endParaRPr lang="en-GB" altLang="en-GB" sz="5400" b="1" dirty="0">
              <a:solidFill>
                <a:schemeClr val="bg1"/>
              </a:solidFill>
              <a:latin typeface="SassoonPrimaryInfant" pitchFamily="2" charset="0"/>
            </a:endParaRPr>
          </a:p>
        </p:txBody>
      </p:sp>
      <p:pic>
        <p:nvPicPr>
          <p:cNvPr id="1026" name="Picture 2" descr="C:\Users\KMcJ\Pictures\door6.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7509" t="3782" r="50428" b="29969"/>
          <a:stretch/>
        </p:blipFill>
        <p:spPr>
          <a:xfrm>
            <a:off x="424492" y="1844824"/>
            <a:ext cx="2880320" cy="30243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35896" y="1161329"/>
            <a:ext cx="5184576" cy="5189113"/>
          </a:xfrm>
          <a:prstGeom prst="rect">
            <a:avLst/>
          </a:prstGeom>
        </p:spPr>
        <p:txBody>
          <a:bodyPr wrap="square" numCol="1">
            <a:spAutoFit/>
          </a:bodyPr>
          <a:lstStyle/>
          <a:p>
            <a:pPr>
              <a:lnSpc>
                <a:spcPct val="115000"/>
              </a:lnSpc>
              <a:spcAft>
                <a:spcPts val="1000"/>
              </a:spcAft>
            </a:pPr>
            <a:r>
              <a:rPr lang="en-GB" altLang="en-GB" sz="3200" b="1" dirty="0" smtClean="0">
                <a:solidFill>
                  <a:schemeClr val="bg1"/>
                </a:solidFill>
                <a:effectLst/>
                <a:latin typeface="SassoonPrimaryInfant" pitchFamily="2" charset="0"/>
                <a:ea typeface="Calibri" panose="020F0502020204030204" pitchFamily="34" charset="0"/>
                <a:cs typeface="Times New Roman" panose="02020603050405020304" pitchFamily="18" charset="0"/>
              </a:rPr>
              <a:t>Imagine it’s a normal day at Andrews Memorial, and you see this door on the balcony of the Andrews Hall. Something makes you go through it. What lies Beyond the Door? That’s the fantasy story we are going to tell!</a:t>
            </a:r>
            <a:endParaRPr lang="en-GB" altLang="en-GB" sz="3200" b="1" dirty="0">
              <a:solidFill>
                <a:schemeClr val="bg1"/>
              </a:solidFill>
              <a:effectLst/>
              <a:latin typeface="SassoonPrimaryInfant"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25024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2254</TotalTime>
  <Words>799</Words>
  <Application>Microsoft Office PowerPoint</Application>
  <PresentationFormat>On-screen Show (4:3)</PresentationFormat>
  <Paragraphs>102</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Sassoon Infant Std</vt:lpstr>
      <vt:lpstr>SassoonPrimaryInfant</vt:lpstr>
      <vt:lpstr>Times New Roman</vt:lpstr>
      <vt:lpstr>Wingdings</vt:lpstr>
      <vt:lpstr>Office Theme</vt:lpstr>
      <vt:lpstr>Knock! Knock!!!</vt:lpstr>
      <vt:lpstr>Door Number One</vt:lpstr>
      <vt:lpstr>Door Number Two</vt:lpstr>
      <vt:lpstr>Door Number Three</vt:lpstr>
      <vt:lpstr>Door Number Four</vt:lpstr>
      <vt:lpstr>Door Number Five</vt:lpstr>
      <vt:lpstr>Door Number Six</vt:lpstr>
      <vt:lpstr>Door Number Seven</vt:lpstr>
      <vt:lpstr>Beyond the Door…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Knock! Knock!!!</dc:title>
  <dc:creator>KMcJ</dc:creator>
  <cp:lastModifiedBy>J Alexander</cp:lastModifiedBy>
  <cp:revision>34</cp:revision>
  <dcterms:created xsi:type="dcterms:W3CDTF">2015-04-27T17:02:36Z</dcterms:created>
  <dcterms:modified xsi:type="dcterms:W3CDTF">2020-04-26T15:49:52Z</dcterms:modified>
</cp:coreProperties>
</file>