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07" r:id="rId2"/>
    <p:sldId id="408" r:id="rId3"/>
    <p:sldId id="409" r:id="rId4"/>
    <p:sldId id="412" r:id="rId5"/>
    <p:sldId id="410" r:id="rId6"/>
    <p:sldId id="259" r:id="rId7"/>
    <p:sldId id="411" r:id="rId8"/>
    <p:sldId id="342" r:id="rId9"/>
    <p:sldId id="291" r:id="rId10"/>
    <p:sldId id="340" r:id="rId11"/>
    <p:sldId id="413" r:id="rId12"/>
    <p:sldId id="414" r:id="rId13"/>
    <p:sldId id="415" r:id="rId14"/>
    <p:sldId id="418" r:id="rId15"/>
    <p:sldId id="419" r:id="rId16"/>
    <p:sldId id="417" r:id="rId17"/>
    <p:sldId id="420" r:id="rId18"/>
    <p:sldId id="321" r:id="rId19"/>
    <p:sldId id="416" r:id="rId20"/>
    <p:sldId id="42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1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3456"/>
        <p:guide pos="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2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79EE6ED-4EE2-4549-BE10-C711E6C595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FB4D0DA-CC6A-49E4-BE66-2A2F544E6D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AC415159-9193-4D08-B3AD-C78880CF3B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06EB8FCE-01EB-472F-B3B8-B9522F2A29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E966693C-3F66-4BAD-A3E2-FAB218704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7C1F6-329C-428C-A0A7-F79B9E068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22EAA8-FC2F-44AB-BC49-43924196E8AB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4BB448-0FD4-43A2-BBD8-811DDCA5ACE1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164FC4-E8C5-496B-A89F-9246541D19F4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5FBD99-3169-4AF8-8313-0F28782D0E8E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C38DC7-42AB-4D22-B850-104745135C25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F1D301-EBAA-451E-95D7-E6FFF1F6E625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A83838-29D8-4E40-8434-FEA27D3755A1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C8BB44-0BBA-4445-90B4-D0E879535386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47A0C7-7815-478C-8800-DDBBFDDD7493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6A07F6-C978-4D64-9015-A1B9EE37A457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82EC8B-5D9E-4FFB-8165-BC3B38E99733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59025B-913E-4C3F-9BB9-76C294E91DF4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7CB92E-E53D-4F9A-8072-E51FE6960085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EADC94-9455-4732-8E7A-1B791B896F74}" type="slidenum">
              <a:rPr lang="en-US" altLang="en-US" smtClean="0">
                <a:latin typeface="Helvetica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560E-9D9B-4687-8FBC-5F6133F70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1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740F-DDD7-4E3D-BD80-055433A8A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05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6CA7-0556-4105-ABD8-77CB5C02F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1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0A3A3-C63F-42FF-98AE-98FAA1C00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1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2A31-595E-46B3-90AC-F7BA2A2D6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43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1F52-E634-4B7E-AB98-6302D8EF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85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500B-D79C-420E-8066-4C57D2D20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6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F1C0-DA26-4B10-A806-B02D6A7EC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E5D1-9B62-497A-BEED-AC7739A7A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14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2465-0795-4F65-8B17-93C946F44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42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888A-9DF6-4438-A58C-4301E6A7C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8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209554-C86C-49CB-8920-5B54833B55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758028-56DB-4AEE-979F-D6B3BB8C27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D4499B-D377-4D71-ADF0-CDC0A33601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8019FC-9C7A-48B4-95DA-B7EAF0AF4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spitfireperformance.com/spit1vrs109e.html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spitfireperformance.com/spit1vrs109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Battle_of_Britai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BC4kW3-DbQ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Ts9m3qiP4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cWb_466k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Battle_of_Brita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1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779838"/>
            <a:ext cx="8451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390650" y="514350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Spitfire vs. Bf 109</a:t>
            </a:r>
          </a:p>
        </p:txBody>
      </p:sp>
      <p:pic>
        <p:nvPicPr>
          <p:cNvPr id="18435" name="Picture 8" descr="Bf109F-profile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594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Spitfire-profile-right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4448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Spitfire-profile-right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4448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543050" y="1306513"/>
            <a:ext cx="533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Generally felt to be evenly matched</a:t>
            </a: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1371600" y="32766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</a:rPr>
              <a:t>More rugged</a:t>
            </a:r>
          </a:p>
        </p:txBody>
      </p:sp>
      <p:sp>
        <p:nvSpPr>
          <p:cNvPr id="18440" name="Text Box 17"/>
          <p:cNvSpPr txBox="1">
            <a:spLocks noChangeArrowheads="1"/>
          </p:cNvSpPr>
          <p:nvPr/>
        </p:nvSpPr>
        <p:spPr bwMode="auto">
          <a:xfrm>
            <a:off x="1371600" y="37338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</a:rPr>
              <a:t>Better handling characteristics</a:t>
            </a:r>
          </a:p>
        </p:txBody>
      </p:sp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1409700" y="42037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</a:rPr>
              <a:t>Better visibility</a:t>
            </a:r>
          </a:p>
        </p:txBody>
      </p: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5219700" y="32639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</a:rPr>
              <a:t>Higher maximum dive speed</a:t>
            </a:r>
          </a:p>
        </p:txBody>
      </p:sp>
      <p:sp>
        <p:nvSpPr>
          <p:cNvPr id="18443" name="Text Box 20"/>
          <p:cNvSpPr txBox="1">
            <a:spLocks noChangeArrowheads="1"/>
          </p:cNvSpPr>
          <p:nvPr/>
        </p:nvSpPr>
        <p:spPr bwMode="auto">
          <a:xfrm>
            <a:off x="5257800" y="418782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</a:rPr>
              <a:t>Heavier armament (cannon)                                         </a:t>
            </a:r>
          </a:p>
        </p:txBody>
      </p:sp>
      <p:sp>
        <p:nvSpPr>
          <p:cNvPr id="18444" name="Text Box 21"/>
          <p:cNvSpPr txBox="1">
            <a:spLocks noChangeArrowheads="1"/>
          </p:cNvSpPr>
          <p:nvPr/>
        </p:nvSpPr>
        <p:spPr bwMode="auto">
          <a:xfrm>
            <a:off x="5257800" y="37338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</a:rPr>
              <a:t>Heavy on controls at high speed</a:t>
            </a:r>
          </a:p>
        </p:txBody>
      </p:sp>
      <p:sp>
        <p:nvSpPr>
          <p:cNvPr id="18445" name="Text Box 22"/>
          <p:cNvSpPr txBox="1">
            <a:spLocks noChangeArrowheads="1"/>
          </p:cNvSpPr>
          <p:nvPr/>
        </p:nvSpPr>
        <p:spPr bwMode="auto">
          <a:xfrm>
            <a:off x="7239000" y="6110288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  <a:hlinkClick r:id="rId5"/>
              </a:rPr>
              <a:t>Source</a:t>
            </a:r>
            <a:endParaRPr lang="en-US" altLang="en-US" sz="1600">
              <a:latin typeface="Helvetica" panose="020B0604020202020204" pitchFamily="34" charset="0"/>
            </a:endParaRPr>
          </a:p>
        </p:txBody>
      </p:sp>
      <p:pic>
        <p:nvPicPr>
          <p:cNvPr id="18446" name="Picture 4" descr="Rela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113338"/>
            <a:ext cx="36766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171575"/>
            <a:ext cx="7866062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14425" y="411163"/>
            <a:ext cx="691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They also had some very brave, very young pilots…</a:t>
            </a:r>
          </a:p>
        </p:txBody>
      </p:sp>
      <p:sp>
        <p:nvSpPr>
          <p:cNvPr id="20484" name="Text Box 22"/>
          <p:cNvSpPr txBox="1">
            <a:spLocks noChangeArrowheads="1"/>
          </p:cNvSpPr>
          <p:nvPr/>
        </p:nvSpPr>
        <p:spPr bwMode="auto">
          <a:xfrm>
            <a:off x="7239000" y="6110288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Helvetica" panose="020B0604020202020204" pitchFamily="34" charset="0"/>
                <a:hlinkClick r:id="rId4"/>
              </a:rPr>
              <a:t>Source</a:t>
            </a:r>
            <a:endParaRPr lang="en-US" altLang="en-US" sz="1600">
              <a:latin typeface="Helvetica" panose="020B0604020202020204" pitchFamily="34" charset="0"/>
            </a:endParaRPr>
          </a:p>
        </p:txBody>
      </p:sp>
      <p:pic>
        <p:nvPicPr>
          <p:cNvPr id="20485" name="Picture 4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113338"/>
            <a:ext cx="36766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114425" y="411163"/>
            <a:ext cx="6915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And the help of some very brave and experienced pilots from Poland and Czechoslovakia</a:t>
            </a:r>
          </a:p>
        </p:txBody>
      </p:sp>
      <p:pic>
        <p:nvPicPr>
          <p:cNvPr id="22531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113338"/>
            <a:ext cx="36766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Image result for polish pilots w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749550"/>
            <a:ext cx="4524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114425" y="411163"/>
            <a:ext cx="69151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Q.What did Poland and Czechoslovakia have in common?</a:t>
            </a:r>
          </a:p>
        </p:txBody>
      </p:sp>
      <p:pic>
        <p:nvPicPr>
          <p:cNvPr id="24579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113338"/>
            <a:ext cx="36766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Image result for polish pilots w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613150"/>
            <a:ext cx="4524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68388" y="2273300"/>
            <a:ext cx="691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elvetica" panose="020B0604020202020204" pitchFamily="34" charset="0"/>
              </a:rPr>
              <a:t>A.Their countries had both been invaded by Hitler’s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057400" y="1066800"/>
            <a:ext cx="6915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Women also played their part!</a:t>
            </a:r>
          </a:p>
        </p:txBody>
      </p:sp>
      <p:pic>
        <p:nvPicPr>
          <p:cNvPr id="26627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250"/>
            <a:ext cx="3676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1050"/>
            <a:ext cx="4495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Image result for waaf ww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905000"/>
            <a:ext cx="3230563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Image result for waaf ww2  ops ro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57625"/>
            <a:ext cx="36290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057400" y="1066800"/>
            <a:ext cx="6915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And one very special invention. Can you guess what it was?</a:t>
            </a:r>
          </a:p>
        </p:txBody>
      </p:sp>
      <p:pic>
        <p:nvPicPr>
          <p:cNvPr id="28675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250"/>
            <a:ext cx="3676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Image result for battle of britain rad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751138"/>
            <a:ext cx="445135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Image result for battle of britain ra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2820988"/>
            <a:ext cx="35052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71500"/>
            <a:ext cx="8188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4" name="Picture 2" descr="Image result for ra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24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371600" y="1600200"/>
            <a:ext cx="6915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By 31</a:t>
            </a:r>
            <a:r>
              <a:rPr lang="en-US" altLang="en-US" sz="3600" b="1" baseline="30000">
                <a:latin typeface="Helvetica" panose="020B0604020202020204" pitchFamily="34" charset="0"/>
              </a:rPr>
              <a:t>st</a:t>
            </a:r>
            <a:r>
              <a:rPr lang="en-US" altLang="en-US" sz="3600" b="1">
                <a:latin typeface="Helvetica" panose="020B0604020202020204" pitchFamily="34" charset="0"/>
              </a:rPr>
              <a:t> October 1940, Germany had lost so many planes and pilots that Operation Sealion was cancelled.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Britain was still losing the war, but for now the threat of invasion was over.</a:t>
            </a:r>
          </a:p>
        </p:txBody>
      </p:sp>
      <p:pic>
        <p:nvPicPr>
          <p:cNvPr id="31747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250"/>
            <a:ext cx="3676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286000" y="762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Helvetica" panose="020B0604020202020204" pitchFamily="34" charset="0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281113"/>
            <a:ext cx="5029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38200" y="36576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Losses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7696200" y="632460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  <a:hlinkClick r:id="rId4"/>
              </a:rPr>
              <a:t>Source</a:t>
            </a:r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4038600" y="4205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RAF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486400" y="42052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Luftwaffe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600200" y="4724400"/>
            <a:ext cx="1905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Single-seat fighters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Twin-seat fighter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Bombers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Maritime patrol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822700" y="4889500"/>
            <a:ext cx="15240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1,023</a:t>
            </a:r>
            <a:endParaRPr lang="en-US" altLang="en-US" sz="700">
              <a:latin typeface="Helvetica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700">
              <a:latin typeface="Helvetica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376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148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520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latin typeface="Helvetica" panose="020B0604020202020204" pitchFamily="34" charset="0"/>
            </a:endParaRP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5689600" y="4889500"/>
            <a:ext cx="1625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1,107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700">
              <a:latin typeface="Helvetica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357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1,014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2,600+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3492500" y="47752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Helvetica" panose="020B0604020202020204" pitchFamily="34" charset="0"/>
              </a:rPr>
              <a:t>}</a:t>
            </a: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2590800" y="59944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Pilots Lost</a:t>
            </a:r>
            <a:endParaRPr lang="en-US" altLang="en-US" sz="2400">
              <a:latin typeface="Helvetica" panose="020B0604020202020204" pitchFamily="34" charset="0"/>
            </a:endParaRPr>
          </a:p>
        </p:txBody>
      </p:sp>
      <p:pic>
        <p:nvPicPr>
          <p:cNvPr id="33806" name="Picture 4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36766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  <p:bldP spid="129036" grpId="0"/>
      <p:bldP spid="129037" grpId="0"/>
      <p:bldP spid="129038" grpId="0"/>
      <p:bldP spid="1290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 descr="Churchill-portrait-1941-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43000"/>
            <a:ext cx="34607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81600" y="2514600"/>
            <a:ext cx="36385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In Parliament, Mr. Churchill praised ‘the few’. Who do you think ‘the few’ were? </a:t>
            </a:r>
          </a:p>
        </p:txBody>
      </p:sp>
      <p:pic>
        <p:nvPicPr>
          <p:cNvPr id="35844" name="Picture 4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479425"/>
            <a:ext cx="3676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57">
            <a:off x="762000" y="4686300"/>
            <a:ext cx="14652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14413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325"/>
            <a:ext cx="367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F31FC-C822-4FE5-8605-2869CE270160}"/>
              </a:ext>
            </a:extLst>
          </p:cNvPr>
          <p:cNvSpPr txBox="1"/>
          <p:nvPr/>
        </p:nvSpPr>
        <p:spPr>
          <a:xfrm>
            <a:off x="290513" y="1698625"/>
            <a:ext cx="8366125" cy="440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The British army had narrowly escaped complete defeat at Dunkirk</a:t>
            </a:r>
          </a:p>
          <a:p>
            <a:pPr eaLnBrk="1" hangingPunct="1">
              <a:defRPr/>
            </a:pPr>
            <a:endParaRPr lang="en-GB" sz="28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Now Hitler’s army was only 21 miles across the English Channel</a:t>
            </a:r>
          </a:p>
          <a:p>
            <a:pPr eaLnBrk="1" hangingPunct="1">
              <a:defRPr/>
            </a:pPr>
            <a:endParaRPr lang="en-GB" sz="28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But before they invaded, the Germans needed to control what?</a:t>
            </a:r>
          </a:p>
          <a:p>
            <a:pPr eaLnBrk="1" hangingPunct="1">
              <a:defRPr/>
            </a:pPr>
            <a:endParaRPr lang="en-GB" sz="28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The air!</a:t>
            </a:r>
          </a:p>
        </p:txBody>
      </p:sp>
      <p:pic>
        <p:nvPicPr>
          <p:cNvPr id="5" name="Picture 8" descr="He111-profile-AFMa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992688"/>
            <a:ext cx="57277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1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779838"/>
            <a:ext cx="8451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895600"/>
            <a:ext cx="14652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14413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325"/>
            <a:ext cx="367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290513" y="1698625"/>
            <a:ext cx="836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 b="1">
                <a:latin typeface="Helvetica" panose="020B0604020202020204" pitchFamily="34" charset="0"/>
              </a:rPr>
              <a:t>Why was control of the air so important?</a:t>
            </a:r>
          </a:p>
        </p:txBody>
      </p:sp>
      <p:pic>
        <p:nvPicPr>
          <p:cNvPr id="7173" name="Picture 8" descr="He111-profile-AFMa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070225"/>
            <a:ext cx="47863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Spitfire-profile-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1100"/>
            <a:ext cx="2630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urricane-Mk1-profile=fleetairarmarch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349875"/>
            <a:ext cx="3860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f109-profile=bismarck-clas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293938"/>
            <a:ext cx="47847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Bf110-profile=bismarck-clas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460875"/>
            <a:ext cx="5257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76300" y="2463800"/>
            <a:ext cx="7391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>
                <a:latin typeface="Helvetica" panose="020B0604020202020204" pitchFamily="34" charset="0"/>
              </a:rPr>
              <a:t>    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304800" y="1746250"/>
            <a:ext cx="46482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Hitler’s plan to invade England was called: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‘Operation Sealion’</a:t>
            </a:r>
          </a:p>
        </p:txBody>
      </p:sp>
      <p:pic>
        <p:nvPicPr>
          <p:cNvPr id="6150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425"/>
            <a:ext cx="367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762000"/>
            <a:ext cx="41481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4" descr="Image result for operation sea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419600"/>
            <a:ext cx="28876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76300" y="2463800"/>
            <a:ext cx="7391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>
                <a:latin typeface="Helvetica" panose="020B0604020202020204" pitchFamily="34" charset="0"/>
              </a:rPr>
              <a:t>    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19125" y="1746250"/>
            <a:ext cx="4333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Helvetica" panose="020B0604020202020204" pitchFamily="34" charset="0"/>
              </a:rPr>
              <a:t>Winston Churchill, the Prime Minister, knew how important the next battle would be.</a:t>
            </a:r>
            <a:endParaRPr lang="en-US" altLang="en-US" sz="3600" b="1">
              <a:latin typeface="Helvetica" panose="020B0604020202020204" pitchFamily="34" charset="0"/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-466725" y="52324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Winston Churchill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June 18, 1940</a:t>
            </a:r>
          </a:p>
        </p:txBody>
      </p:sp>
      <p:pic>
        <p:nvPicPr>
          <p:cNvPr id="8199" name="Picture 13" descr="Churchill-portrait-1941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517650"/>
            <a:ext cx="34607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425"/>
            <a:ext cx="367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76300" y="2463800"/>
            <a:ext cx="7391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>
                <a:latin typeface="Helvetica" panose="020B0604020202020204" pitchFamily="34" charset="0"/>
              </a:rPr>
              <a:t>    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619125" y="1746250"/>
            <a:ext cx="4333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Helvetica" panose="020B0604020202020204" pitchFamily="34" charset="0"/>
              </a:rPr>
              <a:t>"What General Weygand called the Battle of France is over.  The Battle of Britain is about to begin."</a:t>
            </a:r>
            <a:r>
              <a:rPr lang="en-US" altLang="en-US" sz="3600" b="1"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-23813" y="4930775"/>
            <a:ext cx="43434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Winston Churchill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June 18, 1940</a:t>
            </a:r>
          </a:p>
        </p:txBody>
      </p:sp>
      <p:pic>
        <p:nvPicPr>
          <p:cNvPr id="10247" name="Picture 13" descr="Churchill-portrait-1941-s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517650"/>
            <a:ext cx="34607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425"/>
            <a:ext cx="367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6876">
            <a:off x="4092575" y="4502150"/>
            <a:ext cx="14636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876300" y="2463800"/>
            <a:ext cx="7391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>
                <a:latin typeface="Helvetica" panose="020B0604020202020204" pitchFamily="34" charset="0"/>
              </a:rPr>
              <a:t>    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469900" y="2374900"/>
            <a:ext cx="43338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What was Churchill trying to achieve by making this speech?</a:t>
            </a:r>
          </a:p>
        </p:txBody>
      </p:sp>
      <p:pic>
        <p:nvPicPr>
          <p:cNvPr id="12294" name="Picture 4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425"/>
            <a:ext cx="367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Churchill-portrait-1941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517650"/>
            <a:ext cx="34607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86000" y="762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Helvetica" panose="020B0604020202020204" pitchFamily="34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606425"/>
            <a:ext cx="51736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800100" y="3624263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Helvetica" panose="020B0604020202020204" pitchFamily="34" charset="0"/>
              </a:rPr>
              <a:t>The Royal Air Force was greatly out-numbered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696200" y="632460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  <a:hlinkClick r:id="rId4"/>
              </a:rPr>
              <a:t>Source</a:t>
            </a:r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038600" y="4205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RAF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5486400" y="42052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Helvetica" panose="020B0604020202020204" pitchFamily="34" charset="0"/>
              </a:rPr>
              <a:t>Luftwaffe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600200" y="4724400"/>
            <a:ext cx="1905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Single-seat fighters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Twin-seat fighter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Bombers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Maritime patrol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3860800" y="4737100"/>
            <a:ext cx="152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754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159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560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500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latin typeface="Helvetica" panose="020B0604020202020204" pitchFamily="34" charset="0"/>
            </a:endParaRP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5715000" y="4737100"/>
            <a:ext cx="162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1,107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357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1,300 / 428*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233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latin typeface="Helvetica" panose="020B0604020202020204" pitchFamily="34" charset="0"/>
            </a:endParaRP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5638800" y="61722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</a:rPr>
              <a:t>* Dive-bombers</a:t>
            </a:r>
          </a:p>
        </p:txBody>
      </p:sp>
      <p:pic>
        <p:nvPicPr>
          <p:cNvPr id="14349" name="Picture 4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9100"/>
            <a:ext cx="3676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Helvetica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76300" y="2463800"/>
            <a:ext cx="7391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>
                <a:latin typeface="Helvetica" panose="020B0604020202020204" pitchFamily="34" charset="0"/>
              </a:rPr>
              <a:t>    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429000" y="217488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Helvetica" panose="020B0604020202020204" pitchFamily="34" charset="0"/>
              </a:rPr>
              <a:t>But the RAF had two excellent fighter planes!</a:t>
            </a:r>
          </a:p>
        </p:txBody>
      </p:sp>
      <p:pic>
        <p:nvPicPr>
          <p:cNvPr id="16390" name="Picture 7" descr="Spitfire-MkII-profile-mirror=fleetairarmarch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727200"/>
            <a:ext cx="6350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-30163" y="3468688"/>
            <a:ext cx="388620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Supermarine Spitfire</a:t>
            </a:r>
          </a:p>
        </p:txBody>
      </p:sp>
      <p:pic>
        <p:nvPicPr>
          <p:cNvPr id="16392" name="Picture 4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1125"/>
            <a:ext cx="3676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Hurricane-Mk1-profile=fleetairarmarch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08475"/>
            <a:ext cx="635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1028700" y="2616200"/>
            <a:ext cx="7391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>
                <a:latin typeface="Helvetica" panose="020B0604020202020204" pitchFamily="34" charset="0"/>
              </a:rPr>
              <a:t>    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endParaRPr lang="en-US" altLang="en-US" sz="2800" b="1">
              <a:latin typeface="Helvetica" panose="020B0604020202020204" pitchFamily="34" charset="0"/>
            </a:endParaRP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0" y="6246813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Helvetica" panose="020B0604020202020204" pitchFamily="34" charset="0"/>
              </a:rPr>
              <a:t>Hawker Hurricane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S3818">
  <a:themeElements>
    <a:clrScheme name="HTS381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TS381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TS381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TS381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S381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S381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S381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S381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TS381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Settings\Tom\Application Data\Microsoft\Templates\HTS3818.pot</Template>
  <TotalTime>14808</TotalTime>
  <Words>357</Words>
  <Application>Microsoft Office PowerPoint</Application>
  <PresentationFormat>On-screen Show (4:3)</PresentationFormat>
  <Paragraphs>96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Helvetica</vt:lpstr>
      <vt:lpstr>MS PGothic</vt:lpstr>
      <vt:lpstr>Arial</vt:lpstr>
      <vt:lpstr>Times New Roman</vt:lpstr>
      <vt:lpstr>HTS3818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J Alexander</cp:lastModifiedBy>
  <cp:revision>168</cp:revision>
  <dcterms:created xsi:type="dcterms:W3CDTF">2013-10-18T14:04:11Z</dcterms:created>
  <dcterms:modified xsi:type="dcterms:W3CDTF">2020-05-20T10:08:58Z</dcterms:modified>
</cp:coreProperties>
</file>