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sldIdLst>
    <p:sldId id="271" r:id="rId3"/>
    <p:sldId id="256" r:id="rId4"/>
    <p:sldId id="257" r:id="rId5"/>
    <p:sldId id="272" r:id="rId6"/>
    <p:sldId id="273" r:id="rId7"/>
    <p:sldId id="274" r:id="rId8"/>
    <p:sldId id="275" r:id="rId9"/>
    <p:sldId id="276" r:id="rId10"/>
    <p:sldId id="277" r:id="rId11"/>
    <p:sldId id="27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001" autoAdjust="0"/>
    <p:restoredTop sz="94660"/>
  </p:normalViewPr>
  <p:slideViewPr>
    <p:cSldViewPr snapToGrid="0">
      <p:cViewPr varScale="1">
        <p:scale>
          <a:sx n="80" d="100"/>
          <a:sy n="80" d="100"/>
        </p:scale>
        <p:origin x="90" y="30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742318-23DF-4EDF-8646-EDABDB39ADC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3F571D-4B23-44FC-85D1-0EB58255714E}" type="slidenum">
              <a:rPr lang="en-GB" smtClean="0"/>
              <a:t>‹#›</a:t>
            </a:fld>
            <a:endParaRPr lang="en-GB"/>
          </a:p>
        </p:txBody>
      </p:sp>
    </p:spTree>
    <p:extLst>
      <p:ext uri="{BB962C8B-B14F-4D97-AF65-F5344CB8AC3E}">
        <p14:creationId xmlns:p14="http://schemas.microsoft.com/office/powerpoint/2010/main" val="152445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42318-23DF-4EDF-8646-EDABDB39ADC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3F571D-4B23-44FC-85D1-0EB58255714E}" type="slidenum">
              <a:rPr lang="en-GB" smtClean="0"/>
              <a:t>‹#›</a:t>
            </a:fld>
            <a:endParaRPr lang="en-GB"/>
          </a:p>
        </p:txBody>
      </p:sp>
    </p:spTree>
    <p:extLst>
      <p:ext uri="{BB962C8B-B14F-4D97-AF65-F5344CB8AC3E}">
        <p14:creationId xmlns:p14="http://schemas.microsoft.com/office/powerpoint/2010/main" val="2756684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42318-23DF-4EDF-8646-EDABDB39ADC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3F571D-4B23-44FC-85D1-0EB58255714E}" type="slidenum">
              <a:rPr lang="en-GB" smtClean="0"/>
              <a:t>‹#›</a:t>
            </a:fld>
            <a:endParaRPr lang="en-GB"/>
          </a:p>
        </p:txBody>
      </p:sp>
    </p:spTree>
    <p:extLst>
      <p:ext uri="{BB962C8B-B14F-4D97-AF65-F5344CB8AC3E}">
        <p14:creationId xmlns:p14="http://schemas.microsoft.com/office/powerpoint/2010/main" val="694420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1152A31-F10B-49A8-B9B3-9FFCAB51718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A86723C9-21D6-4ABA-8941-37766963175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A6284E35-11EA-485B-B8AC-612D39564EB9}"/>
              </a:ext>
            </a:extLst>
          </p:cNvPr>
          <p:cNvSpPr>
            <a:spLocks noGrp="1" noChangeArrowheads="1"/>
          </p:cNvSpPr>
          <p:nvPr>
            <p:ph type="sldNum" sz="quarter" idx="12"/>
          </p:nvPr>
        </p:nvSpPr>
        <p:spPr>
          <a:ln/>
        </p:spPr>
        <p:txBody>
          <a:bodyPr/>
          <a:lstStyle>
            <a:lvl1pPr>
              <a:defRPr/>
            </a:lvl1pPr>
          </a:lstStyle>
          <a:p>
            <a:pPr>
              <a:defRPr/>
            </a:pPr>
            <a:fld id="{F2437CA7-6E37-45B3-94BF-0EB49A869694}" type="slidenum">
              <a:rPr lang="en-US" altLang="en-US"/>
              <a:pPr>
                <a:defRPr/>
              </a:pPr>
              <a:t>‹#›</a:t>
            </a:fld>
            <a:endParaRPr lang="en-US" altLang="en-US"/>
          </a:p>
        </p:txBody>
      </p:sp>
    </p:spTree>
    <p:extLst>
      <p:ext uri="{BB962C8B-B14F-4D97-AF65-F5344CB8AC3E}">
        <p14:creationId xmlns:p14="http://schemas.microsoft.com/office/powerpoint/2010/main" val="4157723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42318-23DF-4EDF-8646-EDABDB39ADC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3F571D-4B23-44FC-85D1-0EB58255714E}" type="slidenum">
              <a:rPr lang="en-GB" smtClean="0"/>
              <a:t>‹#›</a:t>
            </a:fld>
            <a:endParaRPr lang="en-GB"/>
          </a:p>
        </p:txBody>
      </p:sp>
    </p:spTree>
    <p:extLst>
      <p:ext uri="{BB962C8B-B14F-4D97-AF65-F5344CB8AC3E}">
        <p14:creationId xmlns:p14="http://schemas.microsoft.com/office/powerpoint/2010/main" val="92979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42318-23DF-4EDF-8646-EDABDB39ADC5}"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3F571D-4B23-44FC-85D1-0EB58255714E}" type="slidenum">
              <a:rPr lang="en-GB" smtClean="0"/>
              <a:t>‹#›</a:t>
            </a:fld>
            <a:endParaRPr lang="en-GB"/>
          </a:p>
        </p:txBody>
      </p:sp>
    </p:spTree>
    <p:extLst>
      <p:ext uri="{BB962C8B-B14F-4D97-AF65-F5344CB8AC3E}">
        <p14:creationId xmlns:p14="http://schemas.microsoft.com/office/powerpoint/2010/main" val="2765503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742318-23DF-4EDF-8646-EDABDB39ADC5}"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3F571D-4B23-44FC-85D1-0EB58255714E}" type="slidenum">
              <a:rPr lang="en-GB" smtClean="0"/>
              <a:t>‹#›</a:t>
            </a:fld>
            <a:endParaRPr lang="en-GB"/>
          </a:p>
        </p:txBody>
      </p:sp>
    </p:spTree>
    <p:extLst>
      <p:ext uri="{BB962C8B-B14F-4D97-AF65-F5344CB8AC3E}">
        <p14:creationId xmlns:p14="http://schemas.microsoft.com/office/powerpoint/2010/main" val="2737114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742318-23DF-4EDF-8646-EDABDB39ADC5}" type="datetimeFigureOut">
              <a:rPr lang="en-GB" smtClean="0"/>
              <a:t>30/03/2020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3F571D-4B23-44FC-85D1-0EB58255714E}" type="slidenum">
              <a:rPr lang="en-GB" smtClean="0"/>
              <a:t>‹#›</a:t>
            </a:fld>
            <a:endParaRPr lang="en-GB"/>
          </a:p>
        </p:txBody>
      </p:sp>
    </p:spTree>
    <p:extLst>
      <p:ext uri="{BB962C8B-B14F-4D97-AF65-F5344CB8AC3E}">
        <p14:creationId xmlns:p14="http://schemas.microsoft.com/office/powerpoint/2010/main" val="164524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742318-23DF-4EDF-8646-EDABDB39ADC5}" type="datetimeFigureOut">
              <a:rPr lang="en-GB" smtClean="0"/>
              <a:t>30/03/2020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3F571D-4B23-44FC-85D1-0EB58255714E}" type="slidenum">
              <a:rPr lang="en-GB" smtClean="0"/>
              <a:t>‹#›</a:t>
            </a:fld>
            <a:endParaRPr lang="en-GB"/>
          </a:p>
        </p:txBody>
      </p:sp>
    </p:spTree>
    <p:extLst>
      <p:ext uri="{BB962C8B-B14F-4D97-AF65-F5344CB8AC3E}">
        <p14:creationId xmlns:p14="http://schemas.microsoft.com/office/powerpoint/2010/main" val="2358070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42318-23DF-4EDF-8646-EDABDB39ADC5}" type="datetimeFigureOut">
              <a:rPr lang="en-GB" smtClean="0"/>
              <a:t>30/03/2020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3F571D-4B23-44FC-85D1-0EB58255714E}" type="slidenum">
              <a:rPr lang="en-GB" smtClean="0"/>
              <a:t>‹#›</a:t>
            </a:fld>
            <a:endParaRPr lang="en-GB"/>
          </a:p>
        </p:txBody>
      </p:sp>
    </p:spTree>
    <p:extLst>
      <p:ext uri="{BB962C8B-B14F-4D97-AF65-F5344CB8AC3E}">
        <p14:creationId xmlns:p14="http://schemas.microsoft.com/office/powerpoint/2010/main" val="741297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42318-23DF-4EDF-8646-EDABDB39ADC5}"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3F571D-4B23-44FC-85D1-0EB58255714E}" type="slidenum">
              <a:rPr lang="en-GB" smtClean="0"/>
              <a:t>‹#›</a:t>
            </a:fld>
            <a:endParaRPr lang="en-GB"/>
          </a:p>
        </p:txBody>
      </p:sp>
    </p:spTree>
    <p:extLst>
      <p:ext uri="{BB962C8B-B14F-4D97-AF65-F5344CB8AC3E}">
        <p14:creationId xmlns:p14="http://schemas.microsoft.com/office/powerpoint/2010/main" val="3129587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42318-23DF-4EDF-8646-EDABDB39ADC5}"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3F571D-4B23-44FC-85D1-0EB58255714E}" type="slidenum">
              <a:rPr lang="en-GB" smtClean="0"/>
              <a:t>‹#›</a:t>
            </a:fld>
            <a:endParaRPr lang="en-GB"/>
          </a:p>
        </p:txBody>
      </p:sp>
    </p:spTree>
    <p:extLst>
      <p:ext uri="{BB962C8B-B14F-4D97-AF65-F5344CB8AC3E}">
        <p14:creationId xmlns:p14="http://schemas.microsoft.com/office/powerpoint/2010/main" val="362844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42318-23DF-4EDF-8646-EDABDB39ADC5}" type="datetimeFigureOut">
              <a:rPr lang="en-GB" smtClean="0"/>
              <a:t>30/03/2020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F571D-4B23-44FC-85D1-0EB58255714E}" type="slidenum">
              <a:rPr lang="en-GB" smtClean="0"/>
              <a:t>‹#›</a:t>
            </a:fld>
            <a:endParaRPr lang="en-GB"/>
          </a:p>
        </p:txBody>
      </p:sp>
    </p:spTree>
    <p:extLst>
      <p:ext uri="{BB962C8B-B14F-4D97-AF65-F5344CB8AC3E}">
        <p14:creationId xmlns:p14="http://schemas.microsoft.com/office/powerpoint/2010/main" val="3470919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B1E05F9-BED0-48F0-9A00-DC847D3E969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B33821E-D5E0-42C6-8623-5740920BEF8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9679FF5-9139-4FF7-8883-C7F89CFB890B}"/>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92844E4E-E9E4-43CD-9613-3ACC3EF7312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A73E3178-EF33-4B27-A781-AFF4731AEF0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7D92175-843E-485E-8885-1368BFD23CB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lT3PJ0RY4oY" TargetMode="External"/><Relationship Id="rId2" Type="http://schemas.openxmlformats.org/officeDocument/2006/relationships/hyperlink" Target="https://www.youtube.com/watch?v=28TIyWdfxxc"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3xsOxff0Qf4"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SKY">
            <a:extLst>
              <a:ext uri="{FF2B5EF4-FFF2-40B4-BE49-F238E27FC236}">
                <a16:creationId xmlns:a16="http://schemas.microsoft.com/office/drawing/2014/main" id="{68E9419F-4068-48F3-AE6B-5C8649EA28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38113"/>
            <a:ext cx="8605837" cy="658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
            <a:extLst>
              <a:ext uri="{FF2B5EF4-FFF2-40B4-BE49-F238E27FC236}">
                <a16:creationId xmlns:a16="http://schemas.microsoft.com/office/drawing/2014/main" id="{B890A968-EE13-4681-9712-4D2331B2CD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697038"/>
            <a:ext cx="5616575"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43E5E877-4394-4D59-B226-643060A65BB6}"/>
              </a:ext>
            </a:extLst>
          </p:cNvPr>
          <p:cNvSpPr/>
          <p:nvPr/>
        </p:nvSpPr>
        <p:spPr>
          <a:xfrm>
            <a:off x="179512" y="260648"/>
            <a:ext cx="5916043" cy="1446550"/>
          </a:xfrm>
          <a:prstGeom prst="rect">
            <a:avLst/>
          </a:prstGeom>
          <a:noFill/>
        </p:spPr>
        <p:txBody>
          <a:bodyPr wrap="none">
            <a:spAutoFit/>
          </a:bodyPr>
          <a:lstStyle/>
          <a:p>
            <a:pPr>
              <a:defRPr/>
            </a:pPr>
            <a:r>
              <a:rPr lang="en-US" sz="4400" b="1" dirty="0">
                <a:ln w="22225">
                  <a:solidFill>
                    <a:schemeClr val="accent2"/>
                  </a:solidFill>
                  <a:prstDash val="solid"/>
                </a:ln>
                <a:solidFill>
                  <a:schemeClr val="accent2">
                    <a:lumMod val="40000"/>
                    <a:lumOff val="60000"/>
                  </a:schemeClr>
                </a:solidFill>
                <a:latin typeface="Cooper Black" panose="0208090404030B020404" pitchFamily="18" charset="0"/>
              </a:rPr>
              <a:t>Captain Andrews’</a:t>
            </a:r>
          </a:p>
          <a:p>
            <a:pPr>
              <a:defRPr/>
            </a:pPr>
            <a:r>
              <a:rPr lang="en-US" sz="4400" b="1" dirty="0">
                <a:ln w="22225">
                  <a:solidFill>
                    <a:schemeClr val="accent2"/>
                  </a:solidFill>
                  <a:prstDash val="solid"/>
                </a:ln>
                <a:solidFill>
                  <a:schemeClr val="accent2">
                    <a:lumMod val="40000"/>
                    <a:lumOff val="60000"/>
                  </a:schemeClr>
                </a:solidFill>
                <a:latin typeface="Cooper Black" panose="0208090404030B020404" pitchFamily="18" charset="0"/>
              </a:rPr>
              <a:t>Flight Experience… </a:t>
            </a:r>
          </a:p>
        </p:txBody>
      </p:sp>
      <p:sp>
        <p:nvSpPr>
          <p:cNvPr id="4" name="Rectangle 3">
            <a:extLst>
              <a:ext uri="{FF2B5EF4-FFF2-40B4-BE49-F238E27FC236}">
                <a16:creationId xmlns:a16="http://schemas.microsoft.com/office/drawing/2014/main" id="{2FE84FD2-EC1A-4D69-94D9-9EEFBAB749D6}"/>
              </a:ext>
            </a:extLst>
          </p:cNvPr>
          <p:cNvSpPr/>
          <p:nvPr/>
        </p:nvSpPr>
        <p:spPr>
          <a:xfrm>
            <a:off x="3284621" y="4941168"/>
            <a:ext cx="5381593" cy="1785104"/>
          </a:xfrm>
          <a:prstGeom prst="rect">
            <a:avLst/>
          </a:prstGeom>
          <a:noFill/>
        </p:spPr>
        <p:txBody>
          <a:bodyPr wrap="square">
            <a:spAutoFit/>
          </a:bodyPr>
          <a:lstStyle/>
          <a:p>
            <a:pPr algn="r">
              <a:defRPr/>
            </a:pPr>
            <a:r>
              <a:rPr lang="en-US" sz="4400" b="1" dirty="0">
                <a:ln w="22225">
                  <a:solidFill>
                    <a:schemeClr val="accent2"/>
                  </a:solidFill>
                  <a:prstDash val="solid"/>
                </a:ln>
                <a:solidFill>
                  <a:schemeClr val="accent2">
                    <a:lumMod val="40000"/>
                    <a:lumOff val="60000"/>
                  </a:schemeClr>
                </a:solidFill>
                <a:latin typeface="Cooper Black" panose="0208090404030B020404" pitchFamily="18" charset="0"/>
              </a:rPr>
              <a:t>…Lesson 2</a:t>
            </a:r>
          </a:p>
          <a:p>
            <a:pPr algn="r">
              <a:defRPr/>
            </a:pPr>
            <a:r>
              <a:rPr lang="en-US" sz="6600" b="1" dirty="0">
                <a:ln w="22225">
                  <a:solidFill>
                    <a:schemeClr val="accent2"/>
                  </a:solidFill>
                  <a:prstDash val="solid"/>
                </a:ln>
                <a:solidFill>
                  <a:schemeClr val="accent2">
                    <a:lumMod val="40000"/>
                    <a:lumOff val="60000"/>
                  </a:schemeClr>
                </a:solidFill>
                <a:latin typeface="Cooper Black" panose="0208090404030B020404" pitchFamily="18" charset="0"/>
              </a:rPr>
              <a:t>PRESSURE</a:t>
            </a:r>
          </a:p>
        </p:txBody>
      </p:sp>
    </p:spTree>
    <p:extLst>
      <p:ext uri="{BB962C8B-B14F-4D97-AF65-F5344CB8AC3E}">
        <p14:creationId xmlns:p14="http://schemas.microsoft.com/office/powerpoint/2010/main" val="2497987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SKY">
            <a:extLst>
              <a:ext uri="{FF2B5EF4-FFF2-40B4-BE49-F238E27FC236}">
                <a16:creationId xmlns:a16="http://schemas.microsoft.com/office/drawing/2014/main" id="{68E9419F-4068-48F3-AE6B-5C8649EA28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38113"/>
            <a:ext cx="8605837" cy="658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
            <a:extLst>
              <a:ext uri="{FF2B5EF4-FFF2-40B4-BE49-F238E27FC236}">
                <a16:creationId xmlns:a16="http://schemas.microsoft.com/office/drawing/2014/main" id="{B890A968-EE13-4681-9712-4D2331B2CD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697038"/>
            <a:ext cx="5616575"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43E5E877-4394-4D59-B226-643060A65BB6}"/>
              </a:ext>
            </a:extLst>
          </p:cNvPr>
          <p:cNvSpPr/>
          <p:nvPr/>
        </p:nvSpPr>
        <p:spPr>
          <a:xfrm>
            <a:off x="179512" y="260648"/>
            <a:ext cx="5916043" cy="1446550"/>
          </a:xfrm>
          <a:prstGeom prst="rect">
            <a:avLst/>
          </a:prstGeom>
          <a:noFill/>
        </p:spPr>
        <p:txBody>
          <a:bodyPr wrap="none">
            <a:spAutoFit/>
          </a:bodyPr>
          <a:lstStyle/>
          <a:p>
            <a:pPr>
              <a:defRPr/>
            </a:pPr>
            <a:r>
              <a:rPr lang="en-US" sz="4400" b="1" dirty="0">
                <a:ln w="22225">
                  <a:solidFill>
                    <a:schemeClr val="accent2"/>
                  </a:solidFill>
                  <a:prstDash val="solid"/>
                </a:ln>
                <a:solidFill>
                  <a:schemeClr val="accent2">
                    <a:lumMod val="40000"/>
                    <a:lumOff val="60000"/>
                  </a:schemeClr>
                </a:solidFill>
                <a:latin typeface="Cooper Black" panose="0208090404030B020404" pitchFamily="18" charset="0"/>
              </a:rPr>
              <a:t>Captain Andrews’</a:t>
            </a:r>
          </a:p>
          <a:p>
            <a:pPr>
              <a:defRPr/>
            </a:pPr>
            <a:r>
              <a:rPr lang="en-US" sz="4400" b="1" dirty="0">
                <a:ln w="22225">
                  <a:solidFill>
                    <a:schemeClr val="accent2"/>
                  </a:solidFill>
                  <a:prstDash val="solid"/>
                </a:ln>
                <a:solidFill>
                  <a:schemeClr val="accent2">
                    <a:lumMod val="40000"/>
                    <a:lumOff val="60000"/>
                  </a:schemeClr>
                </a:solidFill>
                <a:latin typeface="Cooper Black" panose="0208090404030B020404" pitchFamily="18" charset="0"/>
              </a:rPr>
              <a:t>Flight Experience… </a:t>
            </a:r>
          </a:p>
        </p:txBody>
      </p:sp>
      <p:sp>
        <p:nvSpPr>
          <p:cNvPr id="4" name="Rectangle 3">
            <a:extLst>
              <a:ext uri="{FF2B5EF4-FFF2-40B4-BE49-F238E27FC236}">
                <a16:creationId xmlns:a16="http://schemas.microsoft.com/office/drawing/2014/main" id="{2FE84FD2-EC1A-4D69-94D9-9EEFBAB749D6}"/>
              </a:ext>
            </a:extLst>
          </p:cNvPr>
          <p:cNvSpPr/>
          <p:nvPr/>
        </p:nvSpPr>
        <p:spPr>
          <a:xfrm>
            <a:off x="3284621" y="4941168"/>
            <a:ext cx="5381593" cy="1785104"/>
          </a:xfrm>
          <a:prstGeom prst="rect">
            <a:avLst/>
          </a:prstGeom>
          <a:noFill/>
        </p:spPr>
        <p:txBody>
          <a:bodyPr wrap="square">
            <a:spAutoFit/>
          </a:bodyPr>
          <a:lstStyle/>
          <a:p>
            <a:pPr algn="r">
              <a:defRPr/>
            </a:pPr>
            <a:r>
              <a:rPr lang="en-US" sz="4400" b="1" dirty="0">
                <a:ln w="22225">
                  <a:solidFill>
                    <a:schemeClr val="accent2"/>
                  </a:solidFill>
                  <a:prstDash val="solid"/>
                </a:ln>
                <a:solidFill>
                  <a:schemeClr val="accent2">
                    <a:lumMod val="40000"/>
                    <a:lumOff val="60000"/>
                  </a:schemeClr>
                </a:solidFill>
                <a:latin typeface="Cooper Black" panose="0208090404030B020404" pitchFamily="18" charset="0"/>
              </a:rPr>
              <a:t>…Lesson 2</a:t>
            </a:r>
          </a:p>
          <a:p>
            <a:pPr algn="r">
              <a:defRPr/>
            </a:pPr>
            <a:r>
              <a:rPr lang="en-US" sz="6600" b="1" dirty="0">
                <a:ln w="22225">
                  <a:solidFill>
                    <a:schemeClr val="accent2"/>
                  </a:solidFill>
                  <a:prstDash val="solid"/>
                </a:ln>
                <a:solidFill>
                  <a:schemeClr val="accent2">
                    <a:lumMod val="40000"/>
                    <a:lumOff val="60000"/>
                  </a:schemeClr>
                </a:solidFill>
                <a:latin typeface="Cooper Black" panose="0208090404030B020404" pitchFamily="18" charset="0"/>
              </a:rPr>
              <a:t>PRESSURE</a:t>
            </a:r>
          </a:p>
        </p:txBody>
      </p:sp>
    </p:spTree>
    <p:extLst>
      <p:ext uri="{BB962C8B-B14F-4D97-AF65-F5344CB8AC3E}">
        <p14:creationId xmlns:p14="http://schemas.microsoft.com/office/powerpoint/2010/main" val="15256956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mage result for UNDER pressure">
            <a:extLst>
              <a:ext uri="{FF2B5EF4-FFF2-40B4-BE49-F238E27FC236}">
                <a16:creationId xmlns:a16="http://schemas.microsoft.com/office/drawing/2014/main" id="{7462B4BB-C9EF-4622-AB86-A4D775C1F5F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521" r="12824" b="7455"/>
          <a:stretch/>
        </p:blipFill>
        <p:spPr bwMode="auto">
          <a:xfrm>
            <a:off x="241298" y="923330"/>
            <a:ext cx="8661401" cy="575126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36B71D39-282C-481D-98B6-D72A9DFC44DC}"/>
              </a:ext>
            </a:extLst>
          </p:cNvPr>
          <p:cNvSpPr/>
          <p:nvPr/>
        </p:nvSpPr>
        <p:spPr>
          <a:xfrm>
            <a:off x="1934" y="0"/>
            <a:ext cx="9140131"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What does it mean to be…</a:t>
            </a:r>
          </a:p>
        </p:txBody>
      </p:sp>
      <p:sp>
        <p:nvSpPr>
          <p:cNvPr id="14" name="Rectangle 13">
            <a:extLst>
              <a:ext uri="{FF2B5EF4-FFF2-40B4-BE49-F238E27FC236}">
                <a16:creationId xmlns:a16="http://schemas.microsoft.com/office/drawing/2014/main" id="{006D34D2-CA01-4DC0-9F47-26F9C2909EA1}"/>
              </a:ext>
            </a:extLst>
          </p:cNvPr>
          <p:cNvSpPr/>
          <p:nvPr/>
        </p:nvSpPr>
        <p:spPr>
          <a:xfrm>
            <a:off x="3570308" y="2787317"/>
            <a:ext cx="1662636" cy="3770263"/>
          </a:xfrm>
          <a:prstGeom prst="rect">
            <a:avLst/>
          </a:prstGeom>
          <a:noFill/>
        </p:spPr>
        <p:txBody>
          <a:bodyPr wrap="none" lIns="91440" tIns="45720" rIns="91440" bIns="45720">
            <a:spAutoFit/>
          </a:bodyPr>
          <a:lstStyle/>
          <a:p>
            <a:pPr algn="ctr"/>
            <a:r>
              <a:rPr lang="en-US" sz="239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a:t>
            </a:r>
          </a:p>
        </p:txBody>
      </p:sp>
    </p:spTree>
    <p:extLst>
      <p:ext uri="{BB962C8B-B14F-4D97-AF65-F5344CB8AC3E}">
        <p14:creationId xmlns:p14="http://schemas.microsoft.com/office/powerpoint/2010/main" val="109028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pressure word">
            <a:extLst>
              <a:ext uri="{FF2B5EF4-FFF2-40B4-BE49-F238E27FC236}">
                <a16:creationId xmlns:a16="http://schemas.microsoft.com/office/drawing/2014/main" id="{D146FE8B-F263-4943-9A18-4A1FF87174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49" t="4431" r="3019" b="5601"/>
          <a:stretch/>
        </p:blipFill>
        <p:spPr bwMode="auto">
          <a:xfrm>
            <a:off x="116952" y="172528"/>
            <a:ext cx="9193468" cy="645255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5D4714B6-4B8D-4533-99DA-2700FBDD6F81}"/>
              </a:ext>
            </a:extLst>
          </p:cNvPr>
          <p:cNvSpPr/>
          <p:nvPr/>
        </p:nvSpPr>
        <p:spPr>
          <a:xfrm>
            <a:off x="2742236" y="1207699"/>
            <a:ext cx="3659528" cy="1446550"/>
          </a:xfrm>
          <a:prstGeom prst="rect">
            <a:avLst/>
          </a:prstGeom>
          <a:noFill/>
        </p:spPr>
        <p:txBody>
          <a:bodyPr wrap="none" lIns="91440" tIns="45720" rIns="91440" bIns="45720">
            <a:spAutoFit/>
          </a:bodyPr>
          <a:lstStyle/>
          <a:p>
            <a:pPr algn="ctr"/>
            <a:r>
              <a:rPr lang="en-US" sz="8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WALT</a:t>
            </a:r>
          </a:p>
        </p:txBody>
      </p:sp>
      <p:sp>
        <p:nvSpPr>
          <p:cNvPr id="7" name="Rectangle 6">
            <a:extLst>
              <a:ext uri="{FF2B5EF4-FFF2-40B4-BE49-F238E27FC236}">
                <a16:creationId xmlns:a16="http://schemas.microsoft.com/office/drawing/2014/main" id="{15EF4059-55C3-497C-80A8-58C3C900774D}"/>
              </a:ext>
            </a:extLst>
          </p:cNvPr>
          <p:cNvSpPr/>
          <p:nvPr/>
        </p:nvSpPr>
        <p:spPr>
          <a:xfrm>
            <a:off x="560716" y="4146055"/>
            <a:ext cx="8022567" cy="2123658"/>
          </a:xfrm>
          <a:prstGeom prst="rect">
            <a:avLst/>
          </a:prstGeom>
          <a:noFill/>
        </p:spPr>
        <p:txBody>
          <a:bodyPr wrap="square" lIns="91440" tIns="45720" rIns="91440" bIns="45720">
            <a:spAutoFit/>
          </a:bodyPr>
          <a:lstStyle/>
          <a:p>
            <a:pPr algn="ctr"/>
            <a:r>
              <a:rPr lang="en-US" sz="4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mic Sans MS" panose="030F0702030302020204" pitchFamily="66" charset="0"/>
              </a:rPr>
              <a:t>See that pressure is a force which pushes down on all objects</a:t>
            </a:r>
          </a:p>
        </p:txBody>
      </p:sp>
    </p:spTree>
    <p:extLst>
      <p:ext uri="{BB962C8B-B14F-4D97-AF65-F5344CB8AC3E}">
        <p14:creationId xmlns:p14="http://schemas.microsoft.com/office/powerpoint/2010/main" val="3737926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1118D9-21DA-49DE-BB8B-F682C0A907D1}"/>
              </a:ext>
            </a:extLst>
          </p:cNvPr>
          <p:cNvSpPr/>
          <p:nvPr/>
        </p:nvSpPr>
        <p:spPr>
          <a:xfrm>
            <a:off x="120557" y="258792"/>
            <a:ext cx="8902886" cy="5078313"/>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Unfortunately, some of </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our experiments today</a:t>
            </a:r>
          </a:p>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need to be demonstrated</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as they can be a little </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dangerous. Follow </a:t>
            </a:r>
          </a:p>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these links to </a:t>
            </a: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see them</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endParaRPr>
          </a:p>
        </p:txBody>
      </p:sp>
      <p:sp>
        <p:nvSpPr>
          <p:cNvPr id="3" name="Rectangle 2">
            <a:extLst>
              <a:ext uri="{FF2B5EF4-FFF2-40B4-BE49-F238E27FC236}">
                <a16:creationId xmlns:a16="http://schemas.microsoft.com/office/drawing/2014/main" id="{B18FF22F-F4FE-411E-9B4B-D58B626337C4}"/>
              </a:ext>
            </a:extLst>
          </p:cNvPr>
          <p:cNvSpPr/>
          <p:nvPr/>
        </p:nvSpPr>
        <p:spPr>
          <a:xfrm>
            <a:off x="360946" y="5337105"/>
            <a:ext cx="8337885" cy="523220"/>
          </a:xfrm>
          <a:prstGeom prst="rect">
            <a:avLst/>
          </a:prstGeom>
        </p:spPr>
        <p:txBody>
          <a:bodyPr wrap="square">
            <a:spAutoFit/>
          </a:bodyPr>
          <a:lstStyle/>
          <a:p>
            <a:pPr algn="ctr"/>
            <a:r>
              <a:rPr lang="en-GB" sz="2800" b="1" dirty="0">
                <a:solidFill>
                  <a:srgbClr val="FF0000"/>
                </a:solidFill>
                <a:hlinkClick r:id="rId2">
                  <a:extLst>
                    <a:ext uri="{A12FA001-AC4F-418D-AE19-62706E023703}">
                      <ahyp:hlinkClr xmlns:ahyp="http://schemas.microsoft.com/office/drawing/2018/hyperlinkcolor" val="tx"/>
                    </a:ext>
                  </a:extLst>
                </a:hlinkClick>
              </a:rPr>
              <a:t>https://www.youtube.com/watch?v=28TIyWdfxxc</a:t>
            </a:r>
            <a:endParaRPr lang="en-GB" sz="2800" b="1" dirty="0">
              <a:solidFill>
                <a:srgbClr val="FF0000"/>
              </a:solidFill>
            </a:endParaRPr>
          </a:p>
        </p:txBody>
      </p:sp>
      <p:sp>
        <p:nvSpPr>
          <p:cNvPr id="4" name="Rectangle 3">
            <a:extLst>
              <a:ext uri="{FF2B5EF4-FFF2-40B4-BE49-F238E27FC236}">
                <a16:creationId xmlns:a16="http://schemas.microsoft.com/office/drawing/2014/main" id="{25930384-17FD-4919-8FED-057C99A39A38}"/>
              </a:ext>
            </a:extLst>
          </p:cNvPr>
          <p:cNvSpPr/>
          <p:nvPr/>
        </p:nvSpPr>
        <p:spPr>
          <a:xfrm>
            <a:off x="649703" y="5881634"/>
            <a:ext cx="7760370" cy="523220"/>
          </a:xfrm>
          <a:prstGeom prst="rect">
            <a:avLst/>
          </a:prstGeom>
        </p:spPr>
        <p:txBody>
          <a:bodyPr wrap="square">
            <a:spAutoFit/>
          </a:bodyPr>
          <a:lstStyle/>
          <a:p>
            <a:pPr algn="ctr"/>
            <a:r>
              <a:rPr lang="en-GB" sz="2800" b="1" dirty="0">
                <a:hlinkClick r:id="rId3">
                  <a:extLst>
                    <a:ext uri="{A12FA001-AC4F-418D-AE19-62706E023703}">
                      <ahyp:hlinkClr xmlns:ahyp="http://schemas.microsoft.com/office/drawing/2018/hyperlinkcolor" val="tx"/>
                    </a:ext>
                  </a:extLst>
                </a:hlinkClick>
              </a:rPr>
              <a:t>https://www.youtube.com/watch?v=lT3PJ0RY4oY</a:t>
            </a:r>
            <a:endParaRPr lang="en-GB" sz="2800" b="1" dirty="0"/>
          </a:p>
        </p:txBody>
      </p:sp>
    </p:spTree>
    <p:extLst>
      <p:ext uri="{BB962C8B-B14F-4D97-AF65-F5344CB8AC3E}">
        <p14:creationId xmlns:p14="http://schemas.microsoft.com/office/powerpoint/2010/main" val="131799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1118D9-21DA-49DE-BB8B-F682C0A907D1}"/>
              </a:ext>
            </a:extLst>
          </p:cNvPr>
          <p:cNvSpPr/>
          <p:nvPr/>
        </p:nvSpPr>
        <p:spPr>
          <a:xfrm>
            <a:off x="793984" y="1045657"/>
            <a:ext cx="7556043" cy="2585323"/>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But here’s one that’s </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much safer that </a:t>
            </a:r>
          </a:p>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you </a:t>
            </a:r>
            <a:r>
              <a:rPr lang="en-US" sz="54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can</a:t>
            </a: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 do</a:t>
            </a:r>
          </a:p>
        </p:txBody>
      </p:sp>
      <p:sp>
        <p:nvSpPr>
          <p:cNvPr id="5" name="Rectangle 4">
            <a:extLst>
              <a:ext uri="{FF2B5EF4-FFF2-40B4-BE49-F238E27FC236}">
                <a16:creationId xmlns:a16="http://schemas.microsoft.com/office/drawing/2014/main" id="{107234A0-6851-4E52-84A7-5D41F5FFAF39}"/>
              </a:ext>
            </a:extLst>
          </p:cNvPr>
          <p:cNvSpPr/>
          <p:nvPr/>
        </p:nvSpPr>
        <p:spPr>
          <a:xfrm>
            <a:off x="577516" y="4519681"/>
            <a:ext cx="7772511" cy="523220"/>
          </a:xfrm>
          <a:prstGeom prst="rect">
            <a:avLst/>
          </a:prstGeom>
        </p:spPr>
        <p:txBody>
          <a:bodyPr wrap="square">
            <a:spAutoFit/>
          </a:bodyPr>
          <a:lstStyle/>
          <a:p>
            <a:r>
              <a:rPr lang="en-GB" sz="2800" b="1" dirty="0">
                <a:solidFill>
                  <a:srgbClr val="FF0000"/>
                </a:solidFill>
                <a:hlinkClick r:id="rId2">
                  <a:extLst>
                    <a:ext uri="{A12FA001-AC4F-418D-AE19-62706E023703}">
                      <ahyp:hlinkClr xmlns:ahyp="http://schemas.microsoft.com/office/drawing/2018/hyperlinkcolor" val="tx"/>
                    </a:ext>
                  </a:extLst>
                </a:hlinkClick>
              </a:rPr>
              <a:t>https://www.youtube.com/watch?v=3xsOxff0Qf4</a:t>
            </a:r>
            <a:endParaRPr lang="en-GB" sz="2800" b="1" dirty="0">
              <a:solidFill>
                <a:srgbClr val="FF0000"/>
              </a:solidFill>
            </a:endParaRPr>
          </a:p>
        </p:txBody>
      </p:sp>
    </p:spTree>
    <p:extLst>
      <p:ext uri="{BB962C8B-B14F-4D97-AF65-F5344CB8AC3E}">
        <p14:creationId xmlns:p14="http://schemas.microsoft.com/office/powerpoint/2010/main" val="1553432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D1771A-8B74-48B7-A230-BBCA15B6E178}"/>
              </a:ext>
            </a:extLst>
          </p:cNvPr>
          <p:cNvSpPr/>
          <p:nvPr/>
        </p:nvSpPr>
        <p:spPr>
          <a:xfrm>
            <a:off x="-1008523" y="216569"/>
            <a:ext cx="11161046" cy="1077218"/>
          </a:xfrm>
          <a:prstGeom prst="rect">
            <a:avLst/>
          </a:prstGeom>
          <a:noFill/>
        </p:spPr>
        <p:txBody>
          <a:bodyPr wrap="square" lIns="91440" tIns="45720" rIns="91440" bIns="45720">
            <a:spAutoFit/>
          </a:bodyPr>
          <a:lstStyle/>
          <a:p>
            <a:pPr algn="ctr"/>
            <a:r>
              <a:rPr lang="en-US" sz="32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Cooper Black" panose="0208090404030B020404" pitchFamily="18" charset="0"/>
              </a:rPr>
              <a:t>Follow these instructions</a:t>
            </a:r>
          </a:p>
          <a:p>
            <a:pPr algn="ctr"/>
            <a:r>
              <a:rPr lang="en-US" sz="3200" b="1" dirty="0">
                <a:ln w="9525">
                  <a:solidFill>
                    <a:schemeClr val="bg1"/>
                  </a:solidFill>
                  <a:prstDash val="solid"/>
                </a:ln>
                <a:effectLst>
                  <a:outerShdw blurRad="12700" dist="38100" dir="2700000" algn="tl" rotWithShape="0">
                    <a:schemeClr val="accent5">
                      <a:lumMod val="60000"/>
                      <a:lumOff val="40000"/>
                    </a:schemeClr>
                  </a:outerShdw>
                </a:effectLst>
                <a:latin typeface="Cooper Black" panose="0208090404030B020404" pitchFamily="18" charset="0"/>
              </a:rPr>
              <a:t>to help you complete today’s worksheet</a:t>
            </a:r>
            <a:endParaRPr lang="en-US" sz="32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Cooper Black" panose="0208090404030B020404" pitchFamily="18" charset="0"/>
            </a:endParaRPr>
          </a:p>
        </p:txBody>
      </p:sp>
      <p:sp>
        <p:nvSpPr>
          <p:cNvPr id="4" name="Rectangle 3">
            <a:extLst>
              <a:ext uri="{FF2B5EF4-FFF2-40B4-BE49-F238E27FC236}">
                <a16:creationId xmlns:a16="http://schemas.microsoft.com/office/drawing/2014/main" id="{AAE14FE1-73D5-48CE-A0F8-2A296B44E5B9}"/>
              </a:ext>
            </a:extLst>
          </p:cNvPr>
          <p:cNvSpPr/>
          <p:nvPr/>
        </p:nvSpPr>
        <p:spPr>
          <a:xfrm>
            <a:off x="517357" y="1541184"/>
            <a:ext cx="4572000" cy="1477328"/>
          </a:xfrm>
          <a:prstGeom prst="rect">
            <a:avLst/>
          </a:prstGeom>
        </p:spPr>
        <p:txBody>
          <a:bodyPr>
            <a:spAutoFit/>
          </a:bodyPr>
          <a:lstStyle/>
          <a:p>
            <a:r>
              <a:rPr lang="en-GB" b="1" dirty="0">
                <a:solidFill>
                  <a:srgbClr val="FF0000"/>
                </a:solidFill>
                <a:latin typeface="TTNorms-Medium"/>
              </a:rPr>
              <a:t>Materials</a:t>
            </a:r>
          </a:p>
          <a:p>
            <a:pPr>
              <a:buFont typeface="Arial" panose="020B0604020202020204" pitchFamily="34" charset="0"/>
              <a:buChar char="•"/>
            </a:pPr>
            <a:r>
              <a:rPr lang="en-GB" dirty="0">
                <a:solidFill>
                  <a:srgbClr val="464646"/>
                </a:solidFill>
                <a:latin typeface="TTNorms"/>
              </a:rPr>
              <a:t>Smooth table in a clear area</a:t>
            </a:r>
          </a:p>
          <a:p>
            <a:pPr>
              <a:buFont typeface="Arial" panose="020B0604020202020204" pitchFamily="34" charset="0"/>
              <a:buChar char="•"/>
            </a:pPr>
            <a:r>
              <a:rPr lang="en-GB" dirty="0">
                <a:solidFill>
                  <a:srgbClr val="464646"/>
                </a:solidFill>
                <a:latin typeface="TTNorms"/>
              </a:rPr>
              <a:t>Safety goggles</a:t>
            </a:r>
          </a:p>
          <a:p>
            <a:pPr>
              <a:buFont typeface="Arial" panose="020B0604020202020204" pitchFamily="34" charset="0"/>
              <a:buChar char="•"/>
            </a:pPr>
            <a:r>
              <a:rPr lang="en-GB" dirty="0">
                <a:solidFill>
                  <a:srgbClr val="464646"/>
                </a:solidFill>
                <a:latin typeface="TTNorms"/>
              </a:rPr>
              <a:t>A 30 cm ruler</a:t>
            </a:r>
          </a:p>
          <a:p>
            <a:pPr>
              <a:buFont typeface="Arial" panose="020B0604020202020204" pitchFamily="34" charset="0"/>
              <a:buChar char="•"/>
            </a:pPr>
            <a:r>
              <a:rPr lang="en-GB" dirty="0">
                <a:solidFill>
                  <a:srgbClr val="464646"/>
                </a:solidFill>
                <a:latin typeface="TTNorms"/>
              </a:rPr>
              <a:t>Sheet of Newspaper</a:t>
            </a:r>
            <a:endParaRPr lang="en-GB" b="0" i="0" dirty="0">
              <a:solidFill>
                <a:srgbClr val="464646"/>
              </a:solidFill>
              <a:effectLst/>
              <a:latin typeface="TTNorms"/>
            </a:endParaRPr>
          </a:p>
        </p:txBody>
      </p:sp>
      <p:sp>
        <p:nvSpPr>
          <p:cNvPr id="5" name="Rectangle 4">
            <a:extLst>
              <a:ext uri="{FF2B5EF4-FFF2-40B4-BE49-F238E27FC236}">
                <a16:creationId xmlns:a16="http://schemas.microsoft.com/office/drawing/2014/main" id="{93D8ED7B-1F11-418E-AD63-73BB7C149E78}"/>
              </a:ext>
            </a:extLst>
          </p:cNvPr>
          <p:cNvSpPr/>
          <p:nvPr/>
        </p:nvSpPr>
        <p:spPr>
          <a:xfrm>
            <a:off x="613611" y="3018512"/>
            <a:ext cx="8229600" cy="3416320"/>
          </a:xfrm>
          <a:prstGeom prst="rect">
            <a:avLst/>
          </a:prstGeom>
        </p:spPr>
        <p:txBody>
          <a:bodyPr wrap="square">
            <a:spAutoFit/>
          </a:bodyPr>
          <a:lstStyle/>
          <a:p>
            <a:r>
              <a:rPr lang="en-GB" b="1" dirty="0">
                <a:solidFill>
                  <a:srgbClr val="FF0000"/>
                </a:solidFill>
                <a:latin typeface="TTNorms-Medium"/>
              </a:rPr>
              <a:t>Procedure</a:t>
            </a:r>
          </a:p>
          <a:p>
            <a:pPr>
              <a:buFont typeface="+mj-lt"/>
              <a:buAutoNum type="arabicPeriod"/>
            </a:pPr>
            <a:r>
              <a:rPr lang="en-GB" dirty="0">
                <a:solidFill>
                  <a:srgbClr val="464646"/>
                </a:solidFill>
                <a:latin typeface="TTNorms"/>
              </a:rPr>
              <a:t>First, set your ruler on the table. Allow about 12cm of the ruler to protrude over the edge of the table. </a:t>
            </a:r>
          </a:p>
          <a:p>
            <a:pPr>
              <a:buFont typeface="+mj-lt"/>
              <a:buAutoNum type="arabicPeriod"/>
            </a:pPr>
            <a:r>
              <a:rPr lang="en-GB" dirty="0">
                <a:solidFill>
                  <a:srgbClr val="464646"/>
                </a:solidFill>
                <a:latin typeface="TTNorms"/>
              </a:rPr>
              <a:t>Place a piece of double-folded newspaper over part of the ruler that is on the table.</a:t>
            </a:r>
          </a:p>
          <a:p>
            <a:pPr>
              <a:buFont typeface="+mj-lt"/>
              <a:buAutoNum type="arabicPeriod"/>
            </a:pPr>
            <a:r>
              <a:rPr lang="en-GB" b="1" i="1" dirty="0">
                <a:solidFill>
                  <a:srgbClr val="464646"/>
                </a:solidFill>
                <a:latin typeface="TTNorms"/>
              </a:rPr>
              <a:t>What do you think will happen when strike the stick with a karate chop?</a:t>
            </a:r>
            <a:endParaRPr lang="en-GB" b="1" dirty="0">
              <a:solidFill>
                <a:srgbClr val="464646"/>
              </a:solidFill>
              <a:latin typeface="TTNorms"/>
            </a:endParaRPr>
          </a:p>
          <a:p>
            <a:pPr>
              <a:buFont typeface="+mj-lt"/>
              <a:buAutoNum type="arabicPeriod"/>
            </a:pPr>
            <a:r>
              <a:rPr lang="en-GB" dirty="0">
                <a:solidFill>
                  <a:srgbClr val="464646"/>
                </a:solidFill>
                <a:latin typeface="TTNorms"/>
              </a:rPr>
              <a:t>Using the side of your palm, try to chop the ruler in two using a </a:t>
            </a:r>
            <a:r>
              <a:rPr lang="en-GB" dirty="0" err="1">
                <a:solidFill>
                  <a:srgbClr val="464646"/>
                </a:solidFill>
                <a:latin typeface="TTNorms"/>
              </a:rPr>
              <a:t>knifehand</a:t>
            </a:r>
            <a:r>
              <a:rPr lang="en-GB" dirty="0">
                <a:solidFill>
                  <a:srgbClr val="464646"/>
                </a:solidFill>
                <a:latin typeface="TTNorms"/>
              </a:rPr>
              <a:t> strike. Don’t use your other hand to brace the ruler!</a:t>
            </a:r>
          </a:p>
          <a:p>
            <a:pPr>
              <a:buFont typeface="+mj-lt"/>
              <a:buAutoNum type="arabicPeriod"/>
            </a:pPr>
            <a:r>
              <a:rPr lang="en-GB" dirty="0">
                <a:solidFill>
                  <a:srgbClr val="464646"/>
                </a:solidFill>
                <a:latin typeface="TTNorms"/>
              </a:rPr>
              <a:t>Next, unfold the newspaper and cover the ruler with one or two sheets of newspaper</a:t>
            </a:r>
            <a:r>
              <a:rPr lang="en-GB" b="1" dirty="0">
                <a:solidFill>
                  <a:srgbClr val="464646"/>
                </a:solidFill>
                <a:latin typeface="TTNorms"/>
              </a:rPr>
              <a:t>. Smooth the paper </a:t>
            </a:r>
            <a:r>
              <a:rPr lang="en-GB" dirty="0">
                <a:solidFill>
                  <a:srgbClr val="464646"/>
                </a:solidFill>
                <a:latin typeface="TTNorms"/>
              </a:rPr>
              <a:t>over the ruler so that there are </a:t>
            </a:r>
            <a:r>
              <a:rPr lang="en-GB" b="1" dirty="0">
                <a:solidFill>
                  <a:srgbClr val="464646"/>
                </a:solidFill>
                <a:latin typeface="TTNorms"/>
              </a:rPr>
              <a:t>no air pockets</a:t>
            </a:r>
            <a:r>
              <a:rPr lang="en-GB" dirty="0">
                <a:solidFill>
                  <a:srgbClr val="464646"/>
                </a:solidFill>
                <a:latin typeface="TTNorms"/>
              </a:rPr>
              <a:t>. Again, make sure the appropriate length of the ruler extends over the edge of the table.</a:t>
            </a:r>
          </a:p>
          <a:p>
            <a:pPr>
              <a:buFont typeface="+mj-lt"/>
              <a:buAutoNum type="arabicPeriod"/>
            </a:pPr>
            <a:r>
              <a:rPr lang="en-GB" dirty="0">
                <a:solidFill>
                  <a:srgbClr val="464646"/>
                </a:solidFill>
                <a:latin typeface="TTNorms"/>
              </a:rPr>
              <a:t>Predict what you think will happen this time when you strike the ruler.</a:t>
            </a:r>
          </a:p>
          <a:p>
            <a:pPr>
              <a:buFont typeface="+mj-lt"/>
              <a:buAutoNum type="arabicPeriod"/>
            </a:pPr>
            <a:r>
              <a:rPr lang="en-GB" dirty="0">
                <a:solidFill>
                  <a:srgbClr val="464646"/>
                </a:solidFill>
                <a:latin typeface="TTNorms"/>
              </a:rPr>
              <a:t>Give the ruler your best strike (again, no bracing allowed!).</a:t>
            </a:r>
            <a:endParaRPr lang="en-GB" b="0" i="0" dirty="0">
              <a:solidFill>
                <a:srgbClr val="464646"/>
              </a:solidFill>
              <a:effectLst/>
              <a:latin typeface="TTNorms"/>
            </a:endParaRPr>
          </a:p>
        </p:txBody>
      </p:sp>
    </p:spTree>
    <p:extLst>
      <p:ext uri="{BB962C8B-B14F-4D97-AF65-F5344CB8AC3E}">
        <p14:creationId xmlns:p14="http://schemas.microsoft.com/office/powerpoint/2010/main" val="274378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6C81E1E-1FD0-48E1-A518-EC02B502BD20}"/>
              </a:ext>
            </a:extLst>
          </p:cNvPr>
          <p:cNvSpPr/>
          <p:nvPr/>
        </p:nvSpPr>
        <p:spPr>
          <a:xfrm>
            <a:off x="336883" y="253532"/>
            <a:ext cx="8265695" cy="1477328"/>
          </a:xfrm>
          <a:prstGeom prst="rect">
            <a:avLst/>
          </a:prstGeom>
        </p:spPr>
        <p:txBody>
          <a:bodyPr wrap="square">
            <a:spAutoFit/>
          </a:bodyPr>
          <a:lstStyle/>
          <a:p>
            <a:r>
              <a:rPr lang="en-GB" b="1" dirty="0">
                <a:solidFill>
                  <a:srgbClr val="FF0000"/>
                </a:solidFill>
                <a:latin typeface="TTNorms-Medium"/>
              </a:rPr>
              <a:t>Results</a:t>
            </a:r>
          </a:p>
          <a:p>
            <a:r>
              <a:rPr lang="en-GB" dirty="0">
                <a:solidFill>
                  <a:srgbClr val="464646"/>
                </a:solidFill>
                <a:latin typeface="TTNorms"/>
              </a:rPr>
              <a:t>During the first chop, the ruler probably flew off the table. During the second chop, the ruler should hardly have even moved! (If you didn’t get this result for the second chop, try again, making sure that your newspaper lies perfectly smooth and that you strike cleanly.)</a:t>
            </a:r>
            <a:endParaRPr lang="en-GB" b="0" i="0" dirty="0">
              <a:solidFill>
                <a:srgbClr val="464646"/>
              </a:solidFill>
              <a:effectLst/>
              <a:latin typeface="TTNorms"/>
            </a:endParaRPr>
          </a:p>
        </p:txBody>
      </p:sp>
      <p:sp>
        <p:nvSpPr>
          <p:cNvPr id="4" name="Rectangle 3">
            <a:extLst>
              <a:ext uri="{FF2B5EF4-FFF2-40B4-BE49-F238E27FC236}">
                <a16:creationId xmlns:a16="http://schemas.microsoft.com/office/drawing/2014/main" id="{A06729FB-C92B-485D-9D12-04FE0F963EC8}"/>
              </a:ext>
            </a:extLst>
          </p:cNvPr>
          <p:cNvSpPr/>
          <p:nvPr/>
        </p:nvSpPr>
        <p:spPr>
          <a:xfrm>
            <a:off x="336883" y="1859340"/>
            <a:ext cx="8265695" cy="1754326"/>
          </a:xfrm>
          <a:prstGeom prst="rect">
            <a:avLst/>
          </a:prstGeom>
        </p:spPr>
        <p:txBody>
          <a:bodyPr wrap="square">
            <a:spAutoFit/>
          </a:bodyPr>
          <a:lstStyle/>
          <a:p>
            <a:r>
              <a:rPr lang="en-GB" b="1" dirty="0">
                <a:solidFill>
                  <a:srgbClr val="FF0000"/>
                </a:solidFill>
                <a:latin typeface="TTNorms-Medium"/>
              </a:rPr>
              <a:t>Why?</a:t>
            </a:r>
          </a:p>
          <a:p>
            <a:r>
              <a:rPr lang="en-GB" dirty="0">
                <a:solidFill>
                  <a:srgbClr val="464646"/>
                </a:solidFill>
                <a:latin typeface="TTNorms"/>
              </a:rPr>
              <a:t>When you spread out the newspaper on top of the ruler, you basically created a large suction cup because you’re preventing air from flowing underneath. When you strike the ruler, it tries to lift up against the newspaper, but because the air can’t flow very quickly into the space between the table and the newspaper, most of the column of air is above the paper pushes down on it. </a:t>
            </a:r>
            <a:r>
              <a:rPr lang="en-GB" b="1" dirty="0">
                <a:solidFill>
                  <a:srgbClr val="464646"/>
                </a:solidFill>
                <a:latin typeface="TTNorms"/>
              </a:rPr>
              <a:t>AIR PRESSURE IN ACTION</a:t>
            </a:r>
            <a:endParaRPr lang="en-GB" b="1" i="0" dirty="0">
              <a:solidFill>
                <a:srgbClr val="464646"/>
              </a:solidFill>
              <a:effectLst/>
              <a:latin typeface="TTNorms"/>
            </a:endParaRPr>
          </a:p>
        </p:txBody>
      </p:sp>
      <p:pic>
        <p:nvPicPr>
          <p:cNvPr id="3074" name="Picture 2" descr="Image result for pressure on ruler experiment">
            <a:extLst>
              <a:ext uri="{FF2B5EF4-FFF2-40B4-BE49-F238E27FC236}">
                <a16:creationId xmlns:a16="http://schemas.microsoft.com/office/drawing/2014/main" id="{58E89574-A686-40FB-A4A3-D743F5F2D8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6512" y="3699343"/>
            <a:ext cx="3990975" cy="290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74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fade">
                                      <p:cBhvr>
                                        <p:cTn id="1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4AC126E-694C-4185-BD92-5A4E2863E695}"/>
              </a:ext>
            </a:extLst>
          </p:cNvPr>
          <p:cNvSpPr/>
          <p:nvPr/>
        </p:nvSpPr>
        <p:spPr>
          <a:xfrm>
            <a:off x="361914" y="0"/>
            <a:ext cx="8420171" cy="3139321"/>
          </a:xfrm>
          <a:prstGeom prst="rect">
            <a:avLst/>
          </a:prstGeom>
          <a:noFill/>
        </p:spPr>
        <p:txBody>
          <a:bodyPr wrap="square" lIns="91440" tIns="45720" rIns="91440" bIns="45720">
            <a:spAutoFit/>
          </a:bodyPr>
          <a:lstStyle/>
          <a:p>
            <a:pPr algn="ctr"/>
            <a:r>
              <a:rPr lang="en-US" sz="5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Cooper Black" panose="0208090404030B020404" pitchFamily="18" charset="0"/>
              </a:rPr>
              <a:t>Air Pressure</a:t>
            </a:r>
          </a:p>
          <a:p>
            <a:pPr algn="ctr"/>
            <a:r>
              <a:rPr lang="en-US" sz="36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Cooper Black" panose="0208090404030B020404" pitchFamily="18" charset="0"/>
              </a:rPr>
              <a:t>is all around us all of the time ~ </a:t>
            </a:r>
          </a:p>
          <a:p>
            <a:pPr algn="ctr"/>
            <a:r>
              <a:rPr lang="en-US" sz="36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Cooper Black" panose="0208090404030B020404" pitchFamily="18" charset="0"/>
              </a:rPr>
              <a:t>we don’t notice it because we’re</a:t>
            </a:r>
          </a:p>
          <a:p>
            <a:pPr algn="ctr"/>
            <a:r>
              <a:rPr lang="en-US" sz="36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Cooper Black" panose="0208090404030B020404" pitchFamily="18" charset="0"/>
              </a:rPr>
              <a:t>so used to it ~</a:t>
            </a:r>
          </a:p>
          <a:p>
            <a:pPr algn="ctr"/>
            <a:r>
              <a:rPr lang="en-US" sz="36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Cooper Black" panose="0208090404030B020404" pitchFamily="18" charset="0"/>
              </a:rPr>
              <a:t>it’s always pressing down on us.</a:t>
            </a:r>
            <a:endParaRPr lang="en-US" sz="32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Cooper Black" panose="0208090404030B020404" pitchFamily="18" charset="0"/>
            </a:endParaRPr>
          </a:p>
        </p:txBody>
      </p:sp>
      <p:pic>
        <p:nvPicPr>
          <p:cNvPr id="8194" name="Picture 2" descr="Image result for AIR PRESSURE">
            <a:extLst>
              <a:ext uri="{FF2B5EF4-FFF2-40B4-BE49-F238E27FC236}">
                <a16:creationId xmlns:a16="http://schemas.microsoft.com/office/drawing/2014/main" id="{9702C6B0-A582-425D-B20F-C36DC2ACE5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2477" y="3512299"/>
            <a:ext cx="2427627" cy="3010257"/>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Image result for AIR PRESSURE">
            <a:extLst>
              <a:ext uri="{FF2B5EF4-FFF2-40B4-BE49-F238E27FC236}">
                <a16:creationId xmlns:a16="http://schemas.microsoft.com/office/drawing/2014/main" id="{AFF5826F-8FFF-4FFF-8B36-616E187610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7673" y="3264828"/>
            <a:ext cx="238125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4305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8774DC-DAD2-4B8E-92D5-01798C436DE4}"/>
              </a:ext>
            </a:extLst>
          </p:cNvPr>
          <p:cNvSpPr/>
          <p:nvPr/>
        </p:nvSpPr>
        <p:spPr>
          <a:xfrm>
            <a:off x="490252" y="3911184"/>
            <a:ext cx="8420171" cy="2554545"/>
          </a:xfrm>
          <a:prstGeom prst="rect">
            <a:avLst/>
          </a:prstGeom>
          <a:noFill/>
        </p:spPr>
        <p:txBody>
          <a:bodyPr wrap="square" lIns="91440" tIns="45720" rIns="91440" bIns="45720">
            <a:spAutoFit/>
          </a:bodyPr>
          <a:lstStyle/>
          <a:p>
            <a:pPr algn="ctr"/>
            <a:r>
              <a:rPr lang="en-US" sz="32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Cooper Black" panose="0208090404030B020404" pitchFamily="18" charset="0"/>
              </a:rPr>
              <a:t>If you sit on the bottom of a swimming</a:t>
            </a:r>
          </a:p>
          <a:p>
            <a:pPr algn="ctr"/>
            <a:r>
              <a:rPr lang="en-US" sz="32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Cooper Black" panose="0208090404030B020404" pitchFamily="18" charset="0"/>
              </a:rPr>
              <a:t>pool it feels very different.</a:t>
            </a:r>
          </a:p>
          <a:p>
            <a:pPr algn="ctr"/>
            <a:r>
              <a:rPr lang="en-US" sz="32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Cooper Black" panose="0208090404030B020404" pitchFamily="18" charset="0"/>
              </a:rPr>
              <a:t>That’s because there’s a different pressure, pressing against you.</a:t>
            </a:r>
          </a:p>
          <a:p>
            <a:pPr algn="ctr"/>
            <a:r>
              <a:rPr lang="en-US" sz="3200" b="1" dirty="0">
                <a:ln w="9525">
                  <a:solidFill>
                    <a:prstClr val="white"/>
                  </a:solidFill>
                  <a:prstDash val="solid"/>
                </a:ln>
                <a:solidFill>
                  <a:srgbClr val="FF0000"/>
                </a:solidFill>
                <a:effectLst>
                  <a:outerShdw blurRad="12700" dist="38100" dir="2700000" algn="tl" rotWithShape="0">
                    <a:srgbClr val="4472C4">
                      <a:lumMod val="60000"/>
                      <a:lumOff val="40000"/>
                    </a:srgbClr>
                  </a:outerShdw>
                </a:effectLst>
                <a:latin typeface="Cooper Black" panose="0208090404030B020404" pitchFamily="18" charset="0"/>
              </a:rPr>
              <a:t>WATER PRESSURE </a:t>
            </a:r>
          </a:p>
        </p:txBody>
      </p:sp>
      <p:pic>
        <p:nvPicPr>
          <p:cNvPr id="7170" name="Picture 2" descr="Image result for sitting at the bottom of a swimming pool">
            <a:extLst>
              <a:ext uri="{FF2B5EF4-FFF2-40B4-BE49-F238E27FC236}">
                <a16:creationId xmlns:a16="http://schemas.microsoft.com/office/drawing/2014/main" id="{1A58AC93-3352-47A8-A9BB-54A282298A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572"/>
          <a:stretch/>
        </p:blipFill>
        <p:spPr bwMode="auto">
          <a:xfrm>
            <a:off x="1816768" y="172637"/>
            <a:ext cx="5426243" cy="3561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3938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496</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Calibri</vt:lpstr>
      <vt:lpstr>Calibri Light</vt:lpstr>
      <vt:lpstr>Comic Sans MS</vt:lpstr>
      <vt:lpstr>Cooper Black</vt:lpstr>
      <vt:lpstr>TTNorms</vt:lpstr>
      <vt:lpstr>TTNorms-Medium</vt: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Sandford</dc:creator>
  <cp:lastModifiedBy>John Sandford</cp:lastModifiedBy>
  <cp:revision>15</cp:revision>
  <dcterms:created xsi:type="dcterms:W3CDTF">2020-03-26T10:11:23Z</dcterms:created>
  <dcterms:modified xsi:type="dcterms:W3CDTF">2020-03-30T12:46:31Z</dcterms:modified>
</cp:coreProperties>
</file>